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2" Type="http://schemas.openxmlformats.org/package/2006/relationships/metadata/core-properties" Target="docProps/core.xml"/><Relationship Id="rId3" Type="http://schemas.openxmlformats.org/officeDocument/2006/relationships/extended-properties" Target="docProps/app.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4"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5143500" type="screen16x9"/>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CECB3E4D-8FD7-4B35-905F-A9AF25534261}">
  <a:tblStyle styleId="{CECB3E4D-8FD7-4B35-905F-A9AF25534261}" styleName="Table_0"/>
  <a:tblStyle styleId="{3D9D690E-FF6C-4BB5-BEED-18BAB668DD30}" styleName="Table_1"/>
  <a:tblStyle styleId="{7915A2AD-FCCB-403D-BB49-01F11AF75DEB}" styleName="Table_2"/>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43" d="100"/>
          <a:sy n="143" d="100"/>
        </p:scale>
        <p:origin x="-632" y="-104"/>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4" Type="http://schemas.openxmlformats.org/officeDocument/2006/relationships/slide" Target="slides/slide13.xml"/><Relationship Id="rId20" Type="http://schemas.openxmlformats.org/officeDocument/2006/relationships/theme" Target="theme/theme1.xml"/><Relationship Id="rId4" Type="http://schemas.openxmlformats.org/officeDocument/2006/relationships/slide" Target="slides/slide3.xml"/><Relationship Id="rId21" Type="http://schemas.openxmlformats.org/officeDocument/2006/relationships/tableStyles" Target="tableStyles.xml"/><Relationship Id="rId7" Type="http://schemas.openxmlformats.org/officeDocument/2006/relationships/slide" Target="slides/slide6.xml"/><Relationship Id="rId11"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 Target="slides/slide5.xml"/><Relationship Id="rId16" Type="http://schemas.openxmlformats.org/officeDocument/2006/relationships/notesMaster" Target="notesMasters/notesMaster1.xml"/><Relationship Id="rId8" Type="http://schemas.openxmlformats.org/officeDocument/2006/relationships/slide" Target="slides/slide7.xml"/><Relationship Id="rId13" Type="http://schemas.openxmlformats.org/officeDocument/2006/relationships/slide" Target="slides/slide12.xml"/><Relationship Id="rId10" Type="http://schemas.openxmlformats.org/officeDocument/2006/relationships/slide" Target="slides/slide9.xml"/><Relationship Id="rId5" Type="http://schemas.openxmlformats.org/officeDocument/2006/relationships/slide" Target="slides/slide4.xml"/><Relationship Id="rId15" Type="http://schemas.openxmlformats.org/officeDocument/2006/relationships/slide" Target="slides/slide14.xml"/><Relationship Id="rId12" Type="http://schemas.openxmlformats.org/officeDocument/2006/relationships/slide" Target="slides/slide11.xml"/><Relationship Id="rId17" Type="http://schemas.openxmlformats.org/officeDocument/2006/relationships/printerSettings" Target="printerSettings/printerSettings1.bin"/><Relationship Id="rId19" Type="http://schemas.openxmlformats.org/officeDocument/2006/relationships/viewProps" Target="viewProps.xml"/><Relationship Id="rId2" Type="http://schemas.openxmlformats.org/officeDocument/2006/relationships/slide" Target="slides/slide1.xml"/><Relationship Id="rId9" Type="http://schemas.openxmlformats.org/officeDocument/2006/relationships/slide" Target="slides/slide8.xml"/><Relationship Id="rId3" Type="http://schemas.openxmlformats.org/officeDocument/2006/relationships/slide" Target="slides/slide2.xml"/><Relationship Id="rId1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 name="Shape 3"/>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a:endParaRPr/>
          </a:p>
        </p:txBody>
      </p:sp>
    </p:spTree>
    <p:extLst>
      <p:ext uri="{BB962C8B-B14F-4D97-AF65-F5344CB8AC3E}">
        <p14:creationId xmlns:p14="http://schemas.microsoft.com/office/powerpoint/2010/main" val="2159036111"/>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
        <p:cNvGrpSpPr/>
        <p:nvPr/>
      </p:nvGrpSpPr>
      <p:grpSpPr>
        <a:xfrm>
          <a:off x="0" y="0"/>
          <a:ext cx="0" cy="0"/>
          <a:chOff x="0" y="0"/>
          <a:chExt cx="0" cy="0"/>
        </a:xfrm>
      </p:grpSpPr>
      <p:sp>
        <p:nvSpPr>
          <p:cNvPr id="26" name="Shape 26"/>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27" name="Shape 2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Shape 80"/>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81" name="Shape 8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Shape 86"/>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87" name="Shape 8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Shape 92"/>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93" name="Shape 9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Shape 98"/>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99" name="Shape 9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Shape 104"/>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05" name="Shape 10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
        <p:cNvGrpSpPr/>
        <p:nvPr/>
      </p:nvGrpSpPr>
      <p:grpSpPr>
        <a:xfrm>
          <a:off x="0" y="0"/>
          <a:ext cx="0" cy="0"/>
          <a:chOff x="0" y="0"/>
          <a:chExt cx="0" cy="0"/>
        </a:xfrm>
      </p:grpSpPr>
      <p:sp>
        <p:nvSpPr>
          <p:cNvPr id="32" name="Shape 32"/>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3" name="Shape 3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
        <p:cNvGrpSpPr/>
        <p:nvPr/>
      </p:nvGrpSpPr>
      <p:grpSpPr>
        <a:xfrm>
          <a:off x="0" y="0"/>
          <a:ext cx="0" cy="0"/>
          <a:chOff x="0" y="0"/>
          <a:chExt cx="0" cy="0"/>
        </a:xfrm>
      </p:grpSpPr>
      <p:sp>
        <p:nvSpPr>
          <p:cNvPr id="38" name="Shape 38"/>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9" name="Shape 3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
        <p:cNvGrpSpPr/>
        <p:nvPr/>
      </p:nvGrpSpPr>
      <p:grpSpPr>
        <a:xfrm>
          <a:off x="0" y="0"/>
          <a:ext cx="0" cy="0"/>
          <a:chOff x="0" y="0"/>
          <a:chExt cx="0" cy="0"/>
        </a:xfrm>
      </p:grpSpPr>
      <p:sp>
        <p:nvSpPr>
          <p:cNvPr id="44" name="Shape 44"/>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45" name="Shape 4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
        <p:cNvGrpSpPr/>
        <p:nvPr/>
      </p:nvGrpSpPr>
      <p:grpSpPr>
        <a:xfrm>
          <a:off x="0" y="0"/>
          <a:ext cx="0" cy="0"/>
          <a:chOff x="0" y="0"/>
          <a:chExt cx="0" cy="0"/>
        </a:xfrm>
      </p:grpSpPr>
      <p:sp>
        <p:nvSpPr>
          <p:cNvPr id="50" name="Shape 50"/>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51" name="Shape 5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Shape 56"/>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57" name="Shape 5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Shape 62"/>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63" name="Shape 6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Shape 68"/>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69" name="Shape 6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Shape 74"/>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75" name="Shape 7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7"/>
        <p:cNvGrpSpPr/>
        <p:nvPr/>
      </p:nvGrpSpPr>
      <p:grpSpPr>
        <a:xfrm>
          <a:off x="0" y="0"/>
          <a:ext cx="0" cy="0"/>
          <a:chOff x="0" y="0"/>
          <a:chExt cx="0" cy="0"/>
        </a:xfrm>
      </p:grpSpPr>
      <p:sp>
        <p:nvSpPr>
          <p:cNvPr id="8" name="Shape 8"/>
          <p:cNvSpPr txBox="1">
            <a:spLocks noGrp="1"/>
          </p:cNvSpPr>
          <p:nvPr>
            <p:ph type="ctrTitle"/>
          </p:nvPr>
        </p:nvSpPr>
        <p:spPr>
          <a:xfrm>
            <a:off x="685800" y="1583342"/>
            <a:ext cx="7772400" cy="1159799"/>
          </a:xfrm>
          <a:prstGeom prst="rect">
            <a:avLst/>
          </a:prstGeom>
        </p:spPr>
        <p:txBody>
          <a:bodyPr lIns="91425" tIns="91425" rIns="91425" bIns="91425" anchor="b" anchorCtr="0"/>
          <a:lstStyle>
            <a:lvl1pPr algn="ctr" rtl="0">
              <a:spcBef>
                <a:spcPts val="0"/>
              </a:spcBef>
              <a:buSzPct val="100000"/>
              <a:defRPr sz="4800"/>
            </a:lvl1pPr>
            <a:lvl2pPr algn="ctr" rtl="0">
              <a:spcBef>
                <a:spcPts val="0"/>
              </a:spcBef>
              <a:buSzPct val="100000"/>
              <a:defRPr sz="4800"/>
            </a:lvl2pPr>
            <a:lvl3pPr algn="ctr" rtl="0">
              <a:spcBef>
                <a:spcPts val="0"/>
              </a:spcBef>
              <a:buSzPct val="100000"/>
              <a:defRPr sz="4800"/>
            </a:lvl3pPr>
            <a:lvl4pPr algn="ctr" rtl="0">
              <a:spcBef>
                <a:spcPts val="0"/>
              </a:spcBef>
              <a:buSzPct val="100000"/>
              <a:defRPr sz="4800"/>
            </a:lvl4pPr>
            <a:lvl5pPr algn="ctr" rtl="0">
              <a:spcBef>
                <a:spcPts val="0"/>
              </a:spcBef>
              <a:buSzPct val="100000"/>
              <a:defRPr sz="4800"/>
            </a:lvl5pPr>
            <a:lvl6pPr algn="ctr" rtl="0">
              <a:spcBef>
                <a:spcPts val="0"/>
              </a:spcBef>
              <a:buSzPct val="100000"/>
              <a:defRPr sz="4800"/>
            </a:lvl6pPr>
            <a:lvl7pPr algn="ctr" rtl="0">
              <a:spcBef>
                <a:spcPts val="0"/>
              </a:spcBef>
              <a:buSzPct val="100000"/>
              <a:defRPr sz="4800"/>
            </a:lvl7pPr>
            <a:lvl8pPr algn="ctr" rtl="0">
              <a:spcBef>
                <a:spcPts val="0"/>
              </a:spcBef>
              <a:buSzPct val="100000"/>
              <a:defRPr sz="4800"/>
            </a:lvl8pPr>
            <a:lvl9pPr algn="ctr" rtl="0">
              <a:spcBef>
                <a:spcPts val="0"/>
              </a:spcBef>
              <a:buSzPct val="100000"/>
              <a:defRPr sz="4800"/>
            </a:lvl9pPr>
          </a:lstStyle>
          <a:p>
            <a:endParaRPr/>
          </a:p>
        </p:txBody>
      </p:sp>
      <p:sp>
        <p:nvSpPr>
          <p:cNvPr id="9" name="Shape 9"/>
          <p:cNvSpPr txBox="1">
            <a:spLocks noGrp="1"/>
          </p:cNvSpPr>
          <p:nvPr>
            <p:ph type="subTitle" idx="1"/>
          </p:nvPr>
        </p:nvSpPr>
        <p:spPr>
          <a:xfrm>
            <a:off x="685800" y="2840053"/>
            <a:ext cx="7772400" cy="784799"/>
          </a:xfrm>
          <a:prstGeom prst="rect">
            <a:avLst/>
          </a:prstGeom>
        </p:spPr>
        <p:txBody>
          <a:bodyPr lIns="91425" tIns="91425" rIns="91425" bIns="91425" anchor="t" anchorCtr="0"/>
          <a:lstStyle>
            <a:lvl1pPr algn="ctr" rtl="0">
              <a:spcBef>
                <a:spcPts val="0"/>
              </a:spcBef>
              <a:buClr>
                <a:schemeClr val="dk2"/>
              </a:buClr>
              <a:buNone/>
              <a:defRPr>
                <a:solidFill>
                  <a:schemeClr val="dk2"/>
                </a:solidFill>
              </a:defRPr>
            </a:lvl1pPr>
            <a:lvl2pPr algn="ctr" rtl="0">
              <a:spcBef>
                <a:spcPts val="0"/>
              </a:spcBef>
              <a:buClr>
                <a:schemeClr val="dk2"/>
              </a:buClr>
              <a:buSzPct val="100000"/>
              <a:buNone/>
              <a:defRPr sz="3000">
                <a:solidFill>
                  <a:schemeClr val="dk2"/>
                </a:solidFill>
              </a:defRPr>
            </a:lvl2pPr>
            <a:lvl3pPr algn="ctr" rtl="0">
              <a:spcBef>
                <a:spcPts val="0"/>
              </a:spcBef>
              <a:buClr>
                <a:schemeClr val="dk2"/>
              </a:buClr>
              <a:buSzPct val="100000"/>
              <a:buNone/>
              <a:defRPr sz="3000">
                <a:solidFill>
                  <a:schemeClr val="dk2"/>
                </a:solidFill>
              </a:defRPr>
            </a:lvl3pPr>
            <a:lvl4pPr algn="ctr" rtl="0">
              <a:spcBef>
                <a:spcPts val="0"/>
              </a:spcBef>
              <a:buClr>
                <a:schemeClr val="dk2"/>
              </a:buClr>
              <a:buSzPct val="100000"/>
              <a:buNone/>
              <a:defRPr sz="3000">
                <a:solidFill>
                  <a:schemeClr val="dk2"/>
                </a:solidFill>
              </a:defRPr>
            </a:lvl4pPr>
            <a:lvl5pPr algn="ctr" rtl="0">
              <a:spcBef>
                <a:spcPts val="0"/>
              </a:spcBef>
              <a:buClr>
                <a:schemeClr val="dk2"/>
              </a:buClr>
              <a:buSzPct val="100000"/>
              <a:buNone/>
              <a:defRPr sz="3000">
                <a:solidFill>
                  <a:schemeClr val="dk2"/>
                </a:solidFill>
              </a:defRPr>
            </a:lvl5pPr>
            <a:lvl6pPr algn="ctr" rtl="0">
              <a:spcBef>
                <a:spcPts val="0"/>
              </a:spcBef>
              <a:buClr>
                <a:schemeClr val="dk2"/>
              </a:buClr>
              <a:buSzPct val="100000"/>
              <a:buNone/>
              <a:defRPr sz="3000">
                <a:solidFill>
                  <a:schemeClr val="dk2"/>
                </a:solidFill>
              </a:defRPr>
            </a:lvl6pPr>
            <a:lvl7pPr algn="ctr" rtl="0">
              <a:spcBef>
                <a:spcPts val="0"/>
              </a:spcBef>
              <a:buClr>
                <a:schemeClr val="dk2"/>
              </a:buClr>
              <a:buSzPct val="100000"/>
              <a:buNone/>
              <a:defRPr sz="3000">
                <a:solidFill>
                  <a:schemeClr val="dk2"/>
                </a:solidFill>
              </a:defRPr>
            </a:lvl7pPr>
            <a:lvl8pPr algn="ctr" rtl="0">
              <a:spcBef>
                <a:spcPts val="0"/>
              </a:spcBef>
              <a:buClr>
                <a:schemeClr val="dk2"/>
              </a:buClr>
              <a:buSzPct val="100000"/>
              <a:buNone/>
              <a:defRPr sz="3000">
                <a:solidFill>
                  <a:schemeClr val="dk2"/>
                </a:solidFill>
              </a:defRPr>
            </a:lvl8pPr>
            <a:lvl9pPr algn="ctr" rtl="0">
              <a:spcBef>
                <a:spcPts val="0"/>
              </a:spcBef>
              <a:buClr>
                <a:schemeClr val="dk2"/>
              </a:buClr>
              <a:buSzPct val="100000"/>
              <a:buNone/>
              <a:defRPr sz="3000">
                <a:solidFill>
                  <a:schemeClr val="dk2"/>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0"/>
        <p:cNvGrpSpPr/>
        <p:nvPr/>
      </p:nvGrpSpPr>
      <p:grpSpPr>
        <a:xfrm>
          <a:off x="0" y="0"/>
          <a:ext cx="0" cy="0"/>
          <a:chOff x="0" y="0"/>
          <a:chExt cx="0" cy="0"/>
        </a:xfrm>
      </p:grpSpPr>
      <p:sp>
        <p:nvSpPr>
          <p:cNvPr id="11" name="Shape 11"/>
          <p:cNvSpPr txBox="1">
            <a:spLocks noGrp="1"/>
          </p:cNvSpPr>
          <p:nvPr>
            <p:ph type="title"/>
          </p:nvPr>
        </p:nvSpPr>
        <p:spPr>
          <a:xfrm>
            <a:off x="457200" y="205978"/>
            <a:ext cx="8229600" cy="857400"/>
          </a:xfrm>
          <a:prstGeom prst="rect">
            <a:avLst/>
          </a:prstGeom>
        </p:spPr>
        <p:txBody>
          <a:bodyPr lIns="91425" tIns="91425" rIns="91425" bIns="91425" anchor="b"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2" name="Shape 12"/>
          <p:cNvSpPr txBox="1">
            <a:spLocks noGrp="1"/>
          </p:cNvSpPr>
          <p:nvPr>
            <p:ph type="body" idx="1"/>
          </p:nvPr>
        </p:nvSpPr>
        <p:spPr>
          <a:xfrm>
            <a:off x="457200" y="1200150"/>
            <a:ext cx="8229600" cy="3725699"/>
          </a:xfrm>
          <a:prstGeom prst="rect">
            <a:avLst/>
          </a:prstGeom>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457200" y="205978"/>
            <a:ext cx="8229600" cy="857400"/>
          </a:xfrm>
          <a:prstGeom prst="rect">
            <a:avLst/>
          </a:prstGeom>
        </p:spPr>
        <p:txBody>
          <a:bodyPr lIns="91425" tIns="91425" rIns="91425" bIns="91425" anchor="b"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5" name="Shape 15"/>
          <p:cNvSpPr txBox="1">
            <a:spLocks noGrp="1"/>
          </p:cNvSpPr>
          <p:nvPr>
            <p:ph type="body" idx="1"/>
          </p:nvPr>
        </p:nvSpPr>
        <p:spPr>
          <a:xfrm>
            <a:off x="457200" y="1200150"/>
            <a:ext cx="3994500" cy="3725699"/>
          </a:xfrm>
          <a:prstGeom prst="rect">
            <a:avLst/>
          </a:prstGeom>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6" name="Shape 16"/>
          <p:cNvSpPr txBox="1">
            <a:spLocks noGrp="1"/>
          </p:cNvSpPr>
          <p:nvPr>
            <p:ph type="body" idx="2"/>
          </p:nvPr>
        </p:nvSpPr>
        <p:spPr>
          <a:xfrm>
            <a:off x="4692273" y="1200150"/>
            <a:ext cx="3994500" cy="3725699"/>
          </a:xfrm>
          <a:prstGeom prst="rect">
            <a:avLst/>
          </a:prstGeom>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17"/>
        <p:cNvGrpSpPr/>
        <p:nvPr/>
      </p:nvGrpSpPr>
      <p:grpSpPr>
        <a:xfrm>
          <a:off x="0" y="0"/>
          <a:ext cx="0" cy="0"/>
          <a:chOff x="0" y="0"/>
          <a:chExt cx="0" cy="0"/>
        </a:xfrm>
      </p:grpSpPr>
      <p:sp>
        <p:nvSpPr>
          <p:cNvPr id="18" name="Shape 18"/>
          <p:cNvSpPr txBox="1">
            <a:spLocks noGrp="1"/>
          </p:cNvSpPr>
          <p:nvPr>
            <p:ph type="title"/>
          </p:nvPr>
        </p:nvSpPr>
        <p:spPr>
          <a:xfrm>
            <a:off x="457200" y="205978"/>
            <a:ext cx="8229600" cy="857400"/>
          </a:xfrm>
          <a:prstGeom prst="rect">
            <a:avLst/>
          </a:prstGeom>
        </p:spPr>
        <p:txBody>
          <a:bodyPr lIns="91425" tIns="91425" rIns="91425" bIns="91425" anchor="b"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Caption">
    <p:spTree>
      <p:nvGrpSpPr>
        <p:cNvPr id="1" name="Shape 19"/>
        <p:cNvGrpSpPr/>
        <p:nvPr/>
      </p:nvGrpSpPr>
      <p:grpSpPr>
        <a:xfrm>
          <a:off x="0" y="0"/>
          <a:ext cx="0" cy="0"/>
          <a:chOff x="0" y="0"/>
          <a:chExt cx="0" cy="0"/>
        </a:xfrm>
      </p:grpSpPr>
      <p:sp>
        <p:nvSpPr>
          <p:cNvPr id="20" name="Shape 20"/>
          <p:cNvSpPr txBox="1">
            <a:spLocks noGrp="1"/>
          </p:cNvSpPr>
          <p:nvPr>
            <p:ph type="body" idx="1"/>
          </p:nvPr>
        </p:nvSpPr>
        <p:spPr>
          <a:xfrm>
            <a:off x="457200" y="4406309"/>
            <a:ext cx="8229600" cy="519599"/>
          </a:xfrm>
          <a:prstGeom prst="rect">
            <a:avLst/>
          </a:prstGeom>
        </p:spPr>
        <p:txBody>
          <a:bodyPr lIns="91425" tIns="91425" rIns="91425" bIns="91425" anchor="t" anchorCtr="0"/>
          <a:lstStyle>
            <a:lvl1pPr algn="ctr" rtl="0">
              <a:spcBef>
                <a:spcPts val="360"/>
              </a:spcBef>
              <a:buSzPct val="100000"/>
              <a:buNone/>
              <a:defRPr sz="1800"/>
            </a:lvl1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21"/>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slideLayout" Target="../slideLayouts/slideLayout4.xml"/><Relationship Id="rId5" Type="http://schemas.openxmlformats.org/officeDocument/2006/relationships/slideLayout" Target="../slideLayouts/slideLayout5.xml"/><Relationship Id="rId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
        <p:cNvGrpSpPr/>
        <p:nvPr/>
      </p:nvGrpSpPr>
      <p:grpSpPr>
        <a:xfrm>
          <a:off x="0" y="0"/>
          <a:ext cx="0" cy="0"/>
          <a:chOff x="0" y="0"/>
          <a:chExt cx="0" cy="0"/>
        </a:xfrm>
      </p:grpSpPr>
      <p:sp>
        <p:nvSpPr>
          <p:cNvPr id="5" name="Shape 5"/>
          <p:cNvSpPr txBox="1">
            <a:spLocks noGrp="1"/>
          </p:cNvSpPr>
          <p:nvPr>
            <p:ph type="title"/>
          </p:nvPr>
        </p:nvSpPr>
        <p:spPr>
          <a:xfrm>
            <a:off x="457200" y="205978"/>
            <a:ext cx="8229600" cy="857400"/>
          </a:xfrm>
          <a:prstGeom prst="rect">
            <a:avLst/>
          </a:prstGeom>
          <a:noFill/>
          <a:ln>
            <a:noFill/>
          </a:ln>
        </p:spPr>
        <p:txBody>
          <a:bodyPr lIns="91425" tIns="91425" rIns="91425" bIns="91425" anchor="b" anchorCtr="0"/>
          <a:lstStyle>
            <a:lvl1pPr rtl="0">
              <a:spcBef>
                <a:spcPts val="0"/>
              </a:spcBef>
              <a:buClr>
                <a:schemeClr val="dk1"/>
              </a:buClr>
              <a:buSzPct val="100000"/>
              <a:buNone/>
              <a:defRPr sz="3600" b="1">
                <a:solidFill>
                  <a:schemeClr val="dk1"/>
                </a:solidFill>
              </a:defRPr>
            </a:lvl1pPr>
            <a:lvl2pPr rtl="0">
              <a:spcBef>
                <a:spcPts val="0"/>
              </a:spcBef>
              <a:buClr>
                <a:schemeClr val="dk1"/>
              </a:buClr>
              <a:buSzPct val="100000"/>
              <a:buNone/>
              <a:defRPr sz="3600" b="1">
                <a:solidFill>
                  <a:schemeClr val="dk1"/>
                </a:solidFill>
              </a:defRPr>
            </a:lvl2pPr>
            <a:lvl3pPr rtl="0">
              <a:spcBef>
                <a:spcPts val="0"/>
              </a:spcBef>
              <a:buClr>
                <a:schemeClr val="dk1"/>
              </a:buClr>
              <a:buSzPct val="100000"/>
              <a:buNone/>
              <a:defRPr sz="3600" b="1">
                <a:solidFill>
                  <a:schemeClr val="dk1"/>
                </a:solidFill>
              </a:defRPr>
            </a:lvl3pPr>
            <a:lvl4pPr rtl="0">
              <a:spcBef>
                <a:spcPts val="0"/>
              </a:spcBef>
              <a:buClr>
                <a:schemeClr val="dk1"/>
              </a:buClr>
              <a:buSzPct val="100000"/>
              <a:buNone/>
              <a:defRPr sz="3600" b="1">
                <a:solidFill>
                  <a:schemeClr val="dk1"/>
                </a:solidFill>
              </a:defRPr>
            </a:lvl4pPr>
            <a:lvl5pPr rtl="0">
              <a:spcBef>
                <a:spcPts val="0"/>
              </a:spcBef>
              <a:buClr>
                <a:schemeClr val="dk1"/>
              </a:buClr>
              <a:buSzPct val="100000"/>
              <a:buNone/>
              <a:defRPr sz="3600" b="1">
                <a:solidFill>
                  <a:schemeClr val="dk1"/>
                </a:solidFill>
              </a:defRPr>
            </a:lvl5pPr>
            <a:lvl6pPr rtl="0">
              <a:spcBef>
                <a:spcPts val="0"/>
              </a:spcBef>
              <a:buClr>
                <a:schemeClr val="dk1"/>
              </a:buClr>
              <a:buSzPct val="100000"/>
              <a:buNone/>
              <a:defRPr sz="3600" b="1">
                <a:solidFill>
                  <a:schemeClr val="dk1"/>
                </a:solidFill>
              </a:defRPr>
            </a:lvl6pPr>
            <a:lvl7pPr rtl="0">
              <a:spcBef>
                <a:spcPts val="0"/>
              </a:spcBef>
              <a:buClr>
                <a:schemeClr val="dk1"/>
              </a:buClr>
              <a:buSzPct val="100000"/>
              <a:buNone/>
              <a:defRPr sz="3600" b="1">
                <a:solidFill>
                  <a:schemeClr val="dk1"/>
                </a:solidFill>
              </a:defRPr>
            </a:lvl7pPr>
            <a:lvl8pPr rtl="0">
              <a:spcBef>
                <a:spcPts val="0"/>
              </a:spcBef>
              <a:buClr>
                <a:schemeClr val="dk1"/>
              </a:buClr>
              <a:buSzPct val="100000"/>
              <a:buNone/>
              <a:defRPr sz="3600" b="1">
                <a:solidFill>
                  <a:schemeClr val="dk1"/>
                </a:solidFill>
              </a:defRPr>
            </a:lvl8pPr>
            <a:lvl9pPr rtl="0">
              <a:spcBef>
                <a:spcPts val="0"/>
              </a:spcBef>
              <a:buClr>
                <a:schemeClr val="dk1"/>
              </a:buClr>
              <a:buSzPct val="100000"/>
              <a:buNone/>
              <a:defRPr sz="3600" b="1">
                <a:solidFill>
                  <a:schemeClr val="dk1"/>
                </a:solidFill>
              </a:defRPr>
            </a:lvl9pPr>
          </a:lstStyle>
          <a:p>
            <a:endParaRPr/>
          </a:p>
        </p:txBody>
      </p:sp>
      <p:sp>
        <p:nvSpPr>
          <p:cNvPr id="6" name="Shape 6"/>
          <p:cNvSpPr txBox="1">
            <a:spLocks noGrp="1"/>
          </p:cNvSpPr>
          <p:nvPr>
            <p:ph type="body" idx="1"/>
          </p:nvPr>
        </p:nvSpPr>
        <p:spPr>
          <a:xfrm>
            <a:off x="457200" y="1200150"/>
            <a:ext cx="8229600" cy="3725699"/>
          </a:xfrm>
          <a:prstGeom prst="rect">
            <a:avLst/>
          </a:prstGeom>
          <a:noFill/>
          <a:ln>
            <a:noFill/>
          </a:ln>
        </p:spPr>
        <p:txBody>
          <a:bodyPr lIns="91425" tIns="91425" rIns="91425" bIns="91425" anchor="t" anchorCtr="0"/>
          <a:lstStyle>
            <a:lvl1pPr rtl="0">
              <a:spcBef>
                <a:spcPts val="600"/>
              </a:spcBef>
              <a:buClr>
                <a:schemeClr val="dk1"/>
              </a:buClr>
              <a:buSzPct val="100000"/>
              <a:defRPr sz="3000">
                <a:solidFill>
                  <a:schemeClr val="dk1"/>
                </a:solidFill>
              </a:defRPr>
            </a:lvl1pPr>
            <a:lvl2pPr rtl="0">
              <a:spcBef>
                <a:spcPts val="480"/>
              </a:spcBef>
              <a:buClr>
                <a:schemeClr val="dk1"/>
              </a:buClr>
              <a:buSzPct val="100000"/>
              <a:defRPr sz="2400">
                <a:solidFill>
                  <a:schemeClr val="dk1"/>
                </a:solidFill>
              </a:defRPr>
            </a:lvl2pPr>
            <a:lvl3pPr rtl="0">
              <a:spcBef>
                <a:spcPts val="480"/>
              </a:spcBef>
              <a:buClr>
                <a:schemeClr val="dk1"/>
              </a:buClr>
              <a:buSzPct val="100000"/>
              <a:defRPr sz="2400">
                <a:solidFill>
                  <a:schemeClr val="dk1"/>
                </a:solidFill>
              </a:defRPr>
            </a:lvl3pPr>
            <a:lvl4pPr rtl="0">
              <a:spcBef>
                <a:spcPts val="360"/>
              </a:spcBef>
              <a:buClr>
                <a:schemeClr val="dk1"/>
              </a:buClr>
              <a:buSzPct val="100000"/>
              <a:defRPr sz="1800">
                <a:solidFill>
                  <a:schemeClr val="dk1"/>
                </a:solidFill>
              </a:defRPr>
            </a:lvl4pPr>
            <a:lvl5pPr rtl="0">
              <a:spcBef>
                <a:spcPts val="360"/>
              </a:spcBef>
              <a:buClr>
                <a:schemeClr val="dk1"/>
              </a:buClr>
              <a:buSzPct val="100000"/>
              <a:defRPr sz="1800">
                <a:solidFill>
                  <a:schemeClr val="dk1"/>
                </a:solidFill>
              </a:defRPr>
            </a:lvl5pPr>
            <a:lvl6pPr rtl="0">
              <a:spcBef>
                <a:spcPts val="360"/>
              </a:spcBef>
              <a:buClr>
                <a:schemeClr val="dk1"/>
              </a:buClr>
              <a:buSzPct val="100000"/>
              <a:defRPr sz="1800">
                <a:solidFill>
                  <a:schemeClr val="dk1"/>
                </a:solidFill>
              </a:defRPr>
            </a:lvl6pPr>
            <a:lvl7pPr rtl="0">
              <a:spcBef>
                <a:spcPts val="360"/>
              </a:spcBef>
              <a:buClr>
                <a:schemeClr val="dk1"/>
              </a:buClr>
              <a:buSzPct val="100000"/>
              <a:defRPr sz="1800">
                <a:solidFill>
                  <a:schemeClr val="dk1"/>
                </a:solidFill>
              </a:defRPr>
            </a:lvl7pPr>
            <a:lvl8pPr rtl="0">
              <a:spcBef>
                <a:spcPts val="360"/>
              </a:spcBef>
              <a:buClr>
                <a:schemeClr val="dk1"/>
              </a:buClr>
              <a:buSzPct val="100000"/>
              <a:defRPr sz="1800">
                <a:solidFill>
                  <a:schemeClr val="dk1"/>
                </a:solidFill>
              </a:defRPr>
            </a:lvl8pPr>
            <a:lvl9pPr rtl="0">
              <a:spcBef>
                <a:spcPts val="360"/>
              </a:spcBef>
              <a:buClr>
                <a:schemeClr val="dk1"/>
              </a:buClr>
              <a:buSzPct val="100000"/>
              <a:defRPr sz="1800">
                <a:solidFill>
                  <a:schemeClr val="dk1"/>
                </a:solidFill>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Lst>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
        <p:cNvGrpSpPr/>
        <p:nvPr/>
      </p:nvGrpSpPr>
      <p:grpSpPr>
        <a:xfrm>
          <a:off x="0" y="0"/>
          <a:ext cx="0" cy="0"/>
          <a:chOff x="0" y="0"/>
          <a:chExt cx="0" cy="0"/>
        </a:xfrm>
      </p:grpSpPr>
      <p:sp>
        <p:nvSpPr>
          <p:cNvPr id="23" name="Shape 23"/>
          <p:cNvSpPr txBox="1">
            <a:spLocks noGrp="1"/>
          </p:cNvSpPr>
          <p:nvPr>
            <p:ph type="ctrTitle"/>
          </p:nvPr>
        </p:nvSpPr>
        <p:spPr>
          <a:xfrm>
            <a:off x="685800" y="1248576"/>
            <a:ext cx="7772400" cy="1376700"/>
          </a:xfrm>
          <a:prstGeom prst="rect">
            <a:avLst/>
          </a:prstGeom>
        </p:spPr>
        <p:txBody>
          <a:bodyPr lIns="91425" tIns="91425" rIns="91425" bIns="91425" anchor="b" anchorCtr="0">
            <a:noAutofit/>
          </a:bodyPr>
          <a:lstStyle/>
          <a:p>
            <a:pPr>
              <a:spcBef>
                <a:spcPts val="0"/>
              </a:spcBef>
              <a:buNone/>
            </a:pPr>
            <a:r>
              <a:rPr lang="en" sz="4400" b="0"/>
              <a:t>Creating a case for the use of AtoM</a:t>
            </a:r>
            <a:r>
              <a:rPr lang="en" sz="1100" b="0"/>
              <a:t> </a:t>
            </a:r>
          </a:p>
        </p:txBody>
      </p:sp>
      <p:sp>
        <p:nvSpPr>
          <p:cNvPr id="24" name="Shape 24"/>
          <p:cNvSpPr txBox="1">
            <a:spLocks noGrp="1"/>
          </p:cNvSpPr>
          <p:nvPr>
            <p:ph type="subTitle" idx="1"/>
          </p:nvPr>
        </p:nvSpPr>
        <p:spPr>
          <a:xfrm>
            <a:off x="685800" y="2840046"/>
            <a:ext cx="7772400" cy="1682999"/>
          </a:xfrm>
          <a:prstGeom prst="rect">
            <a:avLst/>
          </a:prstGeom>
        </p:spPr>
        <p:txBody>
          <a:bodyPr lIns="91425" tIns="91425" rIns="91425" bIns="91425" anchor="t" anchorCtr="0">
            <a:noAutofit/>
          </a:bodyPr>
          <a:lstStyle/>
          <a:p>
            <a:pPr lvl="0" rtl="0">
              <a:lnSpc>
                <a:spcPct val="115000"/>
              </a:lnSpc>
              <a:spcBef>
                <a:spcPts val="800"/>
              </a:spcBef>
              <a:buClr>
                <a:schemeClr val="dk1"/>
              </a:buClr>
              <a:buSzPct val="34375"/>
              <a:buFont typeface="Arial"/>
              <a:buNone/>
            </a:pPr>
            <a:r>
              <a:rPr lang="en" sz="3200">
                <a:solidFill>
                  <a:srgbClr val="898989"/>
                </a:solidFill>
              </a:rPr>
              <a:t>(Draft)</a:t>
            </a:r>
          </a:p>
          <a:p>
            <a:pPr lvl="0" rtl="0">
              <a:lnSpc>
                <a:spcPct val="115000"/>
              </a:lnSpc>
              <a:spcBef>
                <a:spcPts val="500"/>
              </a:spcBef>
              <a:buClr>
                <a:schemeClr val="dk1"/>
              </a:buClr>
              <a:buSzPct val="55000"/>
              <a:buFont typeface="Arial"/>
              <a:buNone/>
            </a:pPr>
            <a:r>
              <a:rPr lang="en" sz="2000">
                <a:solidFill>
                  <a:srgbClr val="898989"/>
                </a:solidFill>
              </a:rPr>
              <a:t>Note: Processes are those currently used at the Dolph Briscoe Center for American History</a:t>
            </a:r>
          </a:p>
          <a:p>
            <a:pPr>
              <a:spcBef>
                <a:spcPts val="0"/>
              </a:spcBef>
              <a:buNone/>
            </a:pPr>
            <a:endParaRPr/>
          </a:p>
        </p:txBody>
      </p:sp>
    </p:spTree>
  </p:cSld>
  <p:clrMapOvr>
    <a:masterClrMapping/>
  </p:clrMapOvr>
  <p:transition xmlns:p14="http://schemas.microsoft.com/office/powerpoint/2010/mai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Shape 77"/>
          <p:cNvSpPr txBox="1">
            <a:spLocks noGrp="1"/>
          </p:cNvSpPr>
          <p:nvPr>
            <p:ph type="title"/>
          </p:nvPr>
        </p:nvSpPr>
        <p:spPr>
          <a:xfrm>
            <a:off x="457200" y="205976"/>
            <a:ext cx="8229600" cy="477299"/>
          </a:xfrm>
          <a:prstGeom prst="rect">
            <a:avLst/>
          </a:prstGeom>
        </p:spPr>
        <p:txBody>
          <a:bodyPr lIns="91425" tIns="91425" rIns="91425" bIns="91425" anchor="b" anchorCtr="0">
            <a:noAutofit/>
          </a:bodyPr>
          <a:lstStyle/>
          <a:p>
            <a:pPr lvl="0" algn="ctr" rtl="0">
              <a:spcBef>
                <a:spcPts val="0"/>
              </a:spcBef>
              <a:buNone/>
            </a:pPr>
            <a:r>
              <a:rPr lang="en" sz="2400"/>
              <a:t>the YESes*</a:t>
            </a:r>
            <a:r>
              <a:rPr lang="en" sz="2400" b="0"/>
              <a:t> </a:t>
            </a:r>
          </a:p>
        </p:txBody>
      </p:sp>
      <p:sp>
        <p:nvSpPr>
          <p:cNvPr id="78" name="Shape 78"/>
          <p:cNvSpPr txBox="1">
            <a:spLocks noGrp="1"/>
          </p:cNvSpPr>
          <p:nvPr>
            <p:ph type="body" idx="1"/>
          </p:nvPr>
        </p:nvSpPr>
        <p:spPr>
          <a:xfrm>
            <a:off x="457200" y="642650"/>
            <a:ext cx="8229600" cy="4123800"/>
          </a:xfrm>
          <a:prstGeom prst="rect">
            <a:avLst/>
          </a:prstGeom>
        </p:spPr>
        <p:txBody>
          <a:bodyPr lIns="91425" tIns="91425" rIns="91425" bIns="91425" anchor="t" anchorCtr="0">
            <a:noAutofit/>
          </a:bodyPr>
          <a:lstStyle/>
          <a:p>
            <a:pPr marL="457200" lvl="0" indent="-342900" rtl="0">
              <a:lnSpc>
                <a:spcPct val="150000"/>
              </a:lnSpc>
              <a:spcBef>
                <a:spcPts val="800"/>
              </a:spcBef>
              <a:buClr>
                <a:schemeClr val="dk1"/>
              </a:buClr>
              <a:buSzPct val="100000"/>
              <a:buFont typeface="Arial"/>
              <a:buChar char="●"/>
            </a:pPr>
            <a:r>
              <a:rPr lang="en" sz="1800"/>
              <a:t>Authority Records Module</a:t>
            </a:r>
          </a:p>
          <a:p>
            <a:pPr marL="914400" lvl="1" indent="-317500" rtl="0">
              <a:lnSpc>
                <a:spcPct val="150000"/>
              </a:lnSpc>
              <a:spcBef>
                <a:spcPts val="700"/>
              </a:spcBef>
              <a:buClr>
                <a:srgbClr val="7F7F7F"/>
              </a:buClr>
              <a:buSzPct val="100000"/>
              <a:buFont typeface="Courier New"/>
              <a:buChar char="o"/>
            </a:pPr>
            <a:r>
              <a:rPr lang="en" sz="1400">
                <a:solidFill>
                  <a:srgbClr val="7F7F7F"/>
                </a:solidFill>
              </a:rPr>
              <a:t>Authorities can be directly created from the Archival Description module, but they need to be edited on the Authority Records module to add some extra mandatory fields</a:t>
            </a:r>
          </a:p>
          <a:p>
            <a:pPr marL="914400" lvl="1" indent="-317500" rtl="0">
              <a:lnSpc>
                <a:spcPct val="150000"/>
              </a:lnSpc>
              <a:spcBef>
                <a:spcPts val="700"/>
              </a:spcBef>
              <a:buClr>
                <a:srgbClr val="7F7F7F"/>
              </a:buClr>
              <a:buSzPct val="100000"/>
              <a:buFont typeface="Courier New"/>
              <a:buChar char="o"/>
            </a:pPr>
            <a:r>
              <a:rPr lang="en" sz="1400">
                <a:solidFill>
                  <a:srgbClr val="7F7F7F"/>
                </a:solidFill>
              </a:rPr>
              <a:t>When deleating an Authority from the Authority Records module linked to a description the system doesn’t warn you (it will just disappear from the Archival Description)</a:t>
            </a:r>
          </a:p>
          <a:p>
            <a:pPr marL="914400" lvl="1" indent="-317500" rtl="0">
              <a:lnSpc>
                <a:spcPct val="150000"/>
              </a:lnSpc>
              <a:spcBef>
                <a:spcPts val="700"/>
              </a:spcBef>
              <a:buClr>
                <a:srgbClr val="7F7F7F"/>
              </a:buClr>
              <a:buFont typeface="Courier New"/>
              <a:buChar char="o"/>
            </a:pPr>
            <a:endParaRPr sz="1400">
              <a:solidFill>
                <a:srgbClr val="7F7F7F"/>
              </a:solidFill>
            </a:endParaRPr>
          </a:p>
          <a:p>
            <a:pPr marL="0" lvl="0" indent="0" rtl="0">
              <a:lnSpc>
                <a:spcPct val="150000"/>
              </a:lnSpc>
              <a:spcBef>
                <a:spcPts val="700"/>
              </a:spcBef>
              <a:buNone/>
            </a:pPr>
            <a:endParaRPr sz="1400">
              <a:solidFill>
                <a:srgbClr val="7F7F7F"/>
              </a:solidFill>
            </a:endParaRPr>
          </a:p>
        </p:txBody>
      </p:sp>
    </p:spTree>
  </p:cSld>
  <p:clrMapOvr>
    <a:masterClrMapping/>
  </p:clrMapOvr>
  <p:transition xmlns:p14="http://schemas.microsoft.com/office/powerpoint/2010/main" spd="slow">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Shape 83"/>
          <p:cNvSpPr txBox="1">
            <a:spLocks noGrp="1"/>
          </p:cNvSpPr>
          <p:nvPr>
            <p:ph type="title"/>
          </p:nvPr>
        </p:nvSpPr>
        <p:spPr>
          <a:xfrm>
            <a:off x="457200" y="205976"/>
            <a:ext cx="8229600" cy="477299"/>
          </a:xfrm>
          <a:prstGeom prst="rect">
            <a:avLst/>
          </a:prstGeom>
        </p:spPr>
        <p:txBody>
          <a:bodyPr lIns="91425" tIns="91425" rIns="91425" bIns="91425" anchor="b" anchorCtr="0">
            <a:noAutofit/>
          </a:bodyPr>
          <a:lstStyle/>
          <a:p>
            <a:pPr lvl="0" algn="ctr" rtl="0">
              <a:spcBef>
                <a:spcPts val="0"/>
              </a:spcBef>
              <a:buNone/>
            </a:pPr>
            <a:r>
              <a:rPr lang="en" sz="2400"/>
              <a:t>the YESes*</a:t>
            </a:r>
            <a:r>
              <a:rPr lang="en" sz="2400" b="0"/>
              <a:t> </a:t>
            </a:r>
          </a:p>
        </p:txBody>
      </p:sp>
      <p:sp>
        <p:nvSpPr>
          <p:cNvPr id="84" name="Shape 84"/>
          <p:cNvSpPr txBox="1">
            <a:spLocks noGrp="1"/>
          </p:cNvSpPr>
          <p:nvPr>
            <p:ph type="body" idx="1"/>
          </p:nvPr>
        </p:nvSpPr>
        <p:spPr>
          <a:xfrm>
            <a:off x="457200" y="760425"/>
            <a:ext cx="8229600" cy="4014000"/>
          </a:xfrm>
          <a:prstGeom prst="rect">
            <a:avLst/>
          </a:prstGeom>
        </p:spPr>
        <p:txBody>
          <a:bodyPr lIns="91425" tIns="91425" rIns="91425" bIns="91425" anchor="t" anchorCtr="0">
            <a:noAutofit/>
          </a:bodyPr>
          <a:lstStyle/>
          <a:p>
            <a:pPr marL="457200" lvl="0" indent="-342900" rtl="0">
              <a:lnSpc>
                <a:spcPct val="150000"/>
              </a:lnSpc>
              <a:spcBef>
                <a:spcPts val="800"/>
              </a:spcBef>
              <a:buClr>
                <a:schemeClr val="dk1"/>
              </a:buClr>
              <a:buSzPct val="100000"/>
              <a:buFont typeface="Arial"/>
              <a:buChar char="●"/>
            </a:pPr>
            <a:r>
              <a:rPr lang="en" sz="1800"/>
              <a:t>Physical Storage Module</a:t>
            </a:r>
          </a:p>
          <a:p>
            <a:pPr marL="914400" lvl="1" indent="-317500" rtl="0">
              <a:lnSpc>
                <a:spcPct val="150000"/>
              </a:lnSpc>
              <a:spcBef>
                <a:spcPts val="700"/>
              </a:spcBef>
              <a:buClr>
                <a:srgbClr val="7F7F7F"/>
              </a:buClr>
              <a:buSzPct val="100000"/>
              <a:buFont typeface="Courier New"/>
              <a:buChar char="o"/>
            </a:pPr>
            <a:r>
              <a:rPr lang="en" sz="1400">
                <a:solidFill>
                  <a:srgbClr val="7F7F7F"/>
                </a:solidFill>
              </a:rPr>
              <a:t>“Physical Storage type” → controlled customizable vocabulary (managed on the Taxonomies module)</a:t>
            </a:r>
          </a:p>
          <a:p>
            <a:pPr marL="914400" lvl="1" indent="-317500" rtl="0">
              <a:lnSpc>
                <a:spcPct val="150000"/>
              </a:lnSpc>
              <a:spcBef>
                <a:spcPts val="700"/>
              </a:spcBef>
              <a:buClr>
                <a:srgbClr val="7F7F7F"/>
              </a:buClr>
              <a:buSzPct val="100000"/>
              <a:buFont typeface="Courier New"/>
              <a:buChar char="o"/>
            </a:pPr>
            <a:r>
              <a:rPr lang="en" sz="1400">
                <a:solidFill>
                  <a:srgbClr val="7F7F7F"/>
                </a:solidFill>
              </a:rPr>
              <a:t>“Physical Storage” module → that is where containers numbers are created. Information allowed about each one of the physical storage units (containers)</a:t>
            </a:r>
          </a:p>
          <a:p>
            <a:pPr marL="1371600" lvl="2" indent="-304800" rtl="0">
              <a:lnSpc>
                <a:spcPct val="150000"/>
              </a:lnSpc>
              <a:spcBef>
                <a:spcPts val="700"/>
              </a:spcBef>
              <a:buClr>
                <a:srgbClr val="7F7F7F"/>
              </a:buClr>
              <a:buSzPct val="100000"/>
              <a:buFont typeface="Wingdings"/>
              <a:buChar char="§"/>
            </a:pPr>
            <a:r>
              <a:rPr lang="en" sz="1200">
                <a:solidFill>
                  <a:srgbClr val="7F7F7F"/>
                </a:solidFill>
              </a:rPr>
              <a:t>Type (controlled vocabulary)</a:t>
            </a:r>
          </a:p>
          <a:p>
            <a:pPr marL="1371600" lvl="2" indent="-304800" rtl="0">
              <a:lnSpc>
                <a:spcPct val="150000"/>
              </a:lnSpc>
              <a:spcBef>
                <a:spcPts val="700"/>
              </a:spcBef>
              <a:buClr>
                <a:srgbClr val="7F7F7F"/>
              </a:buClr>
              <a:buSzPct val="100000"/>
              <a:buFont typeface="Wingdings"/>
              <a:buChar char="§"/>
            </a:pPr>
            <a:r>
              <a:rPr lang="en" sz="1200">
                <a:solidFill>
                  <a:srgbClr val="7F7F7F"/>
                </a:solidFill>
              </a:rPr>
              <a:t>Location (floor, or stacks or room, or whatever… open field)</a:t>
            </a:r>
          </a:p>
          <a:p>
            <a:pPr marL="1371600" lvl="2" indent="-304800" rtl="0">
              <a:lnSpc>
                <a:spcPct val="150000"/>
              </a:lnSpc>
              <a:spcBef>
                <a:spcPts val="700"/>
              </a:spcBef>
              <a:buClr>
                <a:srgbClr val="7F7F7F"/>
              </a:buClr>
              <a:buSzPct val="100000"/>
              <a:buFont typeface="Wingdings"/>
              <a:buChar char="§"/>
            </a:pPr>
            <a:r>
              <a:rPr lang="en" sz="1200">
                <a:solidFill>
                  <a:srgbClr val="7F7F7F"/>
                </a:solidFill>
              </a:rPr>
              <a:t>Name (actual number, or whatever… open field). </a:t>
            </a:r>
          </a:p>
          <a:p>
            <a:pPr marL="914400" lvl="0" indent="0" rtl="0">
              <a:lnSpc>
                <a:spcPct val="150000"/>
              </a:lnSpc>
              <a:spcBef>
                <a:spcPts val="700"/>
              </a:spcBef>
              <a:buNone/>
            </a:pPr>
            <a:r>
              <a:rPr lang="en" sz="1400">
                <a:solidFill>
                  <a:srgbClr val="7F7F7F"/>
                </a:solidFill>
              </a:rPr>
              <a:t>→ </a:t>
            </a:r>
            <a:r>
              <a:rPr lang="en" sz="1200">
                <a:solidFill>
                  <a:srgbClr val="7F7F7F"/>
                </a:solidFill>
              </a:rPr>
              <a:t>It would be helpful to add some fields to this module such as vacant boxes or “inches” of a particular collection within a box, so that it could substitute our multi-page “Shelflist” on the server. The scope and content for physical storage would be how many inches are left, and then you could search by box that has room left (!!)</a:t>
            </a:r>
          </a:p>
          <a:p>
            <a:pPr marL="914400" lvl="1" indent="-228600" rtl="0">
              <a:lnSpc>
                <a:spcPct val="150000"/>
              </a:lnSpc>
              <a:spcBef>
                <a:spcPts val="700"/>
              </a:spcBef>
              <a:buClr>
                <a:srgbClr val="7F7F7F"/>
              </a:buClr>
              <a:buNone/>
            </a:pPr>
            <a:endParaRPr sz="1400">
              <a:solidFill>
                <a:srgbClr val="7F7F7F"/>
              </a:solidFill>
            </a:endParaRPr>
          </a:p>
          <a:p>
            <a:pPr lvl="0" rtl="0">
              <a:spcBef>
                <a:spcPts val="0"/>
              </a:spcBef>
              <a:buNone/>
            </a:pPr>
            <a:endParaRPr/>
          </a:p>
        </p:txBody>
      </p:sp>
    </p:spTree>
  </p:cSld>
  <p:clrMapOvr>
    <a:masterClrMapping/>
  </p:clrMapOvr>
  <p:transition xmlns:p14="http://schemas.microsoft.com/office/powerpoint/2010/main" spd="slow">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Shape 89"/>
          <p:cNvSpPr txBox="1">
            <a:spLocks noGrp="1"/>
          </p:cNvSpPr>
          <p:nvPr>
            <p:ph type="title"/>
          </p:nvPr>
        </p:nvSpPr>
        <p:spPr>
          <a:xfrm>
            <a:off x="457200" y="205976"/>
            <a:ext cx="8229600" cy="477299"/>
          </a:xfrm>
          <a:prstGeom prst="rect">
            <a:avLst/>
          </a:prstGeom>
        </p:spPr>
        <p:txBody>
          <a:bodyPr lIns="91425" tIns="91425" rIns="91425" bIns="91425" anchor="b" anchorCtr="0">
            <a:noAutofit/>
          </a:bodyPr>
          <a:lstStyle/>
          <a:p>
            <a:pPr lvl="0" algn="ctr" rtl="0">
              <a:spcBef>
                <a:spcPts val="0"/>
              </a:spcBef>
              <a:buNone/>
            </a:pPr>
            <a:r>
              <a:rPr lang="en" sz="2400"/>
              <a:t>the YESes*</a:t>
            </a:r>
            <a:r>
              <a:rPr lang="en" sz="2400" b="0"/>
              <a:t> </a:t>
            </a:r>
          </a:p>
        </p:txBody>
      </p:sp>
      <p:sp>
        <p:nvSpPr>
          <p:cNvPr id="90" name="Shape 90"/>
          <p:cNvSpPr txBox="1">
            <a:spLocks noGrp="1"/>
          </p:cNvSpPr>
          <p:nvPr>
            <p:ph type="body" idx="1"/>
          </p:nvPr>
        </p:nvSpPr>
        <p:spPr>
          <a:xfrm>
            <a:off x="457200" y="854675"/>
            <a:ext cx="8229600" cy="3951300"/>
          </a:xfrm>
          <a:prstGeom prst="rect">
            <a:avLst/>
          </a:prstGeom>
        </p:spPr>
        <p:txBody>
          <a:bodyPr lIns="91425" tIns="91425" rIns="91425" bIns="91425" anchor="t" anchorCtr="0">
            <a:noAutofit/>
          </a:bodyPr>
          <a:lstStyle/>
          <a:p>
            <a:pPr marL="457200" lvl="0" indent="-342900" rtl="0">
              <a:lnSpc>
                <a:spcPct val="150000"/>
              </a:lnSpc>
              <a:spcBef>
                <a:spcPts val="800"/>
              </a:spcBef>
              <a:buClr>
                <a:schemeClr val="dk1"/>
              </a:buClr>
              <a:buSzPct val="100000"/>
              <a:buFont typeface="Arial"/>
              <a:buChar char="●"/>
            </a:pPr>
            <a:r>
              <a:rPr lang="en" sz="1800"/>
              <a:t>Exporting EAD</a:t>
            </a:r>
          </a:p>
          <a:p>
            <a:pPr marL="914400" lvl="1" indent="-342900" rtl="0">
              <a:lnSpc>
                <a:spcPct val="150000"/>
              </a:lnSpc>
              <a:spcBef>
                <a:spcPts val="700"/>
              </a:spcBef>
              <a:buClr>
                <a:srgbClr val="7F7F7F"/>
              </a:buClr>
              <a:buSzPct val="100000"/>
              <a:buFont typeface="Courier New"/>
              <a:buChar char="o"/>
            </a:pPr>
            <a:r>
              <a:rPr lang="en" sz="1800">
                <a:solidFill>
                  <a:srgbClr val="7F7F7F"/>
                </a:solidFill>
              </a:rPr>
              <a:t>The resulting XML needs some corrections to validate (contact Artefactual systems?):</a:t>
            </a:r>
          </a:p>
          <a:p>
            <a:pPr marL="1371600" lvl="2" indent="-317500" rtl="0">
              <a:lnSpc>
                <a:spcPct val="150000"/>
              </a:lnSpc>
              <a:spcBef>
                <a:spcPts val="700"/>
              </a:spcBef>
              <a:buClr>
                <a:srgbClr val="7F7F7F"/>
              </a:buClr>
              <a:buSzPct val="100000"/>
              <a:buFont typeface="Wingdings"/>
              <a:buChar char="§"/>
            </a:pPr>
            <a:r>
              <a:rPr lang="en" sz="1400">
                <a:solidFill>
                  <a:srgbClr val="7F7F7F"/>
                </a:solidFill>
              </a:rPr>
              <a:t>attributes in the EAD not declared in the DTD</a:t>
            </a:r>
          </a:p>
          <a:p>
            <a:pPr marL="1371600" lvl="2" indent="-317500" rtl="0">
              <a:lnSpc>
                <a:spcPct val="150000"/>
              </a:lnSpc>
              <a:spcBef>
                <a:spcPts val="700"/>
              </a:spcBef>
              <a:buClr>
                <a:srgbClr val="7F7F7F"/>
              </a:buClr>
              <a:buSzPct val="100000"/>
              <a:buFont typeface="Wingdings"/>
              <a:buChar char="§"/>
            </a:pPr>
            <a:r>
              <a:rPr lang="en" sz="1400">
                <a:solidFill>
                  <a:srgbClr val="7F7F7F"/>
                </a:solidFill>
              </a:rPr>
              <a:t>typos on the attribute values</a:t>
            </a:r>
          </a:p>
          <a:p>
            <a:pPr marL="914400" lvl="1" indent="-342900" rtl="0">
              <a:lnSpc>
                <a:spcPct val="150000"/>
              </a:lnSpc>
              <a:spcBef>
                <a:spcPts val="700"/>
              </a:spcBef>
              <a:buClr>
                <a:srgbClr val="7F7F7F"/>
              </a:buClr>
              <a:buSzPct val="100000"/>
              <a:buFont typeface="Courier New"/>
              <a:buChar char="o"/>
            </a:pPr>
            <a:r>
              <a:rPr lang="en" sz="1800">
                <a:solidFill>
                  <a:srgbClr val="7F7F7F"/>
                </a:solidFill>
              </a:rPr>
              <a:t>It will be interesting to add our XSLT stylesheet to retrieve an EAD compatible with TARO </a:t>
            </a:r>
          </a:p>
          <a:p>
            <a:pPr marL="457200" indent="0" rtl="0">
              <a:lnSpc>
                <a:spcPct val="150000"/>
              </a:lnSpc>
              <a:spcBef>
                <a:spcPts val="700"/>
              </a:spcBef>
              <a:buNone/>
            </a:pPr>
            <a:endParaRPr sz="1800">
              <a:solidFill>
                <a:srgbClr val="7F7F7F"/>
              </a:solidFill>
            </a:endParaRPr>
          </a:p>
          <a:p>
            <a:pPr marL="457200" lvl="0" indent="0" rtl="0">
              <a:lnSpc>
                <a:spcPct val="150000"/>
              </a:lnSpc>
              <a:spcBef>
                <a:spcPts val="700"/>
              </a:spcBef>
              <a:buNone/>
            </a:pPr>
            <a:endParaRPr sz="1800">
              <a:solidFill>
                <a:srgbClr val="7F7F7F"/>
              </a:solidFill>
            </a:endParaRPr>
          </a:p>
        </p:txBody>
      </p:sp>
    </p:spTree>
  </p:cSld>
  <p:clrMapOvr>
    <a:masterClrMapping/>
  </p:clrMapOvr>
  <p:transition xmlns:p14="http://schemas.microsoft.com/office/powerpoint/2010/main" spd="slow">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Shape 95"/>
          <p:cNvSpPr txBox="1">
            <a:spLocks noGrp="1"/>
          </p:cNvSpPr>
          <p:nvPr>
            <p:ph type="title"/>
          </p:nvPr>
        </p:nvSpPr>
        <p:spPr>
          <a:xfrm>
            <a:off x="457200" y="205976"/>
            <a:ext cx="8229600" cy="437999"/>
          </a:xfrm>
          <a:prstGeom prst="rect">
            <a:avLst/>
          </a:prstGeom>
        </p:spPr>
        <p:txBody>
          <a:bodyPr lIns="91425" tIns="91425" rIns="91425" bIns="91425" anchor="b" anchorCtr="0">
            <a:noAutofit/>
          </a:bodyPr>
          <a:lstStyle/>
          <a:p>
            <a:pPr algn="ctr">
              <a:spcBef>
                <a:spcPts val="0"/>
              </a:spcBef>
              <a:buNone/>
            </a:pPr>
            <a:r>
              <a:rPr lang="en" sz="2400"/>
              <a:t>what else AtoM can add to the current process?</a:t>
            </a:r>
            <a:r>
              <a:rPr lang="en" sz="2400" b="0"/>
              <a:t> </a:t>
            </a:r>
          </a:p>
        </p:txBody>
      </p:sp>
      <p:sp>
        <p:nvSpPr>
          <p:cNvPr id="96" name="Shape 96"/>
          <p:cNvSpPr txBox="1">
            <a:spLocks noGrp="1"/>
          </p:cNvSpPr>
          <p:nvPr>
            <p:ph type="body" idx="1"/>
          </p:nvPr>
        </p:nvSpPr>
        <p:spPr>
          <a:xfrm>
            <a:off x="457200" y="887350"/>
            <a:ext cx="8229600" cy="4038599"/>
          </a:xfrm>
          <a:prstGeom prst="rect">
            <a:avLst/>
          </a:prstGeom>
        </p:spPr>
        <p:txBody>
          <a:bodyPr lIns="91425" tIns="91425" rIns="91425" bIns="91425" anchor="t" anchorCtr="0">
            <a:noAutofit/>
          </a:bodyPr>
          <a:lstStyle/>
          <a:p>
            <a:pPr marL="457200" lvl="0" indent="-342900" rtl="0">
              <a:lnSpc>
                <a:spcPct val="150000"/>
              </a:lnSpc>
              <a:spcBef>
                <a:spcPts val="800"/>
              </a:spcBef>
              <a:buClr>
                <a:schemeClr val="dk1"/>
              </a:buClr>
              <a:buSzPct val="100000"/>
              <a:buFont typeface="Arial"/>
              <a:buChar char="●"/>
            </a:pPr>
            <a:r>
              <a:rPr lang="en" sz="1800"/>
              <a:t>Upload and/or link to Digital Objects</a:t>
            </a:r>
          </a:p>
          <a:p>
            <a:pPr marL="457200" lvl="0" indent="-342900" rtl="0">
              <a:lnSpc>
                <a:spcPct val="150000"/>
              </a:lnSpc>
              <a:spcBef>
                <a:spcPts val="800"/>
              </a:spcBef>
              <a:buClr>
                <a:schemeClr val="dk1"/>
              </a:buClr>
              <a:buSzPct val="100000"/>
              <a:buFont typeface="Arial"/>
              <a:buChar char="●"/>
            </a:pPr>
            <a:r>
              <a:rPr lang="en" sz="1800"/>
              <a:t>Serve as a multi repository with Archival Institutions Management Module</a:t>
            </a:r>
          </a:p>
          <a:p>
            <a:pPr marL="457200" lvl="0" indent="-342900" rtl="0">
              <a:lnSpc>
                <a:spcPct val="150000"/>
              </a:lnSpc>
              <a:spcBef>
                <a:spcPts val="800"/>
              </a:spcBef>
              <a:buClr>
                <a:schemeClr val="dk1"/>
              </a:buClr>
              <a:buSzPct val="100000"/>
              <a:buFont typeface="Arial"/>
              <a:buChar char="●"/>
            </a:pPr>
            <a:r>
              <a:rPr lang="en" sz="1800"/>
              <a:t>Possibility to manage Donors and Right holders</a:t>
            </a:r>
          </a:p>
          <a:p>
            <a:pPr marL="457200" lvl="0" indent="-342900" rtl="0">
              <a:lnSpc>
                <a:spcPct val="150000"/>
              </a:lnSpc>
              <a:spcBef>
                <a:spcPts val="800"/>
              </a:spcBef>
              <a:buClr>
                <a:schemeClr val="dk1"/>
              </a:buClr>
              <a:buSzPct val="100000"/>
              <a:buFont typeface="Arial"/>
              <a:buChar char="●"/>
            </a:pPr>
            <a:r>
              <a:rPr lang="en" sz="1800"/>
              <a:t>Creation of different controlled vocabularies (Taxonomies) with option to import or export on SKOS → Linked Data friendly (!)</a:t>
            </a:r>
          </a:p>
          <a:p>
            <a:pPr marL="457200" lvl="0" indent="-342900" rtl="0">
              <a:lnSpc>
                <a:spcPct val="150000"/>
              </a:lnSpc>
              <a:spcBef>
                <a:spcPts val="800"/>
              </a:spcBef>
              <a:buClr>
                <a:schemeClr val="dk1"/>
              </a:buClr>
              <a:buSzPct val="100000"/>
              <a:buFont typeface="Arial"/>
              <a:buChar char="●"/>
            </a:pPr>
            <a:r>
              <a:rPr lang="en" sz="1800"/>
              <a:t>Metadata → Dublin Core XML</a:t>
            </a:r>
          </a:p>
          <a:p>
            <a:pPr>
              <a:spcBef>
                <a:spcPts val="0"/>
              </a:spcBef>
              <a:buNone/>
            </a:pPr>
            <a:endParaRPr/>
          </a:p>
        </p:txBody>
      </p:sp>
    </p:spTree>
  </p:cSld>
  <p:clrMapOvr>
    <a:masterClrMapping/>
  </p:clrMapOvr>
  <p:transition xmlns:p14="http://schemas.microsoft.com/office/powerpoint/2010/main" spd="slow">
    <p:cu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Shape 101"/>
          <p:cNvSpPr txBox="1">
            <a:spLocks noGrp="1"/>
          </p:cNvSpPr>
          <p:nvPr>
            <p:ph type="title"/>
          </p:nvPr>
        </p:nvSpPr>
        <p:spPr>
          <a:xfrm>
            <a:off x="457200" y="205976"/>
            <a:ext cx="8229600" cy="469499"/>
          </a:xfrm>
          <a:prstGeom prst="rect">
            <a:avLst/>
          </a:prstGeom>
        </p:spPr>
        <p:txBody>
          <a:bodyPr lIns="91425" tIns="91425" rIns="91425" bIns="91425" anchor="b" anchorCtr="0">
            <a:noAutofit/>
          </a:bodyPr>
          <a:lstStyle/>
          <a:p>
            <a:pPr algn="ctr">
              <a:spcBef>
                <a:spcPts val="0"/>
              </a:spcBef>
              <a:buNone/>
            </a:pPr>
            <a:r>
              <a:rPr lang="en" sz="2400"/>
              <a:t>Priorities</a:t>
            </a:r>
          </a:p>
        </p:txBody>
      </p:sp>
      <p:sp>
        <p:nvSpPr>
          <p:cNvPr id="102" name="Shape 102"/>
          <p:cNvSpPr txBox="1">
            <a:spLocks noGrp="1"/>
          </p:cNvSpPr>
          <p:nvPr>
            <p:ph type="body" idx="1"/>
          </p:nvPr>
        </p:nvSpPr>
        <p:spPr>
          <a:xfrm>
            <a:off x="457200" y="893900"/>
            <a:ext cx="8229600" cy="3725699"/>
          </a:xfrm>
          <a:prstGeom prst="rect">
            <a:avLst/>
          </a:prstGeom>
        </p:spPr>
        <p:txBody>
          <a:bodyPr lIns="91425" tIns="91425" rIns="91425" bIns="91425" anchor="t" anchorCtr="0">
            <a:noAutofit/>
          </a:bodyPr>
          <a:lstStyle/>
          <a:p>
            <a:pPr marL="457200" lvl="0" indent="-342900" rtl="0">
              <a:lnSpc>
                <a:spcPct val="150000"/>
              </a:lnSpc>
              <a:spcBef>
                <a:spcPts val="0"/>
              </a:spcBef>
              <a:buClr>
                <a:schemeClr val="dk1"/>
              </a:buClr>
              <a:buSzPct val="100000"/>
              <a:buFont typeface="Arial"/>
              <a:buChar char="●"/>
            </a:pPr>
            <a:r>
              <a:rPr lang="en" sz="1800"/>
              <a:t>Find the way to force the identifiers to be unique for collections</a:t>
            </a:r>
          </a:p>
          <a:p>
            <a:pPr marL="457200" lvl="0" indent="-342900">
              <a:lnSpc>
                <a:spcPct val="150000"/>
              </a:lnSpc>
              <a:spcBef>
                <a:spcPts val="0"/>
              </a:spcBef>
              <a:buClr>
                <a:schemeClr val="dk1"/>
              </a:buClr>
              <a:buFont typeface="Arial"/>
              <a:buChar char="●"/>
            </a:pPr>
            <a:endParaRPr sz="1800"/>
          </a:p>
        </p:txBody>
      </p:sp>
    </p:spTree>
  </p:cSld>
  <p:clrMapOvr>
    <a:masterClrMapping/>
  </p:clrMapOvr>
  <p:transition xmlns:p14="http://schemas.microsoft.com/office/powerpoint/2010/main" spd="slow">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457200" y="143151"/>
            <a:ext cx="8229600" cy="508499"/>
          </a:xfrm>
          <a:prstGeom prst="rect">
            <a:avLst/>
          </a:prstGeom>
        </p:spPr>
        <p:txBody>
          <a:bodyPr lIns="91425" tIns="91425" rIns="91425" bIns="91425" anchor="b" anchorCtr="0">
            <a:noAutofit/>
          </a:bodyPr>
          <a:lstStyle/>
          <a:p>
            <a:pPr algn="ctr">
              <a:spcBef>
                <a:spcPts val="0"/>
              </a:spcBef>
              <a:buNone/>
            </a:pPr>
            <a:r>
              <a:rPr lang="en" sz="2400" b="0"/>
              <a:t>Current process vs. AtoM features</a:t>
            </a:r>
            <a:r>
              <a:rPr lang="en" sz="1100" b="0"/>
              <a:t> </a:t>
            </a:r>
          </a:p>
        </p:txBody>
      </p:sp>
      <p:graphicFrame>
        <p:nvGraphicFramePr>
          <p:cNvPr id="30" name="Shape 30"/>
          <p:cNvGraphicFramePr/>
          <p:nvPr/>
        </p:nvGraphicFramePr>
        <p:xfrm>
          <a:off x="550300" y="651650"/>
          <a:ext cx="8043400" cy="3832615"/>
        </p:xfrm>
        <a:graphic>
          <a:graphicData uri="http://schemas.openxmlformats.org/drawingml/2006/table">
            <a:tbl>
              <a:tblPr>
                <a:noFill/>
                <a:tableStyleId>{CECB3E4D-8FD7-4B35-905F-A9AF25534261}</a:tableStyleId>
              </a:tblPr>
              <a:tblGrid>
                <a:gridCol w="1733575"/>
                <a:gridCol w="2794625"/>
                <a:gridCol w="1578350"/>
                <a:gridCol w="1936850"/>
              </a:tblGrid>
              <a:tr h="426775">
                <a:tc>
                  <a:txBody>
                    <a:bodyPr/>
                    <a:lstStyle/>
                    <a:p>
                      <a:pPr lvl="0" rtl="0">
                        <a:lnSpc>
                          <a:spcPct val="115000"/>
                        </a:lnSpc>
                        <a:spcBef>
                          <a:spcPts val="0"/>
                        </a:spcBef>
                        <a:buNone/>
                      </a:pPr>
                      <a:r>
                        <a:rPr lang="en" sz="900" b="1">
                          <a:solidFill>
                            <a:srgbClr val="FFFFFF"/>
                          </a:solidFill>
                        </a:rPr>
                        <a:t>STAGE</a:t>
                      </a:r>
                    </a:p>
                  </a:txBody>
                  <a:tcPr marL="91425" marR="91425" marT="91425" marB="91425">
                    <a:solidFill>
                      <a:srgbClr val="BF9000"/>
                    </a:solidFill>
                  </a:tcPr>
                </a:tc>
                <a:tc>
                  <a:txBody>
                    <a:bodyPr/>
                    <a:lstStyle/>
                    <a:p>
                      <a:pPr lvl="0" rtl="0">
                        <a:lnSpc>
                          <a:spcPct val="115000"/>
                        </a:lnSpc>
                        <a:spcBef>
                          <a:spcPts val="0"/>
                        </a:spcBef>
                        <a:buNone/>
                      </a:pPr>
                      <a:r>
                        <a:rPr lang="en" sz="900" b="1">
                          <a:solidFill>
                            <a:srgbClr val="FFFFFF"/>
                          </a:solidFill>
                        </a:rPr>
                        <a:t>CURRENT PROCESS</a:t>
                      </a:r>
                    </a:p>
                  </a:txBody>
                  <a:tcPr marL="91425" marR="91425" marT="91425" marB="91425">
                    <a:solidFill>
                      <a:srgbClr val="BF9000"/>
                    </a:solidFill>
                  </a:tcPr>
                </a:tc>
                <a:tc>
                  <a:txBody>
                    <a:bodyPr/>
                    <a:lstStyle/>
                    <a:p>
                      <a:pPr lvl="0" rtl="0">
                        <a:lnSpc>
                          <a:spcPct val="115000"/>
                        </a:lnSpc>
                        <a:spcBef>
                          <a:spcPts val="0"/>
                        </a:spcBef>
                        <a:buNone/>
                      </a:pPr>
                      <a:r>
                        <a:rPr lang="en" sz="900" b="1">
                          <a:solidFill>
                            <a:srgbClr val="FFFFFF"/>
                          </a:solidFill>
                        </a:rPr>
                        <a:t>PLATFORM/MEDIA</a:t>
                      </a:r>
                    </a:p>
                  </a:txBody>
                  <a:tcPr marL="91425" marR="91425" marT="91425" marB="91425">
                    <a:solidFill>
                      <a:srgbClr val="BF9000"/>
                    </a:solidFill>
                  </a:tcPr>
                </a:tc>
                <a:tc>
                  <a:txBody>
                    <a:bodyPr/>
                    <a:lstStyle/>
                    <a:p>
                      <a:pPr lvl="0" rtl="0">
                        <a:lnSpc>
                          <a:spcPct val="115000"/>
                        </a:lnSpc>
                        <a:spcBef>
                          <a:spcPts val="0"/>
                        </a:spcBef>
                        <a:buNone/>
                      </a:pPr>
                      <a:r>
                        <a:rPr lang="en" sz="900" b="1">
                          <a:solidFill>
                            <a:srgbClr val="FFFFFF"/>
                          </a:solidFill>
                        </a:rPr>
                        <a:t>CAN IT BE DONE WITH AtoM?</a:t>
                      </a:r>
                    </a:p>
                  </a:txBody>
                  <a:tcPr marL="91425" marR="91425" marT="91425" marB="91425">
                    <a:solidFill>
                      <a:srgbClr val="BF9000"/>
                    </a:solidFill>
                  </a:tcPr>
                </a:tc>
              </a:tr>
              <a:tr h="290400">
                <a:tc>
                  <a:txBody>
                    <a:bodyPr/>
                    <a:lstStyle/>
                    <a:p>
                      <a:pPr lvl="0" rtl="0">
                        <a:lnSpc>
                          <a:spcPct val="115000"/>
                        </a:lnSpc>
                        <a:spcBef>
                          <a:spcPts val="0"/>
                        </a:spcBef>
                        <a:buNone/>
                      </a:pPr>
                      <a:r>
                        <a:rPr lang="en" sz="900" b="1"/>
                        <a:t>Pre-processing</a:t>
                      </a:r>
                    </a:p>
                  </a:txBody>
                  <a:tcPr marL="91425" marR="91425" marT="91425" marB="91425">
                    <a:solidFill>
                      <a:srgbClr val="FFF2CC"/>
                    </a:solidFill>
                  </a:tcPr>
                </a:tc>
                <a:tc>
                  <a:txBody>
                    <a:bodyPr/>
                    <a:lstStyle/>
                    <a:p>
                      <a:pPr lvl="0" rtl="0">
                        <a:lnSpc>
                          <a:spcPct val="115000"/>
                        </a:lnSpc>
                        <a:spcBef>
                          <a:spcPts val="0"/>
                        </a:spcBef>
                        <a:buNone/>
                      </a:pPr>
                      <a:r>
                        <a:rPr lang="en" sz="900"/>
                        <a:t>Accession Records DB</a:t>
                      </a:r>
                    </a:p>
                  </a:txBody>
                  <a:tcPr marL="91425" marR="91425" marT="91425" marB="91425">
                    <a:solidFill>
                      <a:srgbClr val="FFF2CC"/>
                    </a:solidFill>
                  </a:tcPr>
                </a:tc>
                <a:tc>
                  <a:txBody>
                    <a:bodyPr/>
                    <a:lstStyle/>
                    <a:p>
                      <a:pPr lvl="0" rtl="0">
                        <a:lnSpc>
                          <a:spcPct val="115000"/>
                        </a:lnSpc>
                        <a:spcBef>
                          <a:spcPts val="0"/>
                        </a:spcBef>
                        <a:buNone/>
                      </a:pPr>
                      <a:r>
                        <a:rPr lang="en" sz="900"/>
                        <a:t>Filemaker</a:t>
                      </a:r>
                    </a:p>
                  </a:txBody>
                  <a:tcPr marL="91425" marR="91425" marT="91425" marB="91425">
                    <a:solidFill>
                      <a:srgbClr val="FFF2CC"/>
                    </a:solidFill>
                  </a:tcPr>
                </a:tc>
                <a:tc>
                  <a:txBody>
                    <a:bodyPr/>
                    <a:lstStyle/>
                    <a:p>
                      <a:pPr lvl="0" rtl="0">
                        <a:lnSpc>
                          <a:spcPct val="115000"/>
                        </a:lnSpc>
                        <a:spcBef>
                          <a:spcPts val="0"/>
                        </a:spcBef>
                        <a:buNone/>
                      </a:pPr>
                      <a:r>
                        <a:rPr lang="en" sz="900"/>
                        <a:t>YES*</a:t>
                      </a:r>
                    </a:p>
                  </a:txBody>
                  <a:tcPr marL="91425" marR="91425" marT="91425" marB="91425">
                    <a:solidFill>
                      <a:srgbClr val="FFF2CC"/>
                    </a:solidFill>
                  </a:tcPr>
                </a:tc>
              </a:tr>
              <a:tr h="290400">
                <a:tc>
                  <a:txBody>
                    <a:bodyPr/>
                    <a:lstStyle/>
                    <a:p>
                      <a:pPr lvl="0" rtl="0">
                        <a:spcBef>
                          <a:spcPts val="0"/>
                        </a:spcBef>
                        <a:buNone/>
                      </a:pPr>
                      <a:endParaRPr sz="900"/>
                    </a:p>
                  </a:txBody>
                  <a:tcPr marL="91425" marR="91425" marT="91425" marB="91425">
                    <a:solidFill>
                      <a:srgbClr val="FFF2CC"/>
                    </a:solidFill>
                  </a:tcPr>
                </a:tc>
                <a:tc>
                  <a:txBody>
                    <a:bodyPr/>
                    <a:lstStyle/>
                    <a:p>
                      <a:pPr lvl="0" rtl="0">
                        <a:lnSpc>
                          <a:spcPct val="115000"/>
                        </a:lnSpc>
                        <a:spcBef>
                          <a:spcPts val="0"/>
                        </a:spcBef>
                        <a:buNone/>
                      </a:pPr>
                      <a:r>
                        <a:rPr lang="en" sz="900"/>
                        <a:t>Check Finding Aids Master</a:t>
                      </a:r>
                    </a:p>
                  </a:txBody>
                  <a:tcPr marL="91425" marR="91425" marT="91425" marB="91425">
                    <a:solidFill>
                      <a:srgbClr val="FFF2CC"/>
                    </a:solidFill>
                  </a:tcPr>
                </a:tc>
                <a:tc>
                  <a:txBody>
                    <a:bodyPr/>
                    <a:lstStyle/>
                    <a:p>
                      <a:pPr lvl="0" rtl="0">
                        <a:lnSpc>
                          <a:spcPct val="115000"/>
                        </a:lnSpc>
                        <a:spcBef>
                          <a:spcPts val="0"/>
                        </a:spcBef>
                        <a:buNone/>
                      </a:pPr>
                      <a:r>
                        <a:rPr lang="en" sz="900"/>
                        <a:t>Server</a:t>
                      </a:r>
                    </a:p>
                  </a:txBody>
                  <a:tcPr marL="91425" marR="91425" marT="91425" marB="91425">
                    <a:solidFill>
                      <a:srgbClr val="FFF2CC"/>
                    </a:solidFill>
                  </a:tcPr>
                </a:tc>
                <a:tc>
                  <a:txBody>
                    <a:bodyPr/>
                    <a:lstStyle/>
                    <a:p>
                      <a:pPr lvl="0" rtl="0">
                        <a:lnSpc>
                          <a:spcPct val="115000"/>
                        </a:lnSpc>
                        <a:spcBef>
                          <a:spcPts val="0"/>
                        </a:spcBef>
                        <a:buNone/>
                      </a:pPr>
                      <a:r>
                        <a:rPr lang="en" sz="900"/>
                        <a:t>MAYBE unnecessary</a:t>
                      </a:r>
                    </a:p>
                  </a:txBody>
                  <a:tcPr marL="91425" marR="91425" marT="91425" marB="91425">
                    <a:solidFill>
                      <a:srgbClr val="FFF2CC"/>
                    </a:solidFill>
                  </a:tcPr>
                </a:tc>
              </a:tr>
              <a:tr h="290400">
                <a:tc>
                  <a:txBody>
                    <a:bodyPr/>
                    <a:lstStyle/>
                    <a:p>
                      <a:pPr lvl="0" rtl="0">
                        <a:spcBef>
                          <a:spcPts val="0"/>
                        </a:spcBef>
                        <a:buNone/>
                      </a:pPr>
                      <a:endParaRPr sz="900"/>
                    </a:p>
                  </a:txBody>
                  <a:tcPr marL="91425" marR="91425" marT="91425" marB="91425">
                    <a:solidFill>
                      <a:srgbClr val="FFF2CC"/>
                    </a:solidFill>
                  </a:tcPr>
                </a:tc>
                <a:tc>
                  <a:txBody>
                    <a:bodyPr/>
                    <a:lstStyle/>
                    <a:p>
                      <a:pPr lvl="0" rtl="0">
                        <a:lnSpc>
                          <a:spcPct val="115000"/>
                        </a:lnSpc>
                        <a:spcBef>
                          <a:spcPts val="0"/>
                        </a:spcBef>
                        <a:buNone/>
                      </a:pPr>
                      <a:r>
                        <a:rPr lang="en" sz="900"/>
                        <a:t>Check TARO and UT Cat.</a:t>
                      </a:r>
                    </a:p>
                  </a:txBody>
                  <a:tcPr marL="91425" marR="91425" marT="91425" marB="91425">
                    <a:solidFill>
                      <a:srgbClr val="FFF2CC"/>
                    </a:solidFill>
                  </a:tcPr>
                </a:tc>
                <a:tc>
                  <a:txBody>
                    <a:bodyPr/>
                    <a:lstStyle/>
                    <a:p>
                      <a:pPr lvl="0" rtl="0">
                        <a:lnSpc>
                          <a:spcPct val="115000"/>
                        </a:lnSpc>
                        <a:spcBef>
                          <a:spcPts val="0"/>
                        </a:spcBef>
                        <a:buNone/>
                      </a:pPr>
                      <a:r>
                        <a:rPr lang="en" sz="900"/>
                        <a:t>Web</a:t>
                      </a:r>
                    </a:p>
                  </a:txBody>
                  <a:tcPr marL="91425" marR="91425" marT="91425" marB="91425">
                    <a:solidFill>
                      <a:srgbClr val="FFF2CC"/>
                    </a:solidFill>
                  </a:tcPr>
                </a:tc>
                <a:tc>
                  <a:txBody>
                    <a:bodyPr/>
                    <a:lstStyle/>
                    <a:p>
                      <a:pPr lvl="0" rtl="0">
                        <a:lnSpc>
                          <a:spcPct val="115000"/>
                        </a:lnSpc>
                        <a:spcBef>
                          <a:spcPts val="0"/>
                        </a:spcBef>
                        <a:buNone/>
                      </a:pPr>
                      <a:r>
                        <a:rPr lang="en" sz="900"/>
                        <a:t>unnecessary</a:t>
                      </a:r>
                    </a:p>
                  </a:txBody>
                  <a:tcPr marL="91425" marR="91425" marT="91425" marB="91425">
                    <a:solidFill>
                      <a:srgbClr val="FFF2CC"/>
                    </a:solidFill>
                  </a:tcPr>
                </a:tc>
              </a:tr>
              <a:tr h="290400">
                <a:tc>
                  <a:txBody>
                    <a:bodyPr/>
                    <a:lstStyle/>
                    <a:p>
                      <a:pPr lvl="0" rtl="0">
                        <a:spcBef>
                          <a:spcPts val="0"/>
                        </a:spcBef>
                        <a:buNone/>
                      </a:pPr>
                      <a:endParaRPr sz="900"/>
                    </a:p>
                  </a:txBody>
                  <a:tcPr marL="91425" marR="91425" marT="91425" marB="91425">
                    <a:solidFill>
                      <a:srgbClr val="FFF2CC"/>
                    </a:solidFill>
                  </a:tcPr>
                </a:tc>
                <a:tc>
                  <a:txBody>
                    <a:bodyPr/>
                    <a:lstStyle/>
                    <a:p>
                      <a:pPr lvl="0" rtl="0">
                        <a:lnSpc>
                          <a:spcPct val="115000"/>
                        </a:lnSpc>
                        <a:spcBef>
                          <a:spcPts val="0"/>
                        </a:spcBef>
                        <a:buNone/>
                      </a:pPr>
                      <a:r>
                        <a:rPr lang="en" sz="900"/>
                        <a:t>Check Holding Record</a:t>
                      </a:r>
                    </a:p>
                  </a:txBody>
                  <a:tcPr marL="91425" marR="91425" marT="91425" marB="91425">
                    <a:solidFill>
                      <a:srgbClr val="FFF2CC"/>
                    </a:solidFill>
                  </a:tcPr>
                </a:tc>
                <a:tc>
                  <a:txBody>
                    <a:bodyPr/>
                    <a:lstStyle/>
                    <a:p>
                      <a:pPr lvl="0" rtl="0">
                        <a:lnSpc>
                          <a:spcPct val="115000"/>
                        </a:lnSpc>
                        <a:spcBef>
                          <a:spcPts val="0"/>
                        </a:spcBef>
                        <a:buNone/>
                      </a:pPr>
                      <a:r>
                        <a:rPr lang="en" sz="900"/>
                        <a:t>Paper</a:t>
                      </a:r>
                    </a:p>
                  </a:txBody>
                  <a:tcPr marL="91425" marR="91425" marT="91425" marB="91425">
                    <a:solidFill>
                      <a:srgbClr val="FFF2CC"/>
                    </a:solidFill>
                  </a:tcPr>
                </a:tc>
                <a:tc>
                  <a:txBody>
                    <a:bodyPr/>
                    <a:lstStyle/>
                    <a:p>
                      <a:pPr lvl="0" rtl="0">
                        <a:lnSpc>
                          <a:spcPct val="115000"/>
                        </a:lnSpc>
                        <a:spcBef>
                          <a:spcPts val="0"/>
                        </a:spcBef>
                        <a:buNone/>
                      </a:pPr>
                      <a:r>
                        <a:rPr lang="en" sz="900"/>
                        <a:t>NO</a:t>
                      </a:r>
                    </a:p>
                  </a:txBody>
                  <a:tcPr marL="91425" marR="91425" marT="91425" marB="91425">
                    <a:solidFill>
                      <a:srgbClr val="FFF2CC"/>
                    </a:solidFill>
                  </a:tcPr>
                </a:tc>
              </a:tr>
              <a:tr h="281950">
                <a:tc>
                  <a:txBody>
                    <a:bodyPr/>
                    <a:lstStyle/>
                    <a:p>
                      <a:pPr lvl="0" rtl="0">
                        <a:lnSpc>
                          <a:spcPct val="115000"/>
                        </a:lnSpc>
                        <a:spcBef>
                          <a:spcPts val="0"/>
                        </a:spcBef>
                        <a:buNone/>
                      </a:pPr>
                      <a:r>
                        <a:rPr lang="en" sz="900" b="1"/>
                        <a:t>Processing</a:t>
                      </a:r>
                    </a:p>
                  </a:txBody>
                  <a:tcPr marL="91425" marR="91425" marT="91425" marB="91425">
                    <a:solidFill>
                      <a:srgbClr val="D9EAD3"/>
                    </a:solidFill>
                  </a:tcPr>
                </a:tc>
                <a:tc>
                  <a:txBody>
                    <a:bodyPr/>
                    <a:lstStyle/>
                    <a:p>
                      <a:pPr lvl="0" rtl="0">
                        <a:lnSpc>
                          <a:spcPct val="115000"/>
                        </a:lnSpc>
                        <a:spcBef>
                          <a:spcPts val="0"/>
                        </a:spcBef>
                        <a:buNone/>
                      </a:pPr>
                      <a:r>
                        <a:rPr lang="en" sz="900"/>
                        <a:t>Deacessioning/Separation/Destruction Sheets</a:t>
                      </a:r>
                    </a:p>
                  </a:txBody>
                  <a:tcPr marL="91425" marR="91425" marT="91425" marB="91425">
                    <a:solidFill>
                      <a:srgbClr val="D9EAD3"/>
                    </a:solidFill>
                  </a:tcPr>
                </a:tc>
                <a:tc>
                  <a:txBody>
                    <a:bodyPr/>
                    <a:lstStyle/>
                    <a:p>
                      <a:pPr lvl="0" rtl="0">
                        <a:lnSpc>
                          <a:spcPct val="115000"/>
                        </a:lnSpc>
                        <a:spcBef>
                          <a:spcPts val="0"/>
                        </a:spcBef>
                        <a:buNone/>
                      </a:pPr>
                      <a:r>
                        <a:rPr lang="en" sz="900"/>
                        <a:t>Paper</a:t>
                      </a:r>
                    </a:p>
                  </a:txBody>
                  <a:tcPr marL="91425" marR="91425" marT="91425" marB="91425">
                    <a:solidFill>
                      <a:srgbClr val="D9EAD3"/>
                    </a:solidFill>
                  </a:tcPr>
                </a:tc>
                <a:tc>
                  <a:txBody>
                    <a:bodyPr/>
                    <a:lstStyle/>
                    <a:p>
                      <a:pPr lvl="0" rtl="0">
                        <a:lnSpc>
                          <a:spcPct val="115000"/>
                        </a:lnSpc>
                        <a:spcBef>
                          <a:spcPts val="0"/>
                        </a:spcBef>
                        <a:buNone/>
                      </a:pPr>
                      <a:r>
                        <a:rPr lang="en" sz="900"/>
                        <a:t>NO</a:t>
                      </a:r>
                    </a:p>
                  </a:txBody>
                  <a:tcPr marL="91425" marR="91425" marT="91425" marB="91425">
                    <a:solidFill>
                      <a:srgbClr val="D9EAD3"/>
                    </a:solidFill>
                  </a:tcPr>
                </a:tc>
              </a:tr>
              <a:tr h="266250">
                <a:tc>
                  <a:txBody>
                    <a:bodyPr/>
                    <a:lstStyle/>
                    <a:p>
                      <a:pPr lvl="0" rtl="0">
                        <a:spcBef>
                          <a:spcPts val="0"/>
                        </a:spcBef>
                        <a:buNone/>
                      </a:pPr>
                      <a:endParaRPr sz="900"/>
                    </a:p>
                  </a:txBody>
                  <a:tcPr marL="91425" marR="91425" marT="91425" marB="91425">
                    <a:solidFill>
                      <a:srgbClr val="D9EAD3"/>
                    </a:solidFill>
                  </a:tcPr>
                </a:tc>
                <a:tc>
                  <a:txBody>
                    <a:bodyPr/>
                    <a:lstStyle/>
                    <a:p>
                      <a:pPr lvl="0" rtl="0">
                        <a:lnSpc>
                          <a:spcPct val="115000"/>
                        </a:lnSpc>
                        <a:spcBef>
                          <a:spcPts val="0"/>
                        </a:spcBef>
                        <a:buNone/>
                      </a:pPr>
                      <a:r>
                        <a:rPr lang="en" sz="900"/>
                        <a:t>Shelflist</a:t>
                      </a:r>
                    </a:p>
                  </a:txBody>
                  <a:tcPr marL="91425" marR="91425" marT="91425" marB="91425">
                    <a:solidFill>
                      <a:srgbClr val="D9EAD3"/>
                    </a:solidFill>
                  </a:tcPr>
                </a:tc>
                <a:tc>
                  <a:txBody>
                    <a:bodyPr/>
                    <a:lstStyle/>
                    <a:p>
                      <a:pPr lvl="0" rtl="0">
                        <a:lnSpc>
                          <a:spcPct val="115000"/>
                        </a:lnSpc>
                        <a:spcBef>
                          <a:spcPts val="0"/>
                        </a:spcBef>
                        <a:buNone/>
                      </a:pPr>
                      <a:r>
                        <a:rPr lang="en" sz="900"/>
                        <a:t>Server</a:t>
                      </a:r>
                    </a:p>
                  </a:txBody>
                  <a:tcPr marL="91425" marR="91425" marT="91425" marB="91425">
                    <a:solidFill>
                      <a:srgbClr val="D9EAD3"/>
                    </a:solidFill>
                  </a:tcPr>
                </a:tc>
                <a:tc>
                  <a:txBody>
                    <a:bodyPr/>
                    <a:lstStyle/>
                    <a:p>
                      <a:pPr lvl="0" rtl="0">
                        <a:lnSpc>
                          <a:spcPct val="115000"/>
                        </a:lnSpc>
                        <a:spcBef>
                          <a:spcPts val="0"/>
                        </a:spcBef>
                        <a:buNone/>
                      </a:pPr>
                      <a:r>
                        <a:rPr lang="en" sz="900"/>
                        <a:t>YES*</a:t>
                      </a:r>
                    </a:p>
                  </a:txBody>
                  <a:tcPr marL="91425" marR="91425" marT="91425" marB="91425">
                    <a:solidFill>
                      <a:srgbClr val="D9EAD3"/>
                    </a:solidFill>
                  </a:tcPr>
                </a:tc>
              </a:tr>
              <a:tr h="281950">
                <a:tc>
                  <a:txBody>
                    <a:bodyPr/>
                    <a:lstStyle/>
                    <a:p>
                      <a:pPr lvl="0" rtl="0">
                        <a:spcBef>
                          <a:spcPts val="0"/>
                        </a:spcBef>
                        <a:buNone/>
                      </a:pPr>
                      <a:endParaRPr sz="900"/>
                    </a:p>
                  </a:txBody>
                  <a:tcPr marL="91425" marR="91425" marT="91425" marB="91425">
                    <a:solidFill>
                      <a:srgbClr val="D9EAD3"/>
                    </a:solidFill>
                  </a:tcPr>
                </a:tc>
                <a:tc>
                  <a:txBody>
                    <a:bodyPr/>
                    <a:lstStyle/>
                    <a:p>
                      <a:pPr lvl="0" rtl="0">
                        <a:lnSpc>
                          <a:spcPct val="115000"/>
                        </a:lnSpc>
                        <a:spcBef>
                          <a:spcPts val="0"/>
                        </a:spcBef>
                        <a:buNone/>
                      </a:pPr>
                      <a:r>
                        <a:rPr lang="en" sz="900"/>
                        <a:t>Finding Aids Template</a:t>
                      </a:r>
                    </a:p>
                  </a:txBody>
                  <a:tcPr marL="91425" marR="91425" marT="91425" marB="91425">
                    <a:solidFill>
                      <a:srgbClr val="D9EAD3"/>
                    </a:solidFill>
                  </a:tcPr>
                </a:tc>
                <a:tc>
                  <a:txBody>
                    <a:bodyPr/>
                    <a:lstStyle/>
                    <a:p>
                      <a:pPr lvl="0" rtl="0">
                        <a:lnSpc>
                          <a:spcPct val="115000"/>
                        </a:lnSpc>
                        <a:spcBef>
                          <a:spcPts val="0"/>
                        </a:spcBef>
                        <a:buNone/>
                      </a:pPr>
                      <a:r>
                        <a:rPr lang="en" sz="900"/>
                        <a:t>Word</a:t>
                      </a:r>
                    </a:p>
                  </a:txBody>
                  <a:tcPr marL="91425" marR="91425" marT="91425" marB="91425">
                    <a:solidFill>
                      <a:srgbClr val="D9EAD3"/>
                    </a:solidFill>
                  </a:tcPr>
                </a:tc>
                <a:tc>
                  <a:txBody>
                    <a:bodyPr/>
                    <a:lstStyle/>
                    <a:p>
                      <a:pPr lvl="0" rtl="0">
                        <a:lnSpc>
                          <a:spcPct val="115000"/>
                        </a:lnSpc>
                        <a:spcBef>
                          <a:spcPts val="0"/>
                        </a:spcBef>
                        <a:buNone/>
                      </a:pPr>
                      <a:r>
                        <a:rPr lang="en" sz="900"/>
                        <a:t>YES</a:t>
                      </a:r>
                    </a:p>
                  </a:txBody>
                  <a:tcPr marL="91425" marR="91425" marT="91425" marB="91425">
                    <a:solidFill>
                      <a:srgbClr val="D9EAD3"/>
                    </a:solidFill>
                  </a:tcPr>
                </a:tc>
              </a:tr>
              <a:tr h="297675">
                <a:tc>
                  <a:txBody>
                    <a:bodyPr/>
                    <a:lstStyle/>
                    <a:p>
                      <a:pPr lvl="0" rtl="0">
                        <a:spcBef>
                          <a:spcPts val="0"/>
                        </a:spcBef>
                        <a:buNone/>
                      </a:pPr>
                      <a:endParaRPr sz="900"/>
                    </a:p>
                  </a:txBody>
                  <a:tcPr marL="91425" marR="91425" marT="91425" marB="91425">
                    <a:solidFill>
                      <a:srgbClr val="D9EAD3"/>
                    </a:solidFill>
                  </a:tcPr>
                </a:tc>
                <a:tc>
                  <a:txBody>
                    <a:bodyPr/>
                    <a:lstStyle/>
                    <a:p>
                      <a:pPr lvl="0" rtl="0">
                        <a:lnSpc>
                          <a:spcPct val="115000"/>
                        </a:lnSpc>
                        <a:spcBef>
                          <a:spcPts val="0"/>
                        </a:spcBef>
                        <a:buNone/>
                      </a:pPr>
                      <a:r>
                        <a:rPr lang="en" sz="900"/>
                        <a:t>Indexes (LCSH and UT Cat)</a:t>
                      </a:r>
                    </a:p>
                  </a:txBody>
                  <a:tcPr marL="91425" marR="91425" marT="91425" marB="91425">
                    <a:solidFill>
                      <a:srgbClr val="D9EAD3"/>
                    </a:solidFill>
                  </a:tcPr>
                </a:tc>
                <a:tc>
                  <a:txBody>
                    <a:bodyPr/>
                    <a:lstStyle/>
                    <a:p>
                      <a:pPr lvl="0" rtl="0">
                        <a:lnSpc>
                          <a:spcPct val="115000"/>
                        </a:lnSpc>
                        <a:spcBef>
                          <a:spcPts val="0"/>
                        </a:spcBef>
                        <a:buNone/>
                      </a:pPr>
                      <a:r>
                        <a:rPr lang="en" sz="900"/>
                        <a:t>Web</a:t>
                      </a:r>
                    </a:p>
                  </a:txBody>
                  <a:tcPr marL="91425" marR="91425" marT="91425" marB="91425">
                    <a:solidFill>
                      <a:srgbClr val="D9EAD3"/>
                    </a:solidFill>
                  </a:tcPr>
                </a:tc>
                <a:tc>
                  <a:txBody>
                    <a:bodyPr/>
                    <a:lstStyle/>
                    <a:p>
                      <a:pPr lvl="0" rtl="0">
                        <a:lnSpc>
                          <a:spcPct val="115000"/>
                        </a:lnSpc>
                        <a:spcBef>
                          <a:spcPts val="0"/>
                        </a:spcBef>
                        <a:buNone/>
                      </a:pPr>
                      <a:r>
                        <a:rPr lang="en" sz="900"/>
                        <a:t>YES*</a:t>
                      </a:r>
                    </a:p>
                  </a:txBody>
                  <a:tcPr marL="91425" marR="91425" marT="91425" marB="91425">
                    <a:solidFill>
                      <a:srgbClr val="D9EAD3"/>
                    </a:solidFill>
                  </a:tcPr>
                </a:tc>
              </a:tr>
              <a:tr h="281950">
                <a:tc>
                  <a:txBody>
                    <a:bodyPr/>
                    <a:lstStyle/>
                    <a:p>
                      <a:pPr lvl="0" rtl="0">
                        <a:spcBef>
                          <a:spcPts val="0"/>
                        </a:spcBef>
                        <a:buNone/>
                      </a:pPr>
                      <a:endParaRPr sz="900"/>
                    </a:p>
                  </a:txBody>
                  <a:tcPr marL="91425" marR="91425" marT="91425" marB="91425">
                    <a:solidFill>
                      <a:srgbClr val="D9EAD3"/>
                    </a:solidFill>
                  </a:tcPr>
                </a:tc>
                <a:tc>
                  <a:txBody>
                    <a:bodyPr/>
                    <a:lstStyle/>
                    <a:p>
                      <a:pPr lvl="0" rtl="0">
                        <a:lnSpc>
                          <a:spcPct val="115000"/>
                        </a:lnSpc>
                        <a:spcBef>
                          <a:spcPts val="0"/>
                        </a:spcBef>
                        <a:buNone/>
                      </a:pPr>
                      <a:r>
                        <a:rPr lang="en" sz="900"/>
                        <a:t>Inventory</a:t>
                      </a:r>
                    </a:p>
                  </a:txBody>
                  <a:tcPr marL="91425" marR="91425" marT="91425" marB="91425">
                    <a:solidFill>
                      <a:srgbClr val="D9EAD3"/>
                    </a:solidFill>
                  </a:tcPr>
                </a:tc>
                <a:tc>
                  <a:txBody>
                    <a:bodyPr/>
                    <a:lstStyle/>
                    <a:p>
                      <a:pPr lvl="0" rtl="0">
                        <a:lnSpc>
                          <a:spcPct val="115000"/>
                        </a:lnSpc>
                        <a:spcBef>
                          <a:spcPts val="0"/>
                        </a:spcBef>
                        <a:buNone/>
                      </a:pPr>
                      <a:r>
                        <a:rPr lang="en" sz="900"/>
                        <a:t>Excel</a:t>
                      </a:r>
                    </a:p>
                  </a:txBody>
                  <a:tcPr marL="91425" marR="91425" marT="91425" marB="91425">
                    <a:solidFill>
                      <a:srgbClr val="D9EAD3"/>
                    </a:solidFill>
                  </a:tcPr>
                </a:tc>
                <a:tc>
                  <a:txBody>
                    <a:bodyPr/>
                    <a:lstStyle/>
                    <a:p>
                      <a:pPr lvl="0" rtl="0">
                        <a:lnSpc>
                          <a:spcPct val="115000"/>
                        </a:lnSpc>
                        <a:spcBef>
                          <a:spcPts val="0"/>
                        </a:spcBef>
                        <a:buNone/>
                      </a:pPr>
                      <a:r>
                        <a:rPr lang="en" sz="900"/>
                        <a:t>YES</a:t>
                      </a:r>
                    </a:p>
                  </a:txBody>
                  <a:tcPr marL="91425" marR="91425" marT="91425" marB="91425">
                    <a:solidFill>
                      <a:srgbClr val="D9EAD3"/>
                    </a:solidFill>
                  </a:tcPr>
                </a:tc>
              </a:tr>
              <a:tr h="314300">
                <a:tc>
                  <a:txBody>
                    <a:bodyPr/>
                    <a:lstStyle/>
                    <a:p>
                      <a:pPr lvl="0" rtl="0">
                        <a:spcBef>
                          <a:spcPts val="0"/>
                        </a:spcBef>
                        <a:buNone/>
                      </a:pPr>
                      <a:r>
                        <a:rPr lang="en" sz="900" i="1">
                          <a:solidFill>
                            <a:schemeClr val="dk1"/>
                          </a:solidFill>
                        </a:rPr>
                        <a:t>If Addition:</a:t>
                      </a:r>
                    </a:p>
                  </a:txBody>
                  <a:tcPr marL="91425" marR="91425" marT="91425" marB="91425">
                    <a:solidFill>
                      <a:srgbClr val="D9EAD3"/>
                    </a:solidFill>
                  </a:tcPr>
                </a:tc>
                <a:tc>
                  <a:txBody>
                    <a:bodyPr/>
                    <a:lstStyle/>
                    <a:p>
                      <a:pPr lvl="0" rtl="0">
                        <a:lnSpc>
                          <a:spcPct val="115000"/>
                        </a:lnSpc>
                        <a:spcBef>
                          <a:spcPts val="0"/>
                        </a:spcBef>
                        <a:buNone/>
                      </a:pPr>
                      <a:r>
                        <a:rPr lang="en" sz="900"/>
                        <a:t>Update Finding Aid in Masters</a:t>
                      </a:r>
                    </a:p>
                  </a:txBody>
                  <a:tcPr marL="91425" marR="91425" marT="91425" marB="91425">
                    <a:solidFill>
                      <a:srgbClr val="D9EAD3"/>
                    </a:solidFill>
                  </a:tcPr>
                </a:tc>
                <a:tc>
                  <a:txBody>
                    <a:bodyPr/>
                    <a:lstStyle/>
                    <a:p>
                      <a:pPr lvl="0" rtl="0">
                        <a:lnSpc>
                          <a:spcPct val="115000"/>
                        </a:lnSpc>
                        <a:spcBef>
                          <a:spcPts val="0"/>
                        </a:spcBef>
                        <a:buNone/>
                      </a:pPr>
                      <a:r>
                        <a:rPr lang="en" sz="900"/>
                        <a:t>Server</a:t>
                      </a:r>
                    </a:p>
                  </a:txBody>
                  <a:tcPr marL="91425" marR="91425" marT="91425" marB="91425">
                    <a:solidFill>
                      <a:srgbClr val="D9EAD3"/>
                    </a:solidFill>
                  </a:tcPr>
                </a:tc>
                <a:tc>
                  <a:txBody>
                    <a:bodyPr/>
                    <a:lstStyle/>
                    <a:p>
                      <a:pPr lvl="0" rtl="0">
                        <a:lnSpc>
                          <a:spcPct val="115000"/>
                        </a:lnSpc>
                        <a:spcBef>
                          <a:spcPts val="0"/>
                        </a:spcBef>
                        <a:buNone/>
                      </a:pPr>
                      <a:r>
                        <a:rPr lang="en" sz="900"/>
                        <a:t>MAYBE unnecessary</a:t>
                      </a:r>
                    </a:p>
                  </a:txBody>
                  <a:tcPr marL="91425" marR="91425" marT="91425" marB="91425">
                    <a:solidFill>
                      <a:srgbClr val="D9EAD3"/>
                    </a:solidFill>
                  </a:tcPr>
                </a:tc>
              </a:tr>
            </a:tbl>
          </a:graphicData>
        </a:graphic>
      </p:graphicFrame>
    </p:spTree>
  </p:cSld>
  <p:clrMapOvr>
    <a:masterClrMapping/>
  </p:clrMapOvr>
  <p:transition xmlns:p14="http://schemas.microsoft.com/office/powerpoint/2010/main" spd="slow">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4"/>
        <p:cNvGrpSpPr/>
        <p:nvPr/>
      </p:nvGrpSpPr>
      <p:grpSpPr>
        <a:xfrm>
          <a:off x="0" y="0"/>
          <a:ext cx="0" cy="0"/>
          <a:chOff x="0" y="0"/>
          <a:chExt cx="0" cy="0"/>
        </a:xfrm>
      </p:grpSpPr>
      <p:graphicFrame>
        <p:nvGraphicFramePr>
          <p:cNvPr id="35" name="Shape 35"/>
          <p:cNvGraphicFramePr/>
          <p:nvPr/>
        </p:nvGraphicFramePr>
        <p:xfrm>
          <a:off x="761212" y="1342025"/>
          <a:ext cx="7621575" cy="2799954"/>
        </p:xfrm>
        <a:graphic>
          <a:graphicData uri="http://schemas.openxmlformats.org/drawingml/2006/table">
            <a:tbl>
              <a:tblPr>
                <a:noFill/>
                <a:tableStyleId>{3D9D690E-FF6C-4BB5-BEED-18BAB668DD30}</a:tableStyleId>
              </a:tblPr>
              <a:tblGrid>
                <a:gridCol w="1167900"/>
                <a:gridCol w="2317750"/>
                <a:gridCol w="1613750"/>
                <a:gridCol w="2522175"/>
              </a:tblGrid>
              <a:tr h="406250">
                <a:tc>
                  <a:txBody>
                    <a:bodyPr/>
                    <a:lstStyle/>
                    <a:p>
                      <a:pPr lvl="0" rtl="0">
                        <a:lnSpc>
                          <a:spcPct val="115000"/>
                        </a:lnSpc>
                        <a:spcBef>
                          <a:spcPts val="0"/>
                        </a:spcBef>
                        <a:buNone/>
                      </a:pPr>
                      <a:r>
                        <a:rPr lang="en" sz="1200" b="1">
                          <a:solidFill>
                            <a:srgbClr val="FFFFFF"/>
                          </a:solidFill>
                        </a:rPr>
                        <a:t>STAGE</a:t>
                      </a:r>
                    </a:p>
                  </a:txBody>
                  <a:tcPr marL="91425" marR="91425" marT="91425" marB="91425">
                    <a:solidFill>
                      <a:srgbClr val="BF9000"/>
                    </a:solidFill>
                  </a:tcPr>
                </a:tc>
                <a:tc>
                  <a:txBody>
                    <a:bodyPr/>
                    <a:lstStyle/>
                    <a:p>
                      <a:pPr lvl="0" rtl="0">
                        <a:lnSpc>
                          <a:spcPct val="115000"/>
                        </a:lnSpc>
                        <a:spcBef>
                          <a:spcPts val="0"/>
                        </a:spcBef>
                        <a:buNone/>
                      </a:pPr>
                      <a:r>
                        <a:rPr lang="en" sz="1200" b="1">
                          <a:solidFill>
                            <a:srgbClr val="FFFFFF"/>
                          </a:solidFill>
                        </a:rPr>
                        <a:t>CURRENT PROCESS</a:t>
                      </a:r>
                    </a:p>
                  </a:txBody>
                  <a:tcPr marL="91425" marR="91425" marT="91425" marB="91425">
                    <a:solidFill>
                      <a:srgbClr val="BF9000"/>
                    </a:solidFill>
                  </a:tcPr>
                </a:tc>
                <a:tc>
                  <a:txBody>
                    <a:bodyPr/>
                    <a:lstStyle/>
                    <a:p>
                      <a:pPr lvl="0" rtl="0">
                        <a:lnSpc>
                          <a:spcPct val="115000"/>
                        </a:lnSpc>
                        <a:spcBef>
                          <a:spcPts val="0"/>
                        </a:spcBef>
                        <a:buNone/>
                      </a:pPr>
                      <a:r>
                        <a:rPr lang="en" sz="1200" b="1">
                          <a:solidFill>
                            <a:srgbClr val="FFFFFF"/>
                          </a:solidFill>
                        </a:rPr>
                        <a:t>PLATFORM/MEDIA</a:t>
                      </a:r>
                    </a:p>
                  </a:txBody>
                  <a:tcPr marL="91425" marR="91425" marT="91425" marB="91425">
                    <a:solidFill>
                      <a:srgbClr val="BF9000"/>
                    </a:solidFill>
                  </a:tcPr>
                </a:tc>
                <a:tc>
                  <a:txBody>
                    <a:bodyPr/>
                    <a:lstStyle/>
                    <a:p>
                      <a:pPr lvl="0" rtl="0">
                        <a:lnSpc>
                          <a:spcPct val="115000"/>
                        </a:lnSpc>
                        <a:spcBef>
                          <a:spcPts val="0"/>
                        </a:spcBef>
                        <a:buNone/>
                      </a:pPr>
                      <a:r>
                        <a:rPr lang="en" sz="1200" b="1">
                          <a:solidFill>
                            <a:srgbClr val="FFFFFF"/>
                          </a:solidFill>
                        </a:rPr>
                        <a:t>CAN IT BE DONE WITH AtoM?</a:t>
                      </a:r>
                    </a:p>
                  </a:txBody>
                  <a:tcPr marL="91425" marR="91425" marT="91425" marB="91425">
                    <a:solidFill>
                      <a:srgbClr val="BF9000"/>
                    </a:solidFill>
                  </a:tcPr>
                </a:tc>
              </a:tr>
              <a:tr h="339825">
                <a:tc>
                  <a:txBody>
                    <a:bodyPr/>
                    <a:lstStyle/>
                    <a:p>
                      <a:pPr lvl="0" rtl="0">
                        <a:lnSpc>
                          <a:spcPct val="115000"/>
                        </a:lnSpc>
                        <a:spcBef>
                          <a:spcPts val="0"/>
                        </a:spcBef>
                        <a:buNone/>
                      </a:pPr>
                      <a:r>
                        <a:rPr lang="en" sz="900" b="1"/>
                        <a:t>EAD</a:t>
                      </a:r>
                    </a:p>
                  </a:txBody>
                  <a:tcPr marL="91425" marR="91425" marT="91425" marB="91425">
                    <a:solidFill>
                      <a:srgbClr val="FFF2CC"/>
                    </a:solidFill>
                  </a:tcPr>
                </a:tc>
                <a:tc>
                  <a:txBody>
                    <a:bodyPr/>
                    <a:lstStyle/>
                    <a:p>
                      <a:pPr lvl="0" rtl="0">
                        <a:lnSpc>
                          <a:spcPct val="115000"/>
                        </a:lnSpc>
                        <a:spcBef>
                          <a:spcPts val="0"/>
                        </a:spcBef>
                        <a:buNone/>
                      </a:pPr>
                      <a:endParaRPr sz="900" i="1"/>
                    </a:p>
                  </a:txBody>
                  <a:tcPr marL="91425" marR="91425" marT="91425" marB="91425">
                    <a:solidFill>
                      <a:srgbClr val="FFF2CC"/>
                    </a:solidFill>
                  </a:tcPr>
                </a:tc>
                <a:tc>
                  <a:txBody>
                    <a:bodyPr/>
                    <a:lstStyle/>
                    <a:p>
                      <a:pPr lvl="0" rtl="0">
                        <a:spcBef>
                          <a:spcPts val="0"/>
                        </a:spcBef>
                        <a:buNone/>
                      </a:pPr>
                      <a:endParaRPr sz="900"/>
                    </a:p>
                  </a:txBody>
                  <a:tcPr marL="91425" marR="91425" marT="91425" marB="91425">
                    <a:solidFill>
                      <a:srgbClr val="FFF2CC"/>
                    </a:solidFill>
                  </a:tcPr>
                </a:tc>
                <a:tc>
                  <a:txBody>
                    <a:bodyPr/>
                    <a:lstStyle/>
                    <a:p>
                      <a:pPr lvl="0" rtl="0">
                        <a:spcBef>
                          <a:spcPts val="0"/>
                        </a:spcBef>
                        <a:buNone/>
                      </a:pPr>
                      <a:endParaRPr sz="900"/>
                    </a:p>
                  </a:txBody>
                  <a:tcPr marL="91425" marR="91425" marT="91425" marB="91425">
                    <a:solidFill>
                      <a:srgbClr val="FFF2CC"/>
                    </a:solidFill>
                  </a:tcPr>
                </a:tc>
              </a:tr>
              <a:tr h="350200">
                <a:tc>
                  <a:txBody>
                    <a:bodyPr/>
                    <a:lstStyle/>
                    <a:p>
                      <a:pPr lvl="0" rtl="0">
                        <a:spcBef>
                          <a:spcPts val="0"/>
                        </a:spcBef>
                        <a:buNone/>
                      </a:pPr>
                      <a:r>
                        <a:rPr lang="en" sz="900" i="1">
                          <a:solidFill>
                            <a:schemeClr val="dk1"/>
                          </a:solidFill>
                        </a:rPr>
                        <a:t>If new:</a:t>
                      </a:r>
                    </a:p>
                  </a:txBody>
                  <a:tcPr marL="91425" marR="91425" marT="91425" marB="91425">
                    <a:solidFill>
                      <a:srgbClr val="FFF2CC"/>
                    </a:solidFill>
                  </a:tcPr>
                </a:tc>
                <a:tc>
                  <a:txBody>
                    <a:bodyPr/>
                    <a:lstStyle/>
                    <a:p>
                      <a:pPr lvl="0" rtl="0">
                        <a:lnSpc>
                          <a:spcPct val="115000"/>
                        </a:lnSpc>
                        <a:spcBef>
                          <a:spcPts val="0"/>
                        </a:spcBef>
                        <a:buNone/>
                      </a:pPr>
                      <a:r>
                        <a:rPr lang="en" sz="900"/>
                        <a:t>Get TARO Id from TARO Reg.</a:t>
                      </a:r>
                    </a:p>
                  </a:txBody>
                  <a:tcPr marL="91425" marR="91425" marT="91425" marB="91425">
                    <a:solidFill>
                      <a:srgbClr val="FFF2CC"/>
                    </a:solidFill>
                  </a:tcPr>
                </a:tc>
                <a:tc>
                  <a:txBody>
                    <a:bodyPr/>
                    <a:lstStyle/>
                    <a:p>
                      <a:pPr lvl="0" rtl="0">
                        <a:lnSpc>
                          <a:spcPct val="115000"/>
                        </a:lnSpc>
                        <a:spcBef>
                          <a:spcPts val="0"/>
                        </a:spcBef>
                        <a:buNone/>
                      </a:pPr>
                      <a:r>
                        <a:rPr lang="en" sz="900"/>
                        <a:t>Paper</a:t>
                      </a:r>
                    </a:p>
                  </a:txBody>
                  <a:tcPr marL="91425" marR="91425" marT="91425" marB="91425">
                    <a:solidFill>
                      <a:srgbClr val="FFF2CC"/>
                    </a:solidFill>
                  </a:tcPr>
                </a:tc>
                <a:tc>
                  <a:txBody>
                    <a:bodyPr/>
                    <a:lstStyle/>
                    <a:p>
                      <a:pPr lvl="0" rtl="0">
                        <a:lnSpc>
                          <a:spcPct val="115000"/>
                        </a:lnSpc>
                        <a:spcBef>
                          <a:spcPts val="0"/>
                        </a:spcBef>
                        <a:buNone/>
                      </a:pPr>
                      <a:r>
                        <a:rPr lang="en" sz="900"/>
                        <a:t>MAYBE</a:t>
                      </a:r>
                    </a:p>
                  </a:txBody>
                  <a:tcPr marL="91425" marR="91425" marT="91425" marB="91425">
                    <a:solidFill>
                      <a:srgbClr val="FFF2CC"/>
                    </a:solidFill>
                  </a:tcPr>
                </a:tc>
              </a:tr>
              <a:tr h="339825">
                <a:tc>
                  <a:txBody>
                    <a:bodyPr/>
                    <a:lstStyle/>
                    <a:p>
                      <a:pPr lvl="0" rtl="0">
                        <a:spcBef>
                          <a:spcPts val="0"/>
                        </a:spcBef>
                        <a:buNone/>
                      </a:pPr>
                      <a:endParaRPr sz="900"/>
                    </a:p>
                  </a:txBody>
                  <a:tcPr marL="91425" marR="91425" marT="91425" marB="91425">
                    <a:solidFill>
                      <a:srgbClr val="FFF2CC"/>
                    </a:solidFill>
                  </a:tcPr>
                </a:tc>
                <a:tc>
                  <a:txBody>
                    <a:bodyPr/>
                    <a:lstStyle/>
                    <a:p>
                      <a:pPr lvl="0" rtl="0">
                        <a:lnSpc>
                          <a:spcPct val="115000"/>
                        </a:lnSpc>
                        <a:spcBef>
                          <a:spcPts val="0"/>
                        </a:spcBef>
                        <a:buNone/>
                      </a:pPr>
                      <a:r>
                        <a:rPr lang="en" sz="900"/>
                        <a:t>Encode EAD</a:t>
                      </a:r>
                    </a:p>
                  </a:txBody>
                  <a:tcPr marL="91425" marR="91425" marT="91425" marB="91425">
                    <a:solidFill>
                      <a:srgbClr val="FFF2CC"/>
                    </a:solidFill>
                  </a:tcPr>
                </a:tc>
                <a:tc>
                  <a:txBody>
                    <a:bodyPr/>
                    <a:lstStyle/>
                    <a:p>
                      <a:pPr lvl="0" rtl="0">
                        <a:lnSpc>
                          <a:spcPct val="115000"/>
                        </a:lnSpc>
                        <a:spcBef>
                          <a:spcPts val="0"/>
                        </a:spcBef>
                        <a:buNone/>
                      </a:pPr>
                      <a:r>
                        <a:rPr lang="en" sz="900"/>
                        <a:t>Oxygen</a:t>
                      </a:r>
                    </a:p>
                  </a:txBody>
                  <a:tcPr marL="91425" marR="91425" marT="91425" marB="91425">
                    <a:solidFill>
                      <a:srgbClr val="FFF2CC"/>
                    </a:solidFill>
                  </a:tcPr>
                </a:tc>
                <a:tc>
                  <a:txBody>
                    <a:bodyPr/>
                    <a:lstStyle/>
                    <a:p>
                      <a:pPr lvl="0" rtl="0">
                        <a:lnSpc>
                          <a:spcPct val="115000"/>
                        </a:lnSpc>
                        <a:spcBef>
                          <a:spcPts val="0"/>
                        </a:spcBef>
                        <a:buNone/>
                      </a:pPr>
                      <a:r>
                        <a:rPr lang="en" sz="900"/>
                        <a:t>YES</a:t>
                      </a:r>
                    </a:p>
                  </a:txBody>
                  <a:tcPr marL="91425" marR="91425" marT="91425" marB="91425">
                    <a:solidFill>
                      <a:srgbClr val="FFF2CC"/>
                    </a:solidFill>
                  </a:tcPr>
                </a:tc>
              </a:tr>
              <a:tr h="339825">
                <a:tc>
                  <a:txBody>
                    <a:bodyPr/>
                    <a:lstStyle/>
                    <a:p>
                      <a:pPr lvl="0" rtl="0">
                        <a:spcBef>
                          <a:spcPts val="0"/>
                        </a:spcBef>
                        <a:buNone/>
                      </a:pPr>
                      <a:endParaRPr sz="900"/>
                    </a:p>
                  </a:txBody>
                  <a:tcPr marL="91425" marR="91425" marT="91425" marB="91425">
                    <a:solidFill>
                      <a:srgbClr val="FFF2CC"/>
                    </a:solidFill>
                  </a:tcPr>
                </a:tc>
                <a:tc>
                  <a:txBody>
                    <a:bodyPr/>
                    <a:lstStyle/>
                    <a:p>
                      <a:pPr lvl="0" rtl="0">
                        <a:lnSpc>
                          <a:spcPct val="115000"/>
                        </a:lnSpc>
                        <a:spcBef>
                          <a:spcPts val="0"/>
                        </a:spcBef>
                        <a:buNone/>
                      </a:pPr>
                      <a:r>
                        <a:rPr lang="en" sz="900"/>
                        <a:t>Upload EAD to TARO</a:t>
                      </a:r>
                    </a:p>
                  </a:txBody>
                  <a:tcPr marL="91425" marR="91425" marT="91425" marB="91425">
                    <a:solidFill>
                      <a:srgbClr val="FFF2CC"/>
                    </a:solidFill>
                  </a:tcPr>
                </a:tc>
                <a:tc>
                  <a:txBody>
                    <a:bodyPr/>
                    <a:lstStyle/>
                    <a:p>
                      <a:pPr lvl="0" rtl="0">
                        <a:lnSpc>
                          <a:spcPct val="115000"/>
                        </a:lnSpc>
                        <a:spcBef>
                          <a:spcPts val="0"/>
                        </a:spcBef>
                        <a:buNone/>
                      </a:pPr>
                      <a:r>
                        <a:rPr lang="en" sz="900"/>
                        <a:t>Fetch</a:t>
                      </a:r>
                    </a:p>
                  </a:txBody>
                  <a:tcPr marL="91425" marR="91425" marT="91425" marB="91425">
                    <a:solidFill>
                      <a:srgbClr val="FFF2CC"/>
                    </a:solidFill>
                  </a:tcPr>
                </a:tc>
                <a:tc>
                  <a:txBody>
                    <a:bodyPr/>
                    <a:lstStyle/>
                    <a:p>
                      <a:pPr lvl="0" rtl="0">
                        <a:lnSpc>
                          <a:spcPct val="115000"/>
                        </a:lnSpc>
                        <a:spcBef>
                          <a:spcPts val="0"/>
                        </a:spcBef>
                        <a:buNone/>
                      </a:pPr>
                      <a:r>
                        <a:rPr lang="en" sz="900"/>
                        <a:t>NO</a:t>
                      </a:r>
                    </a:p>
                  </a:txBody>
                  <a:tcPr marL="91425" marR="91425" marT="91425" marB="91425">
                    <a:solidFill>
                      <a:srgbClr val="FFF2CC"/>
                    </a:solidFill>
                  </a:tcPr>
                </a:tc>
              </a:tr>
              <a:tr h="339825">
                <a:tc>
                  <a:txBody>
                    <a:bodyPr/>
                    <a:lstStyle/>
                    <a:p>
                      <a:pPr lvl="0" rtl="0">
                        <a:spcBef>
                          <a:spcPts val="0"/>
                        </a:spcBef>
                        <a:buNone/>
                      </a:pPr>
                      <a:r>
                        <a:rPr lang="en" sz="900" i="1">
                          <a:solidFill>
                            <a:schemeClr val="dk1"/>
                          </a:solidFill>
                        </a:rPr>
                        <a:t>If Addition:</a:t>
                      </a:r>
                    </a:p>
                  </a:txBody>
                  <a:tcPr marL="91425" marR="91425" marT="91425" marB="91425">
                    <a:solidFill>
                      <a:srgbClr val="FFF2CC"/>
                    </a:solidFill>
                  </a:tcPr>
                </a:tc>
                <a:tc>
                  <a:txBody>
                    <a:bodyPr/>
                    <a:lstStyle/>
                    <a:p>
                      <a:pPr lvl="0" rtl="0">
                        <a:lnSpc>
                          <a:spcPct val="115000"/>
                        </a:lnSpc>
                        <a:spcBef>
                          <a:spcPts val="0"/>
                        </a:spcBef>
                        <a:buNone/>
                      </a:pPr>
                      <a:r>
                        <a:rPr lang="en" sz="900"/>
                        <a:t>Download EAD from TARO</a:t>
                      </a:r>
                    </a:p>
                  </a:txBody>
                  <a:tcPr marL="91425" marR="91425" marT="91425" marB="91425">
                    <a:solidFill>
                      <a:srgbClr val="FFF2CC"/>
                    </a:solidFill>
                  </a:tcPr>
                </a:tc>
                <a:tc>
                  <a:txBody>
                    <a:bodyPr/>
                    <a:lstStyle/>
                    <a:p>
                      <a:pPr lvl="0" rtl="0">
                        <a:lnSpc>
                          <a:spcPct val="115000"/>
                        </a:lnSpc>
                        <a:spcBef>
                          <a:spcPts val="0"/>
                        </a:spcBef>
                        <a:buNone/>
                      </a:pPr>
                      <a:r>
                        <a:rPr lang="en" sz="900"/>
                        <a:t>Fetch</a:t>
                      </a:r>
                    </a:p>
                  </a:txBody>
                  <a:tcPr marL="91425" marR="91425" marT="91425" marB="91425">
                    <a:solidFill>
                      <a:srgbClr val="FFF2CC"/>
                    </a:solidFill>
                  </a:tcPr>
                </a:tc>
                <a:tc>
                  <a:txBody>
                    <a:bodyPr/>
                    <a:lstStyle/>
                    <a:p>
                      <a:pPr lvl="0" rtl="0">
                        <a:lnSpc>
                          <a:spcPct val="115000"/>
                        </a:lnSpc>
                        <a:spcBef>
                          <a:spcPts val="0"/>
                        </a:spcBef>
                        <a:buNone/>
                      </a:pPr>
                      <a:r>
                        <a:rPr lang="en" sz="900"/>
                        <a:t>unnecessary</a:t>
                      </a:r>
                    </a:p>
                  </a:txBody>
                  <a:tcPr marL="91425" marR="91425" marT="91425" marB="91425">
                    <a:solidFill>
                      <a:srgbClr val="FFF2CC"/>
                    </a:solidFill>
                  </a:tcPr>
                </a:tc>
              </a:tr>
              <a:tr h="339825">
                <a:tc>
                  <a:txBody>
                    <a:bodyPr/>
                    <a:lstStyle/>
                    <a:p>
                      <a:pPr lvl="0" rtl="0">
                        <a:spcBef>
                          <a:spcPts val="0"/>
                        </a:spcBef>
                        <a:buNone/>
                      </a:pPr>
                      <a:endParaRPr sz="900"/>
                    </a:p>
                  </a:txBody>
                  <a:tcPr marL="91425" marR="91425" marT="91425" marB="91425">
                    <a:solidFill>
                      <a:srgbClr val="FFF2CC"/>
                    </a:solidFill>
                  </a:tcPr>
                </a:tc>
                <a:tc>
                  <a:txBody>
                    <a:bodyPr/>
                    <a:lstStyle/>
                    <a:p>
                      <a:pPr lvl="0" rtl="0">
                        <a:lnSpc>
                          <a:spcPct val="115000"/>
                        </a:lnSpc>
                        <a:spcBef>
                          <a:spcPts val="0"/>
                        </a:spcBef>
                        <a:buNone/>
                      </a:pPr>
                      <a:r>
                        <a:rPr lang="en" sz="900"/>
                        <a:t>Update EAD</a:t>
                      </a:r>
                    </a:p>
                  </a:txBody>
                  <a:tcPr marL="91425" marR="91425" marT="91425" marB="91425">
                    <a:solidFill>
                      <a:srgbClr val="FFF2CC"/>
                    </a:solidFill>
                  </a:tcPr>
                </a:tc>
                <a:tc>
                  <a:txBody>
                    <a:bodyPr/>
                    <a:lstStyle/>
                    <a:p>
                      <a:pPr lvl="0" rtl="0">
                        <a:lnSpc>
                          <a:spcPct val="115000"/>
                        </a:lnSpc>
                        <a:spcBef>
                          <a:spcPts val="0"/>
                        </a:spcBef>
                        <a:buNone/>
                      </a:pPr>
                      <a:r>
                        <a:rPr lang="en" sz="900"/>
                        <a:t>Oxygen</a:t>
                      </a:r>
                    </a:p>
                  </a:txBody>
                  <a:tcPr marL="91425" marR="91425" marT="91425" marB="91425">
                    <a:solidFill>
                      <a:srgbClr val="FFF2CC"/>
                    </a:solidFill>
                  </a:tcPr>
                </a:tc>
                <a:tc>
                  <a:txBody>
                    <a:bodyPr/>
                    <a:lstStyle/>
                    <a:p>
                      <a:pPr lvl="0" rtl="0">
                        <a:lnSpc>
                          <a:spcPct val="115000"/>
                        </a:lnSpc>
                        <a:spcBef>
                          <a:spcPts val="0"/>
                        </a:spcBef>
                        <a:buNone/>
                      </a:pPr>
                      <a:r>
                        <a:rPr lang="en" sz="900"/>
                        <a:t>YES</a:t>
                      </a:r>
                    </a:p>
                  </a:txBody>
                  <a:tcPr marL="91425" marR="91425" marT="91425" marB="91425">
                    <a:solidFill>
                      <a:srgbClr val="FFF2CC"/>
                    </a:solidFill>
                  </a:tcPr>
                </a:tc>
              </a:tr>
              <a:tr h="339825">
                <a:tc>
                  <a:txBody>
                    <a:bodyPr/>
                    <a:lstStyle/>
                    <a:p>
                      <a:pPr lvl="0" rtl="0">
                        <a:spcBef>
                          <a:spcPts val="0"/>
                        </a:spcBef>
                        <a:buNone/>
                      </a:pPr>
                      <a:endParaRPr sz="900"/>
                    </a:p>
                  </a:txBody>
                  <a:tcPr marL="91425" marR="91425" marT="91425" marB="91425">
                    <a:solidFill>
                      <a:srgbClr val="FFF2CC"/>
                    </a:solidFill>
                  </a:tcPr>
                </a:tc>
                <a:tc>
                  <a:txBody>
                    <a:bodyPr/>
                    <a:lstStyle/>
                    <a:p>
                      <a:pPr lvl="0" rtl="0">
                        <a:lnSpc>
                          <a:spcPct val="115000"/>
                        </a:lnSpc>
                        <a:spcBef>
                          <a:spcPts val="0"/>
                        </a:spcBef>
                        <a:buNone/>
                      </a:pPr>
                      <a:r>
                        <a:rPr lang="en" sz="900"/>
                        <a:t>Upload EAD to TARO</a:t>
                      </a:r>
                    </a:p>
                  </a:txBody>
                  <a:tcPr marL="91425" marR="91425" marT="91425" marB="91425">
                    <a:solidFill>
                      <a:srgbClr val="FFF2CC"/>
                    </a:solidFill>
                  </a:tcPr>
                </a:tc>
                <a:tc>
                  <a:txBody>
                    <a:bodyPr/>
                    <a:lstStyle/>
                    <a:p>
                      <a:pPr lvl="0" rtl="0">
                        <a:lnSpc>
                          <a:spcPct val="115000"/>
                        </a:lnSpc>
                        <a:spcBef>
                          <a:spcPts val="0"/>
                        </a:spcBef>
                        <a:buNone/>
                      </a:pPr>
                      <a:r>
                        <a:rPr lang="en" sz="900"/>
                        <a:t>Fetch</a:t>
                      </a:r>
                    </a:p>
                  </a:txBody>
                  <a:tcPr marL="91425" marR="91425" marT="91425" marB="91425">
                    <a:solidFill>
                      <a:srgbClr val="FFF2CC"/>
                    </a:solidFill>
                  </a:tcPr>
                </a:tc>
                <a:tc>
                  <a:txBody>
                    <a:bodyPr/>
                    <a:lstStyle/>
                    <a:p>
                      <a:pPr lvl="0" rtl="0">
                        <a:lnSpc>
                          <a:spcPct val="115000"/>
                        </a:lnSpc>
                        <a:spcBef>
                          <a:spcPts val="0"/>
                        </a:spcBef>
                        <a:buNone/>
                      </a:pPr>
                      <a:r>
                        <a:rPr lang="en" sz="900"/>
                        <a:t>NO</a:t>
                      </a:r>
                    </a:p>
                  </a:txBody>
                  <a:tcPr marL="91425" marR="91425" marT="91425" marB="91425">
                    <a:solidFill>
                      <a:srgbClr val="FFF2CC"/>
                    </a:solidFill>
                  </a:tcPr>
                </a:tc>
              </a:tr>
            </a:tbl>
          </a:graphicData>
        </a:graphic>
      </p:graphicFrame>
      <p:sp>
        <p:nvSpPr>
          <p:cNvPr id="36" name="Shape 36"/>
          <p:cNvSpPr txBox="1">
            <a:spLocks noGrp="1"/>
          </p:cNvSpPr>
          <p:nvPr>
            <p:ph type="title"/>
          </p:nvPr>
        </p:nvSpPr>
        <p:spPr>
          <a:xfrm>
            <a:off x="457200" y="143151"/>
            <a:ext cx="8229600" cy="508499"/>
          </a:xfrm>
          <a:prstGeom prst="rect">
            <a:avLst/>
          </a:prstGeom>
        </p:spPr>
        <p:txBody>
          <a:bodyPr lIns="91425" tIns="91425" rIns="91425" bIns="91425" anchor="b" anchorCtr="0">
            <a:noAutofit/>
          </a:bodyPr>
          <a:lstStyle/>
          <a:p>
            <a:pPr lvl="0" algn="ctr" rtl="0">
              <a:spcBef>
                <a:spcPts val="0"/>
              </a:spcBef>
              <a:buNone/>
            </a:pPr>
            <a:r>
              <a:rPr lang="en" sz="2400" b="0"/>
              <a:t>Current process vs. AtoM features</a:t>
            </a:r>
            <a:r>
              <a:rPr lang="en" sz="1100" b="0"/>
              <a:t> </a:t>
            </a:r>
          </a:p>
        </p:txBody>
      </p:sp>
    </p:spTree>
  </p:cSld>
  <p:clrMapOvr>
    <a:masterClrMapping/>
  </p:clrMapOvr>
  <p:transition xmlns:p14="http://schemas.microsoft.com/office/powerpoint/2010/main" spd="slow">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457200" y="143151"/>
            <a:ext cx="8229600" cy="508499"/>
          </a:xfrm>
          <a:prstGeom prst="rect">
            <a:avLst/>
          </a:prstGeom>
        </p:spPr>
        <p:txBody>
          <a:bodyPr lIns="91425" tIns="91425" rIns="91425" bIns="91425" anchor="b" anchorCtr="0">
            <a:noAutofit/>
          </a:bodyPr>
          <a:lstStyle/>
          <a:p>
            <a:pPr lvl="0" algn="ctr" rtl="0">
              <a:spcBef>
                <a:spcPts val="0"/>
              </a:spcBef>
              <a:buNone/>
            </a:pPr>
            <a:r>
              <a:rPr lang="en" sz="2400" b="0"/>
              <a:t>Current process vs. AtoM features</a:t>
            </a:r>
            <a:r>
              <a:rPr lang="en" sz="1100" b="0"/>
              <a:t> </a:t>
            </a:r>
          </a:p>
        </p:txBody>
      </p:sp>
      <p:graphicFrame>
        <p:nvGraphicFramePr>
          <p:cNvPr id="42" name="Shape 42"/>
          <p:cNvGraphicFramePr/>
          <p:nvPr/>
        </p:nvGraphicFramePr>
        <p:xfrm>
          <a:off x="600225" y="690175"/>
          <a:ext cx="8086575" cy="4093449"/>
        </p:xfrm>
        <a:graphic>
          <a:graphicData uri="http://schemas.openxmlformats.org/drawingml/2006/table">
            <a:tbl>
              <a:tblPr>
                <a:noFill/>
                <a:tableStyleId>{7915A2AD-FCCB-403D-BB49-01F11AF75DEB}</a:tableStyleId>
              </a:tblPr>
              <a:tblGrid>
                <a:gridCol w="1394650"/>
                <a:gridCol w="2344925"/>
                <a:gridCol w="1457250"/>
                <a:gridCol w="2889750"/>
              </a:tblGrid>
              <a:tr h="313350">
                <a:tc>
                  <a:txBody>
                    <a:bodyPr/>
                    <a:lstStyle/>
                    <a:p>
                      <a:pPr lvl="0" rtl="0">
                        <a:lnSpc>
                          <a:spcPct val="115000"/>
                        </a:lnSpc>
                        <a:spcBef>
                          <a:spcPts val="0"/>
                        </a:spcBef>
                        <a:buNone/>
                      </a:pPr>
                      <a:r>
                        <a:rPr lang="en" sz="900" b="1">
                          <a:solidFill>
                            <a:srgbClr val="FFFFFF"/>
                          </a:solidFill>
                        </a:rPr>
                        <a:t>STAGE</a:t>
                      </a:r>
                    </a:p>
                  </a:txBody>
                  <a:tcPr marL="91425" marR="91425" marT="91425" marB="91425">
                    <a:solidFill>
                      <a:srgbClr val="BF9000"/>
                    </a:solidFill>
                  </a:tcPr>
                </a:tc>
                <a:tc>
                  <a:txBody>
                    <a:bodyPr/>
                    <a:lstStyle/>
                    <a:p>
                      <a:pPr lvl="0" rtl="0">
                        <a:lnSpc>
                          <a:spcPct val="115000"/>
                        </a:lnSpc>
                        <a:spcBef>
                          <a:spcPts val="0"/>
                        </a:spcBef>
                        <a:buNone/>
                      </a:pPr>
                      <a:r>
                        <a:rPr lang="en" sz="900" b="1">
                          <a:solidFill>
                            <a:srgbClr val="FFFFFF"/>
                          </a:solidFill>
                        </a:rPr>
                        <a:t>CURRENT PROCESS</a:t>
                      </a:r>
                    </a:p>
                  </a:txBody>
                  <a:tcPr marL="91425" marR="91425" marT="91425" marB="91425">
                    <a:solidFill>
                      <a:srgbClr val="BF9000"/>
                    </a:solidFill>
                  </a:tcPr>
                </a:tc>
                <a:tc>
                  <a:txBody>
                    <a:bodyPr/>
                    <a:lstStyle/>
                    <a:p>
                      <a:pPr lvl="0" rtl="0">
                        <a:lnSpc>
                          <a:spcPct val="115000"/>
                        </a:lnSpc>
                        <a:spcBef>
                          <a:spcPts val="0"/>
                        </a:spcBef>
                        <a:buNone/>
                      </a:pPr>
                      <a:r>
                        <a:rPr lang="en" sz="900" b="1">
                          <a:solidFill>
                            <a:srgbClr val="FFFFFF"/>
                          </a:solidFill>
                        </a:rPr>
                        <a:t>PLATFORM/MEDIA</a:t>
                      </a:r>
                    </a:p>
                  </a:txBody>
                  <a:tcPr marL="91425" marR="91425" marT="91425" marB="91425">
                    <a:solidFill>
                      <a:srgbClr val="BF9000"/>
                    </a:solidFill>
                  </a:tcPr>
                </a:tc>
                <a:tc>
                  <a:txBody>
                    <a:bodyPr/>
                    <a:lstStyle/>
                    <a:p>
                      <a:pPr lvl="0" rtl="0">
                        <a:lnSpc>
                          <a:spcPct val="115000"/>
                        </a:lnSpc>
                        <a:spcBef>
                          <a:spcPts val="0"/>
                        </a:spcBef>
                        <a:buNone/>
                      </a:pPr>
                      <a:r>
                        <a:rPr lang="en" sz="900" b="1">
                          <a:solidFill>
                            <a:srgbClr val="FFFFFF"/>
                          </a:solidFill>
                        </a:rPr>
                        <a:t>CAN IT BE DONE WITH AtoM?</a:t>
                      </a:r>
                    </a:p>
                  </a:txBody>
                  <a:tcPr marL="91425" marR="91425" marT="91425" marB="91425">
                    <a:solidFill>
                      <a:srgbClr val="BF9000"/>
                    </a:solidFill>
                  </a:tcPr>
                </a:tc>
              </a:tr>
              <a:tr h="250550">
                <a:tc>
                  <a:txBody>
                    <a:bodyPr/>
                    <a:lstStyle/>
                    <a:p>
                      <a:pPr lvl="0" rtl="0">
                        <a:lnSpc>
                          <a:spcPct val="115000"/>
                        </a:lnSpc>
                        <a:spcBef>
                          <a:spcPts val="0"/>
                        </a:spcBef>
                        <a:buNone/>
                      </a:pPr>
                      <a:r>
                        <a:rPr lang="en" sz="900" b="1"/>
                        <a:t>MARC</a:t>
                      </a:r>
                    </a:p>
                  </a:txBody>
                  <a:tcPr marL="91425" marR="91425" marT="91425" marB="91425">
                    <a:solidFill>
                      <a:srgbClr val="D9EAD3"/>
                    </a:solidFill>
                  </a:tcPr>
                </a:tc>
                <a:tc>
                  <a:txBody>
                    <a:bodyPr/>
                    <a:lstStyle/>
                    <a:p>
                      <a:pPr lvl="0" rtl="0">
                        <a:lnSpc>
                          <a:spcPct val="115000"/>
                        </a:lnSpc>
                        <a:spcBef>
                          <a:spcPts val="0"/>
                        </a:spcBef>
                        <a:buNone/>
                      </a:pPr>
                      <a:endParaRPr sz="900" i="1"/>
                    </a:p>
                  </a:txBody>
                  <a:tcPr marL="91425" marR="91425" marT="91425" marB="91425">
                    <a:solidFill>
                      <a:srgbClr val="D9EAD3"/>
                    </a:solidFill>
                  </a:tcPr>
                </a:tc>
                <a:tc>
                  <a:txBody>
                    <a:bodyPr/>
                    <a:lstStyle/>
                    <a:p>
                      <a:pPr lvl="0" rtl="0">
                        <a:spcBef>
                          <a:spcPts val="0"/>
                        </a:spcBef>
                        <a:buNone/>
                      </a:pPr>
                      <a:endParaRPr sz="900"/>
                    </a:p>
                  </a:txBody>
                  <a:tcPr marL="91425" marR="91425" marT="91425" marB="91425">
                    <a:solidFill>
                      <a:srgbClr val="D9EAD3"/>
                    </a:solidFill>
                  </a:tcPr>
                </a:tc>
                <a:tc>
                  <a:txBody>
                    <a:bodyPr/>
                    <a:lstStyle/>
                    <a:p>
                      <a:pPr lvl="0" rtl="0">
                        <a:spcBef>
                          <a:spcPts val="0"/>
                        </a:spcBef>
                        <a:buNone/>
                      </a:pPr>
                      <a:endParaRPr sz="900"/>
                    </a:p>
                  </a:txBody>
                  <a:tcPr marL="91425" marR="91425" marT="91425" marB="91425">
                    <a:solidFill>
                      <a:srgbClr val="D9EAD3"/>
                    </a:solidFill>
                  </a:tcPr>
                </a:tc>
              </a:tr>
              <a:tr h="273950">
                <a:tc>
                  <a:txBody>
                    <a:bodyPr/>
                    <a:lstStyle/>
                    <a:p>
                      <a:pPr lvl="0" rtl="0">
                        <a:lnSpc>
                          <a:spcPct val="115000"/>
                        </a:lnSpc>
                        <a:spcBef>
                          <a:spcPts val="0"/>
                        </a:spcBef>
                        <a:buNone/>
                      </a:pPr>
                      <a:r>
                        <a:rPr lang="en" sz="900" i="1">
                          <a:solidFill>
                            <a:schemeClr val="dk1"/>
                          </a:solidFill>
                        </a:rPr>
                        <a:t>If new:</a:t>
                      </a:r>
                    </a:p>
                  </a:txBody>
                  <a:tcPr marL="91425" marR="91425" marT="91425" marB="91425">
                    <a:solidFill>
                      <a:srgbClr val="D9EAD3"/>
                    </a:solidFill>
                  </a:tcPr>
                </a:tc>
                <a:tc>
                  <a:txBody>
                    <a:bodyPr/>
                    <a:lstStyle/>
                    <a:p>
                      <a:pPr lvl="0" rtl="0">
                        <a:lnSpc>
                          <a:spcPct val="115000"/>
                        </a:lnSpc>
                        <a:spcBef>
                          <a:spcPts val="0"/>
                        </a:spcBef>
                        <a:buNone/>
                      </a:pPr>
                      <a:r>
                        <a:rPr lang="en" sz="900"/>
                        <a:t>Switch to Windows partition*</a:t>
                      </a:r>
                    </a:p>
                  </a:txBody>
                  <a:tcPr marL="91425" marR="91425" marT="91425" marB="91425">
                    <a:solidFill>
                      <a:srgbClr val="D9EAD3"/>
                    </a:solidFill>
                  </a:tcPr>
                </a:tc>
                <a:tc>
                  <a:txBody>
                    <a:bodyPr/>
                    <a:lstStyle/>
                    <a:p>
                      <a:pPr lvl="0" rtl="0">
                        <a:lnSpc>
                          <a:spcPct val="115000"/>
                        </a:lnSpc>
                        <a:spcBef>
                          <a:spcPts val="0"/>
                        </a:spcBef>
                        <a:buNone/>
                      </a:pPr>
                      <a:r>
                        <a:rPr lang="en" sz="900"/>
                        <a:t>O.S.</a:t>
                      </a:r>
                    </a:p>
                  </a:txBody>
                  <a:tcPr marL="91425" marR="91425" marT="91425" marB="91425">
                    <a:solidFill>
                      <a:srgbClr val="D9EAD3"/>
                    </a:solidFill>
                  </a:tcPr>
                </a:tc>
                <a:tc>
                  <a:txBody>
                    <a:bodyPr/>
                    <a:lstStyle/>
                    <a:p>
                      <a:pPr lvl="0" rtl="0">
                        <a:lnSpc>
                          <a:spcPct val="115000"/>
                        </a:lnSpc>
                        <a:spcBef>
                          <a:spcPts val="0"/>
                        </a:spcBef>
                        <a:buNone/>
                      </a:pPr>
                      <a:r>
                        <a:rPr lang="en" sz="900"/>
                        <a:t>MAYBE unnecessary</a:t>
                      </a:r>
                    </a:p>
                  </a:txBody>
                  <a:tcPr marL="91425" marR="91425" marT="91425" marB="91425">
                    <a:solidFill>
                      <a:srgbClr val="D9EAD3"/>
                    </a:solidFill>
                  </a:tcPr>
                </a:tc>
              </a:tr>
              <a:tr h="266250">
                <a:tc>
                  <a:txBody>
                    <a:bodyPr/>
                    <a:lstStyle/>
                    <a:p>
                      <a:pPr lvl="0" rtl="0">
                        <a:spcBef>
                          <a:spcPts val="0"/>
                        </a:spcBef>
                        <a:buNone/>
                      </a:pPr>
                      <a:endParaRPr sz="900"/>
                    </a:p>
                  </a:txBody>
                  <a:tcPr marL="91425" marR="91425" marT="91425" marB="91425">
                    <a:solidFill>
                      <a:srgbClr val="D9EAD3"/>
                    </a:solidFill>
                  </a:tcPr>
                </a:tc>
                <a:tc>
                  <a:txBody>
                    <a:bodyPr/>
                    <a:lstStyle/>
                    <a:p>
                      <a:pPr lvl="0" rtl="0">
                        <a:lnSpc>
                          <a:spcPct val="115000"/>
                        </a:lnSpc>
                        <a:spcBef>
                          <a:spcPts val="0"/>
                        </a:spcBef>
                        <a:buNone/>
                      </a:pPr>
                      <a:r>
                        <a:rPr lang="en" sz="900"/>
                        <a:t>Download EAD from TARO</a:t>
                      </a:r>
                    </a:p>
                  </a:txBody>
                  <a:tcPr marL="91425" marR="91425" marT="91425" marB="91425">
                    <a:solidFill>
                      <a:srgbClr val="D9EAD3"/>
                    </a:solidFill>
                  </a:tcPr>
                </a:tc>
                <a:tc>
                  <a:txBody>
                    <a:bodyPr/>
                    <a:lstStyle/>
                    <a:p>
                      <a:pPr lvl="0" rtl="0">
                        <a:lnSpc>
                          <a:spcPct val="115000"/>
                        </a:lnSpc>
                        <a:spcBef>
                          <a:spcPts val="0"/>
                        </a:spcBef>
                        <a:buNone/>
                      </a:pPr>
                      <a:r>
                        <a:rPr lang="en" sz="900"/>
                        <a:t>Fetch</a:t>
                      </a:r>
                    </a:p>
                  </a:txBody>
                  <a:tcPr marL="91425" marR="91425" marT="91425" marB="91425">
                    <a:solidFill>
                      <a:srgbClr val="D9EAD3"/>
                    </a:solidFill>
                  </a:tcPr>
                </a:tc>
                <a:tc>
                  <a:txBody>
                    <a:bodyPr/>
                    <a:lstStyle/>
                    <a:p>
                      <a:pPr lvl="0" rtl="0">
                        <a:lnSpc>
                          <a:spcPct val="115000"/>
                        </a:lnSpc>
                        <a:spcBef>
                          <a:spcPts val="0"/>
                        </a:spcBef>
                        <a:buNone/>
                      </a:pPr>
                      <a:r>
                        <a:rPr lang="en" sz="900"/>
                        <a:t>unnecessary</a:t>
                      </a:r>
                    </a:p>
                  </a:txBody>
                  <a:tcPr marL="91425" marR="91425" marT="91425" marB="91425">
                    <a:solidFill>
                      <a:srgbClr val="D9EAD3"/>
                    </a:solidFill>
                  </a:tcPr>
                </a:tc>
              </a:tr>
              <a:tr h="281975">
                <a:tc>
                  <a:txBody>
                    <a:bodyPr/>
                    <a:lstStyle/>
                    <a:p>
                      <a:pPr lvl="0" rtl="0">
                        <a:spcBef>
                          <a:spcPts val="0"/>
                        </a:spcBef>
                        <a:buNone/>
                      </a:pPr>
                      <a:endParaRPr sz="900"/>
                    </a:p>
                  </a:txBody>
                  <a:tcPr marL="91425" marR="91425" marT="91425" marB="91425">
                    <a:solidFill>
                      <a:srgbClr val="D9EAD3"/>
                    </a:solidFill>
                  </a:tcPr>
                </a:tc>
                <a:tc>
                  <a:txBody>
                    <a:bodyPr/>
                    <a:lstStyle/>
                    <a:p>
                      <a:pPr lvl="0" rtl="0">
                        <a:lnSpc>
                          <a:spcPct val="115000"/>
                        </a:lnSpc>
                        <a:spcBef>
                          <a:spcPts val="0"/>
                        </a:spcBef>
                        <a:buNone/>
                      </a:pPr>
                      <a:r>
                        <a:rPr lang="en" sz="900"/>
                        <a:t>EAD to MARC</a:t>
                      </a:r>
                    </a:p>
                  </a:txBody>
                  <a:tcPr marL="91425" marR="91425" marT="91425" marB="91425">
                    <a:solidFill>
                      <a:srgbClr val="D9EAD3"/>
                    </a:solidFill>
                  </a:tcPr>
                </a:tc>
                <a:tc>
                  <a:txBody>
                    <a:bodyPr/>
                    <a:lstStyle/>
                    <a:p>
                      <a:pPr lvl="0" rtl="0">
                        <a:lnSpc>
                          <a:spcPct val="115000"/>
                        </a:lnSpc>
                        <a:spcBef>
                          <a:spcPts val="0"/>
                        </a:spcBef>
                        <a:buNone/>
                      </a:pPr>
                      <a:r>
                        <a:rPr lang="en" sz="900"/>
                        <a:t>MARC Edit</a:t>
                      </a:r>
                    </a:p>
                  </a:txBody>
                  <a:tcPr marL="91425" marR="91425" marT="91425" marB="91425">
                    <a:solidFill>
                      <a:srgbClr val="D9EAD3"/>
                    </a:solidFill>
                  </a:tcPr>
                </a:tc>
                <a:tc>
                  <a:txBody>
                    <a:bodyPr/>
                    <a:lstStyle/>
                    <a:p>
                      <a:pPr lvl="0" rtl="0">
                        <a:lnSpc>
                          <a:spcPct val="115000"/>
                        </a:lnSpc>
                        <a:spcBef>
                          <a:spcPts val="0"/>
                        </a:spcBef>
                        <a:buNone/>
                      </a:pPr>
                      <a:r>
                        <a:rPr lang="en" sz="900"/>
                        <a:t>MAYBE</a:t>
                      </a:r>
                    </a:p>
                  </a:txBody>
                  <a:tcPr marL="91425" marR="91425" marT="91425" marB="91425">
                    <a:solidFill>
                      <a:srgbClr val="D9EAD3"/>
                    </a:solidFill>
                  </a:tcPr>
                </a:tc>
              </a:tr>
              <a:tr h="305500">
                <a:tc>
                  <a:txBody>
                    <a:bodyPr/>
                    <a:lstStyle/>
                    <a:p>
                      <a:pPr lvl="0" rtl="0">
                        <a:spcBef>
                          <a:spcPts val="0"/>
                        </a:spcBef>
                        <a:buNone/>
                      </a:pPr>
                      <a:endParaRPr sz="900"/>
                    </a:p>
                  </a:txBody>
                  <a:tcPr marL="91425" marR="91425" marT="91425" marB="91425">
                    <a:solidFill>
                      <a:srgbClr val="D9EAD3"/>
                    </a:solidFill>
                  </a:tcPr>
                </a:tc>
                <a:tc>
                  <a:txBody>
                    <a:bodyPr/>
                    <a:lstStyle/>
                    <a:p>
                      <a:pPr lvl="0" rtl="0">
                        <a:lnSpc>
                          <a:spcPct val="115000"/>
                        </a:lnSpc>
                        <a:spcBef>
                          <a:spcPts val="0"/>
                        </a:spcBef>
                        <a:buNone/>
                      </a:pPr>
                      <a:r>
                        <a:rPr lang="en" sz="900"/>
                        <a:t>Upload and finish in OCLC</a:t>
                      </a:r>
                    </a:p>
                  </a:txBody>
                  <a:tcPr marL="91425" marR="91425" marT="91425" marB="91425">
                    <a:solidFill>
                      <a:srgbClr val="D9EAD3"/>
                    </a:solidFill>
                  </a:tcPr>
                </a:tc>
                <a:tc>
                  <a:txBody>
                    <a:bodyPr/>
                    <a:lstStyle/>
                    <a:p>
                      <a:pPr lvl="0" rtl="0">
                        <a:lnSpc>
                          <a:spcPct val="115000"/>
                        </a:lnSpc>
                        <a:spcBef>
                          <a:spcPts val="0"/>
                        </a:spcBef>
                        <a:buNone/>
                      </a:pPr>
                      <a:r>
                        <a:rPr lang="en" sz="900"/>
                        <a:t>Connexion</a:t>
                      </a:r>
                    </a:p>
                  </a:txBody>
                  <a:tcPr marL="91425" marR="91425" marT="91425" marB="91425">
                    <a:solidFill>
                      <a:srgbClr val="D9EAD3"/>
                    </a:solidFill>
                  </a:tcPr>
                </a:tc>
                <a:tc>
                  <a:txBody>
                    <a:bodyPr/>
                    <a:lstStyle/>
                    <a:p>
                      <a:pPr lvl="0" rtl="0">
                        <a:lnSpc>
                          <a:spcPct val="115000"/>
                        </a:lnSpc>
                        <a:spcBef>
                          <a:spcPts val="0"/>
                        </a:spcBef>
                        <a:buNone/>
                      </a:pPr>
                      <a:r>
                        <a:rPr lang="en" sz="900"/>
                        <a:t>NO</a:t>
                      </a:r>
                    </a:p>
                  </a:txBody>
                  <a:tcPr marL="91425" marR="91425" marT="91425" marB="91425">
                    <a:solidFill>
                      <a:srgbClr val="D9EAD3"/>
                    </a:solidFill>
                  </a:tcPr>
                </a:tc>
              </a:tr>
              <a:tr h="250525">
                <a:tc>
                  <a:txBody>
                    <a:bodyPr/>
                    <a:lstStyle/>
                    <a:p>
                      <a:pPr lvl="0" rtl="0">
                        <a:spcBef>
                          <a:spcPts val="0"/>
                        </a:spcBef>
                        <a:buNone/>
                      </a:pPr>
                      <a:endParaRPr sz="900"/>
                    </a:p>
                  </a:txBody>
                  <a:tcPr marL="91425" marR="91425" marT="91425" marB="91425">
                    <a:solidFill>
                      <a:srgbClr val="D9EAD3"/>
                    </a:solidFill>
                  </a:tcPr>
                </a:tc>
                <a:tc>
                  <a:txBody>
                    <a:bodyPr/>
                    <a:lstStyle/>
                    <a:p>
                      <a:pPr lvl="0" rtl="0">
                        <a:lnSpc>
                          <a:spcPct val="115000"/>
                        </a:lnSpc>
                        <a:spcBef>
                          <a:spcPts val="0"/>
                        </a:spcBef>
                        <a:buNone/>
                      </a:pPr>
                      <a:r>
                        <a:rPr lang="en" sz="900"/>
                        <a:t>Check record in Sierra</a:t>
                      </a:r>
                    </a:p>
                  </a:txBody>
                  <a:tcPr marL="91425" marR="91425" marT="91425" marB="91425">
                    <a:solidFill>
                      <a:srgbClr val="D9EAD3"/>
                    </a:solidFill>
                  </a:tcPr>
                </a:tc>
                <a:tc>
                  <a:txBody>
                    <a:bodyPr/>
                    <a:lstStyle/>
                    <a:p>
                      <a:pPr lvl="0" rtl="0">
                        <a:lnSpc>
                          <a:spcPct val="115000"/>
                        </a:lnSpc>
                        <a:spcBef>
                          <a:spcPts val="0"/>
                        </a:spcBef>
                        <a:buNone/>
                      </a:pPr>
                      <a:r>
                        <a:rPr lang="en" sz="900"/>
                        <a:t>Sierra</a:t>
                      </a:r>
                    </a:p>
                  </a:txBody>
                  <a:tcPr marL="91425" marR="91425" marT="91425" marB="91425">
                    <a:solidFill>
                      <a:srgbClr val="D9EAD3"/>
                    </a:solidFill>
                  </a:tcPr>
                </a:tc>
                <a:tc>
                  <a:txBody>
                    <a:bodyPr/>
                    <a:lstStyle/>
                    <a:p>
                      <a:pPr lvl="0" rtl="0">
                        <a:lnSpc>
                          <a:spcPct val="115000"/>
                        </a:lnSpc>
                        <a:spcBef>
                          <a:spcPts val="0"/>
                        </a:spcBef>
                        <a:buNone/>
                      </a:pPr>
                      <a:r>
                        <a:rPr lang="en" sz="900"/>
                        <a:t>NO</a:t>
                      </a:r>
                    </a:p>
                  </a:txBody>
                  <a:tcPr marL="91425" marR="91425" marT="91425" marB="91425">
                    <a:solidFill>
                      <a:srgbClr val="D9EAD3"/>
                    </a:solidFill>
                  </a:tcPr>
                </a:tc>
              </a:tr>
              <a:tr h="266250">
                <a:tc>
                  <a:txBody>
                    <a:bodyPr/>
                    <a:lstStyle/>
                    <a:p>
                      <a:pPr lvl="0" rtl="0">
                        <a:spcBef>
                          <a:spcPts val="0"/>
                        </a:spcBef>
                        <a:buNone/>
                      </a:pPr>
                      <a:endParaRPr sz="900"/>
                    </a:p>
                  </a:txBody>
                  <a:tcPr marL="91425" marR="91425" marT="91425" marB="91425">
                    <a:solidFill>
                      <a:srgbClr val="D9EAD3"/>
                    </a:solidFill>
                  </a:tcPr>
                </a:tc>
                <a:tc>
                  <a:txBody>
                    <a:bodyPr/>
                    <a:lstStyle/>
                    <a:p>
                      <a:pPr lvl="0" rtl="0">
                        <a:lnSpc>
                          <a:spcPct val="115000"/>
                        </a:lnSpc>
                        <a:spcBef>
                          <a:spcPts val="0"/>
                        </a:spcBef>
                        <a:buNone/>
                      </a:pPr>
                      <a:r>
                        <a:rPr lang="en" sz="900"/>
                        <a:t>Update EAD with OCLC #</a:t>
                      </a:r>
                    </a:p>
                  </a:txBody>
                  <a:tcPr marL="91425" marR="91425" marT="91425" marB="91425">
                    <a:solidFill>
                      <a:srgbClr val="D9EAD3"/>
                    </a:solidFill>
                  </a:tcPr>
                </a:tc>
                <a:tc>
                  <a:txBody>
                    <a:bodyPr/>
                    <a:lstStyle/>
                    <a:p>
                      <a:pPr lvl="0" rtl="0">
                        <a:lnSpc>
                          <a:spcPct val="115000"/>
                        </a:lnSpc>
                        <a:spcBef>
                          <a:spcPts val="0"/>
                        </a:spcBef>
                        <a:buNone/>
                      </a:pPr>
                      <a:r>
                        <a:rPr lang="en" sz="900"/>
                        <a:t>Oxygen</a:t>
                      </a:r>
                    </a:p>
                  </a:txBody>
                  <a:tcPr marL="91425" marR="91425" marT="91425" marB="91425">
                    <a:solidFill>
                      <a:srgbClr val="D9EAD3"/>
                    </a:solidFill>
                  </a:tcPr>
                </a:tc>
                <a:tc>
                  <a:txBody>
                    <a:bodyPr/>
                    <a:lstStyle/>
                    <a:p>
                      <a:pPr lvl="0" rtl="0">
                        <a:lnSpc>
                          <a:spcPct val="115000"/>
                        </a:lnSpc>
                        <a:spcBef>
                          <a:spcPts val="0"/>
                        </a:spcBef>
                        <a:buNone/>
                      </a:pPr>
                      <a:r>
                        <a:rPr lang="en" sz="900"/>
                        <a:t>YES</a:t>
                      </a:r>
                    </a:p>
                  </a:txBody>
                  <a:tcPr marL="91425" marR="91425" marT="91425" marB="91425">
                    <a:solidFill>
                      <a:srgbClr val="D9EAD3"/>
                    </a:solidFill>
                  </a:tcPr>
                </a:tc>
              </a:tr>
              <a:tr h="250550">
                <a:tc>
                  <a:txBody>
                    <a:bodyPr/>
                    <a:lstStyle/>
                    <a:p>
                      <a:pPr lvl="0" rtl="0">
                        <a:spcBef>
                          <a:spcPts val="0"/>
                        </a:spcBef>
                        <a:buNone/>
                      </a:pPr>
                      <a:endParaRPr sz="900"/>
                    </a:p>
                  </a:txBody>
                  <a:tcPr marL="91425" marR="91425" marT="91425" marB="91425">
                    <a:solidFill>
                      <a:srgbClr val="D9EAD3"/>
                    </a:solidFill>
                  </a:tcPr>
                </a:tc>
                <a:tc>
                  <a:txBody>
                    <a:bodyPr/>
                    <a:lstStyle/>
                    <a:p>
                      <a:pPr lvl="0" rtl="0">
                        <a:lnSpc>
                          <a:spcPct val="115000"/>
                        </a:lnSpc>
                        <a:spcBef>
                          <a:spcPts val="0"/>
                        </a:spcBef>
                        <a:buNone/>
                      </a:pPr>
                      <a:r>
                        <a:rPr lang="en" sz="900"/>
                        <a:t>Upload EAD to TARO</a:t>
                      </a:r>
                    </a:p>
                  </a:txBody>
                  <a:tcPr marL="91425" marR="91425" marT="91425" marB="91425">
                    <a:solidFill>
                      <a:srgbClr val="D9EAD3"/>
                    </a:solidFill>
                  </a:tcPr>
                </a:tc>
                <a:tc>
                  <a:txBody>
                    <a:bodyPr/>
                    <a:lstStyle/>
                    <a:p>
                      <a:pPr lvl="0" rtl="0">
                        <a:lnSpc>
                          <a:spcPct val="115000"/>
                        </a:lnSpc>
                        <a:spcBef>
                          <a:spcPts val="0"/>
                        </a:spcBef>
                        <a:buNone/>
                      </a:pPr>
                      <a:r>
                        <a:rPr lang="en" sz="900"/>
                        <a:t>Fetch</a:t>
                      </a:r>
                    </a:p>
                  </a:txBody>
                  <a:tcPr marL="91425" marR="91425" marT="91425" marB="91425">
                    <a:solidFill>
                      <a:srgbClr val="D9EAD3"/>
                    </a:solidFill>
                  </a:tcPr>
                </a:tc>
                <a:tc>
                  <a:txBody>
                    <a:bodyPr/>
                    <a:lstStyle/>
                    <a:p>
                      <a:pPr lvl="0" rtl="0">
                        <a:lnSpc>
                          <a:spcPct val="115000"/>
                        </a:lnSpc>
                        <a:spcBef>
                          <a:spcPts val="0"/>
                        </a:spcBef>
                        <a:buNone/>
                      </a:pPr>
                      <a:r>
                        <a:rPr lang="en" sz="900"/>
                        <a:t>NO</a:t>
                      </a:r>
                    </a:p>
                  </a:txBody>
                  <a:tcPr marL="91425" marR="91425" marT="91425" marB="91425">
                    <a:solidFill>
                      <a:srgbClr val="D9EAD3"/>
                    </a:solidFill>
                  </a:tcPr>
                </a:tc>
              </a:tr>
              <a:tr h="289825">
                <a:tc>
                  <a:txBody>
                    <a:bodyPr/>
                    <a:lstStyle/>
                    <a:p>
                      <a:pPr lvl="0" rtl="0">
                        <a:spcBef>
                          <a:spcPts val="0"/>
                        </a:spcBef>
                        <a:buNone/>
                      </a:pPr>
                      <a:r>
                        <a:rPr lang="en" sz="900" i="1">
                          <a:solidFill>
                            <a:schemeClr val="dk1"/>
                          </a:solidFill>
                        </a:rPr>
                        <a:t>If addition:</a:t>
                      </a:r>
                    </a:p>
                  </a:txBody>
                  <a:tcPr marL="91425" marR="91425" marT="91425" marB="91425">
                    <a:solidFill>
                      <a:srgbClr val="D9EAD3"/>
                    </a:solidFill>
                  </a:tcPr>
                </a:tc>
                <a:tc>
                  <a:txBody>
                    <a:bodyPr/>
                    <a:lstStyle/>
                    <a:p>
                      <a:pPr lvl="0" rtl="0">
                        <a:lnSpc>
                          <a:spcPct val="115000"/>
                        </a:lnSpc>
                        <a:spcBef>
                          <a:spcPts val="0"/>
                        </a:spcBef>
                        <a:buNone/>
                      </a:pPr>
                      <a:r>
                        <a:rPr lang="en" sz="900"/>
                        <a:t>Update using Sierra</a:t>
                      </a:r>
                    </a:p>
                  </a:txBody>
                  <a:tcPr marL="91425" marR="91425" marT="91425" marB="91425">
                    <a:solidFill>
                      <a:srgbClr val="D9EAD3"/>
                    </a:solidFill>
                  </a:tcPr>
                </a:tc>
                <a:tc>
                  <a:txBody>
                    <a:bodyPr/>
                    <a:lstStyle/>
                    <a:p>
                      <a:pPr lvl="0" rtl="0">
                        <a:lnSpc>
                          <a:spcPct val="115000"/>
                        </a:lnSpc>
                        <a:spcBef>
                          <a:spcPts val="0"/>
                        </a:spcBef>
                        <a:buNone/>
                      </a:pPr>
                      <a:r>
                        <a:rPr lang="en" sz="900"/>
                        <a:t>Sierra</a:t>
                      </a:r>
                    </a:p>
                  </a:txBody>
                  <a:tcPr marL="91425" marR="91425" marT="91425" marB="91425">
                    <a:solidFill>
                      <a:srgbClr val="D9EAD3"/>
                    </a:solidFill>
                  </a:tcPr>
                </a:tc>
                <a:tc>
                  <a:txBody>
                    <a:bodyPr/>
                    <a:lstStyle/>
                    <a:p>
                      <a:pPr lvl="0" rtl="0">
                        <a:lnSpc>
                          <a:spcPct val="115000"/>
                        </a:lnSpc>
                        <a:spcBef>
                          <a:spcPts val="0"/>
                        </a:spcBef>
                        <a:buNone/>
                      </a:pPr>
                      <a:r>
                        <a:rPr lang="en" sz="900"/>
                        <a:t>NO</a:t>
                      </a:r>
                    </a:p>
                  </a:txBody>
                  <a:tcPr marL="91425" marR="91425" marT="91425" marB="91425">
                    <a:solidFill>
                      <a:srgbClr val="D9EAD3"/>
                    </a:solidFill>
                  </a:tcPr>
                </a:tc>
              </a:tr>
              <a:tr h="281950">
                <a:tc>
                  <a:txBody>
                    <a:bodyPr/>
                    <a:lstStyle/>
                    <a:p>
                      <a:pPr lvl="0" rtl="0">
                        <a:lnSpc>
                          <a:spcPct val="115000"/>
                        </a:lnSpc>
                        <a:spcBef>
                          <a:spcPts val="0"/>
                        </a:spcBef>
                        <a:buNone/>
                      </a:pPr>
                      <a:r>
                        <a:rPr lang="en" sz="900" b="1"/>
                        <a:t>Wrapping up</a:t>
                      </a:r>
                    </a:p>
                  </a:txBody>
                  <a:tcPr marL="91425" marR="91425" marT="91425" marB="91425">
                    <a:solidFill>
                      <a:srgbClr val="FFF2CC"/>
                    </a:solidFill>
                  </a:tcPr>
                </a:tc>
                <a:tc>
                  <a:txBody>
                    <a:bodyPr/>
                    <a:lstStyle/>
                    <a:p>
                      <a:pPr lvl="0" rtl="0">
                        <a:lnSpc>
                          <a:spcPct val="115000"/>
                        </a:lnSpc>
                        <a:spcBef>
                          <a:spcPts val="0"/>
                        </a:spcBef>
                        <a:buNone/>
                      </a:pPr>
                      <a:r>
                        <a:rPr lang="en" sz="900"/>
                        <a:t>File Holding Record</a:t>
                      </a:r>
                    </a:p>
                  </a:txBody>
                  <a:tcPr marL="91425" marR="91425" marT="91425" marB="91425">
                    <a:solidFill>
                      <a:srgbClr val="FFF2CC"/>
                    </a:solidFill>
                  </a:tcPr>
                </a:tc>
                <a:tc>
                  <a:txBody>
                    <a:bodyPr/>
                    <a:lstStyle/>
                    <a:p>
                      <a:pPr lvl="0" rtl="0">
                        <a:lnSpc>
                          <a:spcPct val="115000"/>
                        </a:lnSpc>
                        <a:spcBef>
                          <a:spcPts val="0"/>
                        </a:spcBef>
                        <a:buNone/>
                      </a:pPr>
                      <a:r>
                        <a:rPr lang="en" sz="900"/>
                        <a:t>Paper</a:t>
                      </a:r>
                    </a:p>
                  </a:txBody>
                  <a:tcPr marL="91425" marR="91425" marT="91425" marB="91425">
                    <a:solidFill>
                      <a:srgbClr val="FFF2CC"/>
                    </a:solidFill>
                  </a:tcPr>
                </a:tc>
                <a:tc>
                  <a:txBody>
                    <a:bodyPr/>
                    <a:lstStyle/>
                    <a:p>
                      <a:pPr lvl="0" rtl="0">
                        <a:lnSpc>
                          <a:spcPct val="115000"/>
                        </a:lnSpc>
                        <a:spcBef>
                          <a:spcPts val="0"/>
                        </a:spcBef>
                        <a:buNone/>
                      </a:pPr>
                      <a:r>
                        <a:rPr lang="en" sz="900"/>
                        <a:t>NO</a:t>
                      </a:r>
                    </a:p>
                  </a:txBody>
                  <a:tcPr marL="91425" marR="91425" marT="91425" marB="91425">
                    <a:solidFill>
                      <a:srgbClr val="FFF2CC"/>
                    </a:solidFill>
                  </a:tcPr>
                </a:tc>
              </a:tr>
              <a:tr h="347025">
                <a:tc>
                  <a:txBody>
                    <a:bodyPr/>
                    <a:lstStyle/>
                    <a:p>
                      <a:pPr lvl="0" rtl="0">
                        <a:spcBef>
                          <a:spcPts val="0"/>
                        </a:spcBef>
                        <a:buNone/>
                      </a:pPr>
                      <a:endParaRPr sz="900"/>
                    </a:p>
                  </a:txBody>
                  <a:tcPr marL="91425" marR="91425" marT="91425" marB="91425">
                    <a:solidFill>
                      <a:srgbClr val="FFF2CC"/>
                    </a:solidFill>
                  </a:tcPr>
                </a:tc>
                <a:tc>
                  <a:txBody>
                    <a:bodyPr/>
                    <a:lstStyle/>
                    <a:p>
                      <a:pPr lvl="0" rtl="0">
                        <a:lnSpc>
                          <a:spcPct val="115000"/>
                        </a:lnSpc>
                        <a:spcBef>
                          <a:spcPts val="0"/>
                        </a:spcBef>
                        <a:buNone/>
                      </a:pPr>
                      <a:r>
                        <a:rPr lang="en" sz="900"/>
                        <a:t>Print Finding Aid for Reading Room</a:t>
                      </a:r>
                    </a:p>
                  </a:txBody>
                  <a:tcPr marL="91425" marR="91425" marT="91425" marB="91425">
                    <a:solidFill>
                      <a:srgbClr val="FFF2CC"/>
                    </a:solidFill>
                  </a:tcPr>
                </a:tc>
                <a:tc>
                  <a:txBody>
                    <a:bodyPr/>
                    <a:lstStyle/>
                    <a:p>
                      <a:pPr lvl="0" rtl="0">
                        <a:lnSpc>
                          <a:spcPct val="115000"/>
                        </a:lnSpc>
                        <a:spcBef>
                          <a:spcPts val="0"/>
                        </a:spcBef>
                        <a:buNone/>
                      </a:pPr>
                      <a:r>
                        <a:rPr lang="en" sz="900"/>
                        <a:t>Paper</a:t>
                      </a:r>
                    </a:p>
                  </a:txBody>
                  <a:tcPr marL="91425" marR="91425" marT="91425" marB="91425">
                    <a:solidFill>
                      <a:srgbClr val="FFF2CC"/>
                    </a:solidFill>
                  </a:tcPr>
                </a:tc>
                <a:tc>
                  <a:txBody>
                    <a:bodyPr/>
                    <a:lstStyle/>
                    <a:p>
                      <a:pPr lvl="0" rtl="0">
                        <a:lnSpc>
                          <a:spcPct val="115000"/>
                        </a:lnSpc>
                        <a:spcBef>
                          <a:spcPts val="0"/>
                        </a:spcBef>
                        <a:buNone/>
                      </a:pPr>
                      <a:r>
                        <a:rPr lang="en" sz="900"/>
                        <a:t>NO</a:t>
                      </a:r>
                    </a:p>
                  </a:txBody>
                  <a:tcPr marL="91425" marR="91425" marT="91425" marB="91425">
                    <a:solidFill>
                      <a:srgbClr val="FFF2CC"/>
                    </a:solidFill>
                  </a:tcPr>
                </a:tc>
              </a:tr>
            </a:tbl>
          </a:graphicData>
        </a:graphic>
      </p:graphicFrame>
    </p:spTree>
  </p:cSld>
  <p:clrMapOvr>
    <a:masterClrMapping/>
  </p:clrMapOvr>
  <p:transition xmlns:p14="http://schemas.microsoft.com/office/powerpoint/2010/main" spd="slow">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6"/>
        <p:cNvGrpSpPr/>
        <p:nvPr/>
      </p:nvGrpSpPr>
      <p:grpSpPr>
        <a:xfrm>
          <a:off x="0" y="0"/>
          <a:ext cx="0" cy="0"/>
          <a:chOff x="0" y="0"/>
          <a:chExt cx="0" cy="0"/>
        </a:xfrm>
      </p:grpSpPr>
      <p:sp>
        <p:nvSpPr>
          <p:cNvPr id="47" name="Shape 47"/>
          <p:cNvSpPr txBox="1">
            <a:spLocks noGrp="1"/>
          </p:cNvSpPr>
          <p:nvPr>
            <p:ph type="title"/>
          </p:nvPr>
        </p:nvSpPr>
        <p:spPr>
          <a:xfrm>
            <a:off x="457200" y="205976"/>
            <a:ext cx="8229600" cy="437999"/>
          </a:xfrm>
          <a:prstGeom prst="rect">
            <a:avLst/>
          </a:prstGeom>
        </p:spPr>
        <p:txBody>
          <a:bodyPr lIns="91425" tIns="91425" rIns="91425" bIns="91425" anchor="b" anchorCtr="0">
            <a:noAutofit/>
          </a:bodyPr>
          <a:lstStyle/>
          <a:p>
            <a:pPr algn="ctr">
              <a:spcBef>
                <a:spcPts val="0"/>
              </a:spcBef>
              <a:buNone/>
            </a:pPr>
            <a:r>
              <a:rPr lang="en" sz="2400"/>
              <a:t>the NOes</a:t>
            </a:r>
            <a:r>
              <a:rPr lang="en" sz="2400" b="0"/>
              <a:t> </a:t>
            </a:r>
          </a:p>
        </p:txBody>
      </p:sp>
      <p:sp>
        <p:nvSpPr>
          <p:cNvPr id="48" name="Shape 48"/>
          <p:cNvSpPr txBox="1">
            <a:spLocks noGrp="1"/>
          </p:cNvSpPr>
          <p:nvPr>
            <p:ph type="body" idx="1"/>
          </p:nvPr>
        </p:nvSpPr>
        <p:spPr>
          <a:xfrm>
            <a:off x="457200" y="948850"/>
            <a:ext cx="8229600" cy="3725699"/>
          </a:xfrm>
          <a:prstGeom prst="rect">
            <a:avLst/>
          </a:prstGeom>
        </p:spPr>
        <p:txBody>
          <a:bodyPr lIns="91425" tIns="91425" rIns="91425" bIns="91425" anchor="t" anchorCtr="0">
            <a:noAutofit/>
          </a:bodyPr>
          <a:lstStyle/>
          <a:p>
            <a:pPr marL="457200" lvl="0" indent="-342900" rtl="0">
              <a:lnSpc>
                <a:spcPct val="150000"/>
              </a:lnSpc>
              <a:spcBef>
                <a:spcPts val="800"/>
              </a:spcBef>
              <a:buClr>
                <a:schemeClr val="dk1"/>
              </a:buClr>
              <a:buSzPct val="100000"/>
              <a:buFont typeface="Arial"/>
              <a:buChar char="●"/>
            </a:pPr>
            <a:r>
              <a:rPr lang="en" sz="1800"/>
              <a:t>Processes that are being done on paper</a:t>
            </a:r>
          </a:p>
          <a:p>
            <a:pPr marL="914400" lvl="1" indent="-342900" rtl="0">
              <a:lnSpc>
                <a:spcPct val="150000"/>
              </a:lnSpc>
              <a:spcBef>
                <a:spcPts val="800"/>
              </a:spcBef>
              <a:buClr>
                <a:schemeClr val="dk1"/>
              </a:buClr>
              <a:buSzPct val="100000"/>
              <a:buFont typeface="Courier New"/>
              <a:buChar char="o"/>
            </a:pPr>
            <a:r>
              <a:rPr lang="en" sz="1800"/>
              <a:t>e.g.: Holding Records, Deceassion/Separation/Destruction Sheets and Printed copies for the reading room</a:t>
            </a:r>
          </a:p>
          <a:p>
            <a:pPr marL="457200" lvl="0" indent="-342900" rtl="0">
              <a:lnSpc>
                <a:spcPct val="150000"/>
              </a:lnSpc>
              <a:spcBef>
                <a:spcPts val="800"/>
              </a:spcBef>
              <a:buClr>
                <a:schemeClr val="dk1"/>
              </a:buClr>
              <a:buSzPct val="100000"/>
              <a:buFont typeface="Arial"/>
              <a:buChar char="●"/>
            </a:pPr>
            <a:r>
              <a:rPr lang="en" sz="1800"/>
              <a:t>Uploading to TARO</a:t>
            </a:r>
          </a:p>
          <a:p>
            <a:pPr marL="914400" lvl="1" indent="-342900" rtl="0">
              <a:lnSpc>
                <a:spcPct val="150000"/>
              </a:lnSpc>
              <a:spcBef>
                <a:spcPts val="800"/>
              </a:spcBef>
              <a:buClr>
                <a:schemeClr val="dk1"/>
              </a:buClr>
              <a:buSzPct val="100000"/>
              <a:buFont typeface="Courier New"/>
              <a:buChar char="o"/>
            </a:pPr>
            <a:r>
              <a:rPr lang="en" sz="1800"/>
              <a:t>Need of a File Transfer Client</a:t>
            </a:r>
          </a:p>
          <a:p>
            <a:pPr marL="457200" lvl="0" indent="-342900" rtl="0">
              <a:lnSpc>
                <a:spcPct val="150000"/>
              </a:lnSpc>
              <a:spcBef>
                <a:spcPts val="800"/>
              </a:spcBef>
              <a:buClr>
                <a:schemeClr val="dk1"/>
              </a:buClr>
              <a:buSzPct val="100000"/>
              <a:buFont typeface="Arial"/>
              <a:buChar char="●"/>
            </a:pPr>
            <a:r>
              <a:rPr lang="en" sz="1800"/>
              <a:t>Processes related with UT Cat</a:t>
            </a:r>
          </a:p>
          <a:p>
            <a:pPr marL="914400" lvl="1" indent="-342900" rtl="0">
              <a:lnSpc>
                <a:spcPct val="150000"/>
              </a:lnSpc>
              <a:spcBef>
                <a:spcPts val="800"/>
              </a:spcBef>
              <a:buClr>
                <a:schemeClr val="dk1"/>
              </a:buClr>
              <a:buSzPct val="100000"/>
              <a:buFont typeface="Courier New"/>
              <a:buChar char="o"/>
            </a:pPr>
            <a:r>
              <a:rPr lang="en" sz="1800"/>
              <a:t>Uploading to OCLC and exporting to UT Cat</a:t>
            </a:r>
          </a:p>
          <a:p>
            <a:pPr>
              <a:spcBef>
                <a:spcPts val="0"/>
              </a:spcBef>
              <a:buNone/>
            </a:pPr>
            <a:endParaRPr/>
          </a:p>
        </p:txBody>
      </p:sp>
    </p:spTree>
  </p:cSld>
  <p:clrMapOvr>
    <a:masterClrMapping/>
  </p:clrMapOvr>
  <p:transition xmlns:p14="http://schemas.microsoft.com/office/powerpoint/2010/mai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2"/>
        <p:cNvGrpSpPr/>
        <p:nvPr/>
      </p:nvGrpSpPr>
      <p:grpSpPr>
        <a:xfrm>
          <a:off x="0" y="0"/>
          <a:ext cx="0" cy="0"/>
          <a:chOff x="0" y="0"/>
          <a:chExt cx="0" cy="0"/>
        </a:xfrm>
      </p:grpSpPr>
      <p:sp>
        <p:nvSpPr>
          <p:cNvPr id="53" name="Shape 53"/>
          <p:cNvSpPr txBox="1">
            <a:spLocks noGrp="1"/>
          </p:cNvSpPr>
          <p:nvPr>
            <p:ph type="title"/>
          </p:nvPr>
        </p:nvSpPr>
        <p:spPr>
          <a:xfrm>
            <a:off x="457200" y="205976"/>
            <a:ext cx="8229600" cy="500699"/>
          </a:xfrm>
          <a:prstGeom prst="rect">
            <a:avLst/>
          </a:prstGeom>
        </p:spPr>
        <p:txBody>
          <a:bodyPr lIns="91425" tIns="91425" rIns="91425" bIns="91425" anchor="b" anchorCtr="0">
            <a:noAutofit/>
          </a:bodyPr>
          <a:lstStyle/>
          <a:p>
            <a:pPr algn="ctr">
              <a:spcBef>
                <a:spcPts val="0"/>
              </a:spcBef>
              <a:buNone/>
            </a:pPr>
            <a:r>
              <a:rPr lang="en" sz="2400"/>
              <a:t>the MAYBEs</a:t>
            </a:r>
            <a:r>
              <a:rPr lang="en" sz="2400" b="0"/>
              <a:t> </a:t>
            </a:r>
          </a:p>
        </p:txBody>
      </p:sp>
      <p:sp>
        <p:nvSpPr>
          <p:cNvPr id="54" name="Shape 54"/>
          <p:cNvSpPr txBox="1">
            <a:spLocks noGrp="1"/>
          </p:cNvSpPr>
          <p:nvPr>
            <p:ph type="body" idx="1"/>
          </p:nvPr>
        </p:nvSpPr>
        <p:spPr>
          <a:xfrm>
            <a:off x="457200" y="878175"/>
            <a:ext cx="8229600" cy="3872699"/>
          </a:xfrm>
          <a:prstGeom prst="rect">
            <a:avLst/>
          </a:prstGeom>
        </p:spPr>
        <p:txBody>
          <a:bodyPr lIns="91425" tIns="91425" rIns="91425" bIns="91425" anchor="t" anchorCtr="0">
            <a:noAutofit/>
          </a:bodyPr>
          <a:lstStyle/>
          <a:p>
            <a:pPr marL="457200" lvl="0" indent="-342900" rtl="0">
              <a:lnSpc>
                <a:spcPct val="150000"/>
              </a:lnSpc>
              <a:spcBef>
                <a:spcPts val="800"/>
              </a:spcBef>
              <a:buClr>
                <a:schemeClr val="dk1"/>
              </a:buClr>
              <a:buSzPct val="100000"/>
              <a:buFont typeface="Arial"/>
              <a:buChar char="●"/>
            </a:pPr>
            <a:r>
              <a:rPr lang="en" sz="1800"/>
              <a:t>Finding Aid Masters</a:t>
            </a:r>
          </a:p>
          <a:p>
            <a:pPr marL="914400" lvl="1" indent="-342900" rtl="0">
              <a:lnSpc>
                <a:spcPct val="150000"/>
              </a:lnSpc>
              <a:spcBef>
                <a:spcPts val="800"/>
              </a:spcBef>
              <a:buClr>
                <a:schemeClr val="dk1"/>
              </a:buClr>
              <a:buSzPct val="100000"/>
              <a:buFont typeface="Courier New"/>
              <a:buChar char="o"/>
            </a:pPr>
            <a:r>
              <a:rPr lang="en" sz="1800"/>
              <a:t>Could AtoM as a repository substitute the Finding Aids Masters, or at least save the step of checking it to see what we already have?</a:t>
            </a:r>
          </a:p>
          <a:p>
            <a:pPr marL="457200" lvl="0" indent="-342900" rtl="0">
              <a:lnSpc>
                <a:spcPct val="150000"/>
              </a:lnSpc>
              <a:spcBef>
                <a:spcPts val="800"/>
              </a:spcBef>
              <a:buClr>
                <a:schemeClr val="dk1"/>
              </a:buClr>
              <a:buSzPct val="100000"/>
              <a:buFont typeface="Arial"/>
              <a:buChar char="●"/>
            </a:pPr>
            <a:r>
              <a:rPr lang="en" sz="1800"/>
              <a:t>TARO id assignation</a:t>
            </a:r>
          </a:p>
          <a:p>
            <a:pPr marL="914400" lvl="1" indent="-342900" rtl="0">
              <a:lnSpc>
                <a:spcPct val="150000"/>
              </a:lnSpc>
              <a:spcBef>
                <a:spcPts val="0"/>
              </a:spcBef>
              <a:buClr>
                <a:schemeClr val="dk1"/>
              </a:buClr>
              <a:buSzPct val="100000"/>
              <a:buFont typeface="Courier New"/>
              <a:buChar char="o"/>
            </a:pPr>
            <a:r>
              <a:rPr lang="en" sz="1800"/>
              <a:t>Developing some way of automatically assign a TARO id when creating a collection description?</a:t>
            </a:r>
          </a:p>
          <a:p>
            <a:pPr marL="457200" lvl="0" indent="-342900" rtl="0">
              <a:lnSpc>
                <a:spcPct val="150000"/>
              </a:lnSpc>
              <a:spcBef>
                <a:spcPts val="800"/>
              </a:spcBef>
              <a:buClr>
                <a:schemeClr val="dk1"/>
              </a:buClr>
              <a:buSzPct val="100000"/>
              <a:buFont typeface="Arial"/>
              <a:buChar char="●"/>
            </a:pPr>
            <a:r>
              <a:rPr lang="en" sz="1800"/>
              <a:t>EAD to MARC conversion</a:t>
            </a:r>
          </a:p>
          <a:p>
            <a:pPr marL="914400" lvl="1" indent="-342900" rtl="0">
              <a:lnSpc>
                <a:spcPct val="150000"/>
              </a:lnSpc>
              <a:spcBef>
                <a:spcPts val="0"/>
              </a:spcBef>
              <a:buClr>
                <a:schemeClr val="dk1"/>
              </a:buClr>
              <a:buSzPct val="100000"/>
              <a:buFont typeface="Courier New"/>
              <a:buChar char="o"/>
            </a:pPr>
            <a:r>
              <a:rPr lang="en" sz="1800"/>
              <a:t>Developing a tool to export MARC directly from AtoM</a:t>
            </a:r>
          </a:p>
        </p:txBody>
      </p:sp>
    </p:spTree>
  </p:cSld>
  <p:clrMapOvr>
    <a:masterClrMapping/>
  </p:clrMapOvr>
  <p:transition xmlns:p14="http://schemas.microsoft.com/office/powerpoint/2010/main" spd="slow">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457200" y="205976"/>
            <a:ext cx="8229600" cy="492899"/>
          </a:xfrm>
          <a:prstGeom prst="rect">
            <a:avLst/>
          </a:prstGeom>
        </p:spPr>
        <p:txBody>
          <a:bodyPr lIns="91425" tIns="91425" rIns="91425" bIns="91425" anchor="b" anchorCtr="0">
            <a:noAutofit/>
          </a:bodyPr>
          <a:lstStyle/>
          <a:p>
            <a:pPr algn="ctr">
              <a:spcBef>
                <a:spcPts val="0"/>
              </a:spcBef>
              <a:buNone/>
            </a:pPr>
            <a:r>
              <a:rPr lang="en" sz="2400"/>
              <a:t>the YESes!</a:t>
            </a:r>
            <a:r>
              <a:rPr lang="en" sz="2400" b="0"/>
              <a:t> </a:t>
            </a:r>
          </a:p>
        </p:txBody>
      </p:sp>
      <p:sp>
        <p:nvSpPr>
          <p:cNvPr id="60" name="Shape 60"/>
          <p:cNvSpPr txBox="1">
            <a:spLocks noGrp="1"/>
          </p:cNvSpPr>
          <p:nvPr>
            <p:ph type="body" idx="1"/>
          </p:nvPr>
        </p:nvSpPr>
        <p:spPr>
          <a:xfrm>
            <a:off x="457200" y="1122925"/>
            <a:ext cx="8229600" cy="4085699"/>
          </a:xfrm>
          <a:prstGeom prst="rect">
            <a:avLst/>
          </a:prstGeom>
        </p:spPr>
        <p:txBody>
          <a:bodyPr lIns="91425" tIns="91425" rIns="91425" bIns="91425" anchor="t" anchorCtr="0">
            <a:noAutofit/>
          </a:bodyPr>
          <a:lstStyle/>
          <a:p>
            <a:pPr marL="457200" lvl="0" indent="-342900" rtl="0">
              <a:lnSpc>
                <a:spcPct val="150000"/>
              </a:lnSpc>
              <a:spcBef>
                <a:spcPts val="800"/>
              </a:spcBef>
              <a:buClr>
                <a:schemeClr val="dk1"/>
              </a:buClr>
              <a:buSzPct val="100000"/>
              <a:buFont typeface="Arial"/>
              <a:buChar char="●"/>
            </a:pPr>
            <a:r>
              <a:rPr lang="en" sz="1800"/>
              <a:t>Accession Records Module</a:t>
            </a:r>
          </a:p>
          <a:p>
            <a:pPr marL="457200" lvl="0" indent="-342900" rtl="0">
              <a:lnSpc>
                <a:spcPct val="150000"/>
              </a:lnSpc>
              <a:spcBef>
                <a:spcPts val="800"/>
              </a:spcBef>
              <a:buClr>
                <a:schemeClr val="dk1"/>
              </a:buClr>
              <a:buSzPct val="100000"/>
              <a:buFont typeface="Arial"/>
              <a:buChar char="●"/>
            </a:pPr>
            <a:r>
              <a:rPr lang="en" sz="1800"/>
              <a:t>Archival Description Module</a:t>
            </a:r>
          </a:p>
          <a:p>
            <a:pPr marL="457200" lvl="0" indent="-342900" rtl="0">
              <a:lnSpc>
                <a:spcPct val="150000"/>
              </a:lnSpc>
              <a:spcBef>
                <a:spcPts val="800"/>
              </a:spcBef>
              <a:buClr>
                <a:schemeClr val="dk1"/>
              </a:buClr>
              <a:buSzPct val="100000"/>
              <a:buFont typeface="Arial"/>
              <a:buChar char="●"/>
            </a:pPr>
            <a:r>
              <a:rPr lang="en" sz="1800"/>
              <a:t>Authority Records Module</a:t>
            </a:r>
          </a:p>
          <a:p>
            <a:pPr marL="457200" lvl="0" indent="-342900" rtl="0">
              <a:lnSpc>
                <a:spcPct val="150000"/>
              </a:lnSpc>
              <a:spcBef>
                <a:spcPts val="800"/>
              </a:spcBef>
              <a:buClr>
                <a:schemeClr val="dk1"/>
              </a:buClr>
              <a:buSzPct val="100000"/>
              <a:buFont typeface="Arial"/>
              <a:buChar char="●"/>
            </a:pPr>
            <a:r>
              <a:rPr lang="en" sz="1800"/>
              <a:t>Physical Storage Module</a:t>
            </a:r>
          </a:p>
          <a:p>
            <a:pPr marL="457200" lvl="0" indent="-342900" rtl="0">
              <a:lnSpc>
                <a:spcPct val="150000"/>
              </a:lnSpc>
              <a:spcBef>
                <a:spcPts val="800"/>
              </a:spcBef>
              <a:buClr>
                <a:schemeClr val="dk1"/>
              </a:buClr>
              <a:buSzPct val="100000"/>
              <a:buFont typeface="Arial"/>
              <a:buChar char="●"/>
            </a:pPr>
            <a:r>
              <a:rPr lang="en" sz="1800"/>
              <a:t>Exporting EAD</a:t>
            </a:r>
          </a:p>
          <a:p>
            <a:pPr>
              <a:spcBef>
                <a:spcPts val="0"/>
              </a:spcBef>
              <a:buNone/>
            </a:pPr>
            <a:endParaRPr/>
          </a:p>
        </p:txBody>
      </p:sp>
    </p:spTree>
  </p:cSld>
  <p:clrMapOvr>
    <a:masterClrMapping/>
  </p:clrMapOvr>
  <p:transition xmlns:p14="http://schemas.microsoft.com/office/powerpoint/2010/main" spd="slow">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Shape 65"/>
          <p:cNvSpPr txBox="1">
            <a:spLocks noGrp="1"/>
          </p:cNvSpPr>
          <p:nvPr>
            <p:ph type="title"/>
          </p:nvPr>
        </p:nvSpPr>
        <p:spPr>
          <a:xfrm>
            <a:off x="457200" y="205976"/>
            <a:ext cx="8229600" cy="477299"/>
          </a:xfrm>
          <a:prstGeom prst="rect">
            <a:avLst/>
          </a:prstGeom>
        </p:spPr>
        <p:txBody>
          <a:bodyPr lIns="91425" tIns="91425" rIns="91425" bIns="91425" anchor="b" anchorCtr="0">
            <a:noAutofit/>
          </a:bodyPr>
          <a:lstStyle/>
          <a:p>
            <a:pPr algn="ctr">
              <a:spcBef>
                <a:spcPts val="0"/>
              </a:spcBef>
              <a:buNone/>
            </a:pPr>
            <a:r>
              <a:rPr lang="en" sz="2400"/>
              <a:t>the YESes*</a:t>
            </a:r>
            <a:r>
              <a:rPr lang="en" sz="2400" b="0"/>
              <a:t> </a:t>
            </a:r>
          </a:p>
        </p:txBody>
      </p:sp>
      <p:sp>
        <p:nvSpPr>
          <p:cNvPr id="66" name="Shape 66"/>
          <p:cNvSpPr txBox="1">
            <a:spLocks noGrp="1"/>
          </p:cNvSpPr>
          <p:nvPr>
            <p:ph type="body" idx="1"/>
          </p:nvPr>
        </p:nvSpPr>
        <p:spPr>
          <a:xfrm>
            <a:off x="457200" y="854650"/>
            <a:ext cx="8229600" cy="3864900"/>
          </a:xfrm>
          <a:prstGeom prst="rect">
            <a:avLst/>
          </a:prstGeom>
        </p:spPr>
        <p:txBody>
          <a:bodyPr lIns="91425" tIns="91425" rIns="91425" bIns="91425" anchor="t" anchorCtr="0">
            <a:noAutofit/>
          </a:bodyPr>
          <a:lstStyle/>
          <a:p>
            <a:pPr marL="457200" lvl="0" indent="-342900" rtl="0">
              <a:lnSpc>
                <a:spcPct val="150000"/>
              </a:lnSpc>
              <a:spcBef>
                <a:spcPts val="800"/>
              </a:spcBef>
              <a:buClr>
                <a:schemeClr val="dk1"/>
              </a:buClr>
              <a:buSzPct val="100000"/>
              <a:buFont typeface="Arial"/>
              <a:buChar char="●"/>
            </a:pPr>
            <a:r>
              <a:rPr lang="en" sz="1800"/>
              <a:t>Accession Records Module</a:t>
            </a:r>
          </a:p>
          <a:p>
            <a:pPr marL="914400" lvl="1" indent="-317500" rtl="0">
              <a:lnSpc>
                <a:spcPct val="150000"/>
              </a:lnSpc>
              <a:spcBef>
                <a:spcPts val="700"/>
              </a:spcBef>
              <a:buClr>
                <a:srgbClr val="7F7F7F"/>
              </a:buClr>
              <a:buSzPct val="100000"/>
              <a:buFont typeface="Courier New"/>
              <a:buChar char="o"/>
            </a:pPr>
            <a:r>
              <a:rPr lang="en" sz="1400">
                <a:solidFill>
                  <a:srgbClr val="7F7F7F"/>
                </a:solidFill>
              </a:rPr>
              <a:t>Possible to link Accessions, Accruals and Descriptions in AtoM:</a:t>
            </a:r>
          </a:p>
          <a:p>
            <a:pPr marL="1371600" lvl="2" indent="-304800" rtl="0">
              <a:lnSpc>
                <a:spcPct val="150000"/>
              </a:lnSpc>
              <a:spcBef>
                <a:spcPts val="700"/>
              </a:spcBef>
              <a:buClr>
                <a:srgbClr val="7F7F7F"/>
              </a:buClr>
              <a:buSzPct val="100000"/>
              <a:buFont typeface="Wingdings"/>
              <a:buChar char="§"/>
            </a:pPr>
            <a:r>
              <a:rPr lang="en" sz="1200">
                <a:solidFill>
                  <a:srgbClr val="7F7F7F"/>
                </a:solidFill>
              </a:rPr>
              <a:t>Create new Archival Description from an existing Accession Record (on the Accession Record Module)</a:t>
            </a:r>
          </a:p>
          <a:p>
            <a:pPr marL="1371600" lvl="2" indent="-304800" rtl="0">
              <a:lnSpc>
                <a:spcPct val="150000"/>
              </a:lnSpc>
              <a:spcBef>
                <a:spcPts val="700"/>
              </a:spcBef>
              <a:buClr>
                <a:srgbClr val="7F7F7F"/>
              </a:buClr>
              <a:buSzPct val="100000"/>
              <a:buFont typeface="Wingdings"/>
              <a:buChar char="§"/>
            </a:pPr>
            <a:r>
              <a:rPr lang="en" sz="1200">
                <a:solidFill>
                  <a:srgbClr val="7F7F7F"/>
                </a:solidFill>
              </a:rPr>
              <a:t>Link an existing Archival Description to a new Accession/Accrual Record (on the Accession Record Module), but...</a:t>
            </a:r>
          </a:p>
          <a:p>
            <a:pPr marL="1371600" lvl="2" indent="-304800" rtl="0">
              <a:lnSpc>
                <a:spcPct val="150000"/>
              </a:lnSpc>
              <a:spcBef>
                <a:spcPts val="700"/>
              </a:spcBef>
              <a:buClr>
                <a:srgbClr val="7F7F7F"/>
              </a:buClr>
              <a:buSzPct val="100000"/>
              <a:buFont typeface="Wingdings"/>
              <a:buChar char="§"/>
            </a:pPr>
            <a:r>
              <a:rPr lang="en" sz="1200">
                <a:solidFill>
                  <a:srgbClr val="7F7F7F"/>
                </a:solidFill>
              </a:rPr>
              <a:t>NOT link an existing Accession Record to a new Archival Description (on the Archival Description Module)</a:t>
            </a:r>
          </a:p>
          <a:p>
            <a:pPr marL="1371600" lvl="2" indent="-304800" rtl="0">
              <a:lnSpc>
                <a:spcPct val="150000"/>
              </a:lnSpc>
              <a:spcBef>
                <a:spcPts val="700"/>
              </a:spcBef>
              <a:buClr>
                <a:srgbClr val="7F7F7F"/>
              </a:buClr>
              <a:buSzPct val="100000"/>
              <a:buFont typeface="Wingdings"/>
              <a:buChar char="§"/>
            </a:pPr>
            <a:r>
              <a:rPr lang="en" sz="1200">
                <a:solidFill>
                  <a:srgbClr val="7F7F7F"/>
                </a:solidFill>
              </a:rPr>
              <a:t>NOT link an existing Accession Record to an existing Archival Description</a:t>
            </a:r>
          </a:p>
          <a:p>
            <a:pPr marL="914400" lvl="1" indent="-317500" rtl="0">
              <a:lnSpc>
                <a:spcPct val="150000"/>
              </a:lnSpc>
              <a:spcBef>
                <a:spcPts val="700"/>
              </a:spcBef>
              <a:buClr>
                <a:srgbClr val="7F7F7F"/>
              </a:buClr>
              <a:buSzPct val="100000"/>
              <a:buFont typeface="Courier New"/>
              <a:buChar char="o"/>
            </a:pPr>
            <a:r>
              <a:rPr lang="en" sz="1400">
                <a:solidFill>
                  <a:srgbClr val="7F7F7F"/>
                </a:solidFill>
              </a:rPr>
              <a:t>The Accession # is automated by the system:</a:t>
            </a:r>
          </a:p>
          <a:p>
            <a:pPr marL="1371600" lvl="2" indent="-304800" rtl="0">
              <a:lnSpc>
                <a:spcPct val="150000"/>
              </a:lnSpc>
              <a:spcBef>
                <a:spcPts val="700"/>
              </a:spcBef>
              <a:buClr>
                <a:srgbClr val="7F7F7F"/>
              </a:buClr>
              <a:buSzPct val="100000"/>
              <a:buFont typeface="Wingdings"/>
              <a:buChar char="§"/>
            </a:pPr>
            <a:r>
              <a:rPr lang="en" sz="1200">
                <a:solidFill>
                  <a:srgbClr val="7F7F7F"/>
                </a:solidFill>
              </a:rPr>
              <a:t>Would be great to find a way to customized this</a:t>
            </a:r>
          </a:p>
          <a:p>
            <a:pPr marL="914400" lvl="0" indent="0" rtl="0">
              <a:lnSpc>
                <a:spcPct val="150000"/>
              </a:lnSpc>
              <a:spcBef>
                <a:spcPts val="700"/>
              </a:spcBef>
              <a:buNone/>
            </a:pPr>
            <a:endParaRPr sz="1200">
              <a:solidFill>
                <a:srgbClr val="7F7F7F"/>
              </a:solidFill>
            </a:endParaRPr>
          </a:p>
          <a:p>
            <a:pPr>
              <a:lnSpc>
                <a:spcPct val="150000"/>
              </a:lnSpc>
              <a:spcBef>
                <a:spcPts val="0"/>
              </a:spcBef>
              <a:buNone/>
            </a:pPr>
            <a:endParaRPr sz="1200"/>
          </a:p>
        </p:txBody>
      </p:sp>
    </p:spTree>
  </p:cSld>
  <p:clrMapOvr>
    <a:masterClrMapping/>
  </p:clrMapOvr>
  <p:transition xmlns:p14="http://schemas.microsoft.com/office/powerpoint/2010/main" spd="slow">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Shape 71"/>
          <p:cNvSpPr txBox="1">
            <a:spLocks noGrp="1"/>
          </p:cNvSpPr>
          <p:nvPr>
            <p:ph type="title"/>
          </p:nvPr>
        </p:nvSpPr>
        <p:spPr>
          <a:xfrm>
            <a:off x="457200" y="205976"/>
            <a:ext cx="8229600" cy="477299"/>
          </a:xfrm>
          <a:prstGeom prst="rect">
            <a:avLst/>
          </a:prstGeom>
        </p:spPr>
        <p:txBody>
          <a:bodyPr lIns="91425" tIns="91425" rIns="91425" bIns="91425" anchor="b" anchorCtr="0">
            <a:noAutofit/>
          </a:bodyPr>
          <a:lstStyle/>
          <a:p>
            <a:pPr lvl="0" algn="ctr" rtl="0">
              <a:spcBef>
                <a:spcPts val="0"/>
              </a:spcBef>
              <a:buNone/>
            </a:pPr>
            <a:r>
              <a:rPr lang="en" sz="2400"/>
              <a:t>the YESes*</a:t>
            </a:r>
            <a:r>
              <a:rPr lang="en" sz="2400" b="0"/>
              <a:t> </a:t>
            </a:r>
          </a:p>
        </p:txBody>
      </p:sp>
      <p:sp>
        <p:nvSpPr>
          <p:cNvPr id="72" name="Shape 72"/>
          <p:cNvSpPr txBox="1">
            <a:spLocks noGrp="1"/>
          </p:cNvSpPr>
          <p:nvPr>
            <p:ph type="body" idx="1"/>
          </p:nvPr>
        </p:nvSpPr>
        <p:spPr>
          <a:xfrm>
            <a:off x="457200" y="642650"/>
            <a:ext cx="8229600" cy="4123800"/>
          </a:xfrm>
          <a:prstGeom prst="rect">
            <a:avLst/>
          </a:prstGeom>
        </p:spPr>
        <p:txBody>
          <a:bodyPr lIns="91425" tIns="91425" rIns="91425" bIns="91425" anchor="t" anchorCtr="0">
            <a:noAutofit/>
          </a:bodyPr>
          <a:lstStyle/>
          <a:p>
            <a:pPr marL="457200" lvl="0" indent="-342900" rtl="0">
              <a:lnSpc>
                <a:spcPct val="150000"/>
              </a:lnSpc>
              <a:spcBef>
                <a:spcPts val="800"/>
              </a:spcBef>
              <a:buClr>
                <a:schemeClr val="dk1"/>
              </a:buClr>
              <a:buSzPct val="100000"/>
              <a:buFont typeface="Arial"/>
              <a:buChar char="●"/>
            </a:pPr>
            <a:r>
              <a:rPr lang="en" sz="1800"/>
              <a:t>Archival Description Module</a:t>
            </a:r>
          </a:p>
          <a:p>
            <a:pPr marL="914400" lvl="1" indent="-304800" rtl="0">
              <a:lnSpc>
                <a:spcPct val="150000"/>
              </a:lnSpc>
              <a:spcBef>
                <a:spcPts val="700"/>
              </a:spcBef>
              <a:buClr>
                <a:srgbClr val="7F7F7F"/>
              </a:buClr>
              <a:buSzPct val="100000"/>
              <a:buFont typeface="Courier New"/>
              <a:buChar char="o"/>
            </a:pPr>
            <a:r>
              <a:rPr lang="en" sz="1200">
                <a:solidFill>
                  <a:srgbClr val="7F7F7F"/>
                </a:solidFill>
              </a:rPr>
              <a:t>Use of DACS standards</a:t>
            </a:r>
          </a:p>
          <a:p>
            <a:pPr marL="1371600" lvl="2" indent="-304800" rtl="0">
              <a:lnSpc>
                <a:spcPct val="150000"/>
              </a:lnSpc>
              <a:spcBef>
                <a:spcPts val="700"/>
              </a:spcBef>
              <a:buClr>
                <a:srgbClr val="7F7F7F"/>
              </a:buClr>
              <a:buSzPct val="100000"/>
              <a:buFont typeface="Wingdings"/>
              <a:buChar char="§"/>
            </a:pPr>
            <a:r>
              <a:rPr lang="en" sz="1200">
                <a:solidFill>
                  <a:srgbClr val="7F7F7F"/>
                </a:solidFill>
              </a:rPr>
              <a:t>would be interesting to customize the pop-up guidelines to the specific interpretation of DACS by the institution on their Finding Aids: e.g.: Title, citation, Accession Record title...</a:t>
            </a:r>
          </a:p>
          <a:p>
            <a:pPr marL="914400" lvl="1" indent="-304800" rtl="0">
              <a:lnSpc>
                <a:spcPct val="150000"/>
              </a:lnSpc>
              <a:spcBef>
                <a:spcPts val="700"/>
              </a:spcBef>
              <a:buClr>
                <a:srgbClr val="7F7F7F"/>
              </a:buClr>
              <a:buSzPct val="100000"/>
              <a:buFont typeface="Courier New"/>
              <a:buChar char="o"/>
            </a:pPr>
            <a:r>
              <a:rPr lang="en" sz="1200">
                <a:solidFill>
                  <a:srgbClr val="7F7F7F"/>
                </a:solidFill>
              </a:rPr>
              <a:t>Each level of description has its own identifier → step towards an URI, but…</a:t>
            </a:r>
          </a:p>
          <a:p>
            <a:pPr marL="1371600" lvl="2" indent="-304800" rtl="0">
              <a:lnSpc>
                <a:spcPct val="150000"/>
              </a:lnSpc>
              <a:spcBef>
                <a:spcPts val="700"/>
              </a:spcBef>
              <a:buClr>
                <a:srgbClr val="7F7F7F"/>
              </a:buClr>
              <a:buSzPct val="100000"/>
              <a:buFont typeface="Wingdings"/>
              <a:buChar char="§"/>
            </a:pPr>
            <a:r>
              <a:rPr lang="en" sz="1200">
                <a:solidFill>
                  <a:srgbClr val="7F7F7F"/>
                </a:solidFill>
              </a:rPr>
              <a:t>it doesn’t force the identification to be unique (!)</a:t>
            </a:r>
          </a:p>
          <a:p>
            <a:pPr marL="1371600" lvl="2" indent="-304800" rtl="0">
              <a:lnSpc>
                <a:spcPct val="150000"/>
              </a:lnSpc>
              <a:spcBef>
                <a:spcPts val="700"/>
              </a:spcBef>
              <a:buClr>
                <a:srgbClr val="7F7F7F"/>
              </a:buClr>
              <a:buSzPct val="100000"/>
              <a:buFont typeface="Wingdings"/>
              <a:buChar char="§"/>
            </a:pPr>
            <a:r>
              <a:rPr lang="en" sz="1200">
                <a:solidFill>
                  <a:srgbClr val="7F7F7F"/>
                </a:solidFill>
              </a:rPr>
              <a:t>Do we need an specific identification for each one of the levels?</a:t>
            </a:r>
          </a:p>
          <a:p>
            <a:pPr marL="914400" lvl="1" indent="-304800" rtl="0">
              <a:lnSpc>
                <a:spcPct val="150000"/>
              </a:lnSpc>
              <a:spcBef>
                <a:spcPts val="700"/>
              </a:spcBef>
              <a:buClr>
                <a:srgbClr val="7F7F7F"/>
              </a:buClr>
              <a:buSzPct val="100000"/>
              <a:buFont typeface="Courier New"/>
              <a:buChar char="o"/>
            </a:pPr>
            <a:r>
              <a:rPr lang="en" sz="1200">
                <a:solidFill>
                  <a:srgbClr val="7F7F7F"/>
                </a:solidFill>
              </a:rPr>
              <a:t>All the levels of description have the same fields for notes and scope than its parents</a:t>
            </a:r>
          </a:p>
          <a:p>
            <a:pPr marL="1371600" lvl="2" indent="-304800" rtl="0">
              <a:lnSpc>
                <a:spcPct val="150000"/>
              </a:lnSpc>
              <a:spcBef>
                <a:spcPts val="700"/>
              </a:spcBef>
              <a:buClr>
                <a:srgbClr val="7F7F7F"/>
              </a:buClr>
              <a:buSzPct val="100000"/>
              <a:buFont typeface="Wingdings"/>
              <a:buChar char="§"/>
            </a:pPr>
            <a:r>
              <a:rPr lang="en" sz="1200">
                <a:solidFill>
                  <a:srgbClr val="7F7F7F"/>
                </a:solidFill>
              </a:rPr>
              <a:t>We use this information for the collection as a whole -- clunky (?)</a:t>
            </a:r>
          </a:p>
          <a:p>
            <a:pPr marL="914400" lvl="1" indent="-304800" rtl="0">
              <a:lnSpc>
                <a:spcPct val="150000"/>
              </a:lnSpc>
              <a:spcBef>
                <a:spcPts val="700"/>
              </a:spcBef>
              <a:buClr>
                <a:srgbClr val="7F7F7F"/>
              </a:buClr>
              <a:buSzPct val="100000"/>
              <a:buFont typeface="Courier New"/>
              <a:buChar char="o"/>
            </a:pPr>
            <a:r>
              <a:rPr lang="en" sz="1200">
                <a:solidFill>
                  <a:srgbClr val="7F7F7F"/>
                </a:solidFill>
              </a:rPr>
              <a:t>The interface is collection level focused → inventory appears as a pull-out menu on the side, and can be hard to visualize</a:t>
            </a:r>
          </a:p>
          <a:p>
            <a:pPr marL="914400" lvl="1" indent="-304800" rtl="0">
              <a:lnSpc>
                <a:spcPct val="150000"/>
              </a:lnSpc>
              <a:spcBef>
                <a:spcPts val="700"/>
              </a:spcBef>
              <a:buClr>
                <a:srgbClr val="7F7F7F"/>
              </a:buClr>
              <a:buSzPct val="100000"/>
              <a:buFont typeface="Courier New"/>
              <a:buChar char="o"/>
            </a:pPr>
            <a:r>
              <a:rPr lang="en" sz="1200">
                <a:solidFill>
                  <a:srgbClr val="7F7F7F"/>
                </a:solidFill>
              </a:rPr>
              <a:t>It would be INTERESTING to develop a preview features that allows to see and proof read the Description formated as a Finding Aid, as opposed to the multiple fields collapsed into sections</a:t>
            </a:r>
          </a:p>
          <a:p>
            <a:pPr marL="0" lvl="0" indent="0" rtl="0">
              <a:lnSpc>
                <a:spcPct val="150000"/>
              </a:lnSpc>
              <a:spcBef>
                <a:spcPts val="700"/>
              </a:spcBef>
              <a:buNone/>
            </a:pPr>
            <a:endParaRPr sz="1400">
              <a:solidFill>
                <a:srgbClr val="7F7F7F"/>
              </a:solidFill>
            </a:endParaRPr>
          </a:p>
        </p:txBody>
      </p:sp>
    </p:spTree>
  </p:cSld>
  <p:clrMapOvr>
    <a:masterClrMapping/>
  </p:clrMapOvr>
  <p:transition xmlns:p14="http://schemas.microsoft.com/office/powerpoint/2010/main" spd="slow">
    <p:cut/>
  </p:transition>
</p:sld>
</file>

<file path=ppt/theme/theme1.xml><?xml version="1.0" encoding="utf-8"?>
<a:theme xmlns:a="http://schemas.openxmlformats.org/drawingml/2006/main" name="simple-ligh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979</Words>
  <Application>Microsoft Macintosh PowerPoint</Application>
  <PresentationFormat>On-screen Show (16:9)</PresentationFormat>
  <Paragraphs>172</Paragraphs>
  <Slides>14</Slides>
  <Notes>14</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simple-light</vt:lpstr>
      <vt:lpstr>Creating a case for the use of AtoM </vt:lpstr>
      <vt:lpstr>Current process vs. AtoM features </vt:lpstr>
      <vt:lpstr>Current process vs. AtoM features </vt:lpstr>
      <vt:lpstr>Current process vs. AtoM features </vt:lpstr>
      <vt:lpstr>the NOes </vt:lpstr>
      <vt:lpstr>the MAYBEs </vt:lpstr>
      <vt:lpstr>the YESes! </vt:lpstr>
      <vt:lpstr>the YESes* </vt:lpstr>
      <vt:lpstr>the YESes* </vt:lpstr>
      <vt:lpstr>the YESes* </vt:lpstr>
      <vt:lpstr>the YESes* </vt:lpstr>
      <vt:lpstr>the YESes* </vt:lpstr>
      <vt:lpstr>what else AtoM can add to the current process? </vt:lpstr>
      <vt:lpstr>Priorities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Creating a case for the use of AtoM </dc:title>
  <cp:lastModifiedBy>Center for American History</cp:lastModifiedBy>
  <cp:revision>1</cp:revision>
  <dcterms:modified xsi:type="dcterms:W3CDTF">2015-02-12T17:50:27Z</dcterms:modified>
</cp:coreProperties>
</file>