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56" r:id="rId2"/>
    <p:sldId id="274" r:id="rId3"/>
    <p:sldId id="282" r:id="rId4"/>
    <p:sldId id="267" r:id="rId5"/>
    <p:sldId id="261" r:id="rId6"/>
    <p:sldId id="275" r:id="rId7"/>
    <p:sldId id="272" r:id="rId8"/>
    <p:sldId id="273" r:id="rId9"/>
    <p:sldId id="276" r:id="rId10"/>
    <p:sldId id="277" r:id="rId11"/>
    <p:sldId id="269" r:id="rId12"/>
    <p:sldId id="266" r:id="rId13"/>
    <p:sldId id="280" r:id="rId14"/>
    <p:sldId id="281" r:id="rId15"/>
    <p:sldId id="279" r:id="rId16"/>
    <p:sldId id="278" r:id="rId17"/>
    <p:sldId id="270" r:id="rId18"/>
    <p:sldId id="268" r:id="rId19"/>
    <p:sldId id="287" r:id="rId20"/>
    <p:sldId id="283" r:id="rId21"/>
    <p:sldId id="284" r:id="rId22"/>
    <p:sldId id="285" r:id="rId23"/>
    <p:sldId id="288" r:id="rId24"/>
    <p:sldId id="301" r:id="rId25"/>
    <p:sldId id="289" r:id="rId26"/>
    <p:sldId id="299" r:id="rId27"/>
    <p:sldId id="290" r:id="rId28"/>
    <p:sldId id="291" r:id="rId29"/>
    <p:sldId id="300" r:id="rId30"/>
    <p:sldId id="292" r:id="rId31"/>
    <p:sldId id="293" r:id="rId32"/>
    <p:sldId id="294" r:id="rId33"/>
    <p:sldId id="295" r:id="rId34"/>
    <p:sldId id="297" r:id="rId35"/>
    <p:sldId id="296" r:id="rId36"/>
    <p:sldId id="302" r:id="rId37"/>
    <p:sldId id="303" r:id="rId38"/>
    <p:sldId id="304" r:id="rId39"/>
    <p:sldId id="305" r:id="rId40"/>
    <p:sldId id="306" r:id="rId41"/>
    <p:sldId id="307" r:id="rId42"/>
    <p:sldId id="308" r:id="rId43"/>
    <p:sldId id="309" r:id="rId44"/>
    <p:sldId id="310" r:id="rId45"/>
    <p:sldId id="311" r:id="rId46"/>
    <p:sldId id="312" r:id="rId47"/>
    <p:sldId id="314" r:id="rId48"/>
    <p:sldId id="313" r:id="rId49"/>
    <p:sldId id="315" r:id="rId50"/>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5700"/>
    <a:srgbClr val="FFF09B"/>
    <a:srgbClr val="FFFA9F"/>
    <a:srgbClr val="FFE4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568"/>
    <p:restoredTop sz="95028"/>
  </p:normalViewPr>
  <p:slideViewPr>
    <p:cSldViewPr>
      <p:cViewPr varScale="1">
        <p:scale>
          <a:sx n="116" d="100"/>
          <a:sy n="116" d="100"/>
        </p:scale>
        <p:origin x="216" y="77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83BA154A-0CAC-2743-A598-2A315BAACC04}" type="datetimeFigureOut">
              <a:rPr lang="en-US" smtClean="0"/>
              <a:t>10/2/24</a:t>
            </a:fld>
            <a:endParaRPr lang="en-US"/>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B9902EAD-4880-2C46-932D-A2707EEB4200}" type="slidenum">
              <a:rPr lang="en-US" smtClean="0"/>
              <a:t>‹#›</a:t>
            </a:fld>
            <a:endParaRPr lang="en-US"/>
          </a:p>
        </p:txBody>
      </p:sp>
    </p:spTree>
    <p:extLst>
      <p:ext uri="{BB962C8B-B14F-4D97-AF65-F5344CB8AC3E}">
        <p14:creationId xmlns:p14="http://schemas.microsoft.com/office/powerpoint/2010/main" val="3420738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4DBC4-E061-0338-6D51-2E4F33888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41DAE-4B86-1FB6-3E22-0F81A73868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87C7C4-AA0F-E9CA-FF27-F1F39655FE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B3B576-BB1B-7BF9-8777-D5E2C34E6CCD}"/>
              </a:ext>
            </a:extLst>
          </p:cNvPr>
          <p:cNvSpPr>
            <a:spLocks noGrp="1"/>
          </p:cNvSpPr>
          <p:nvPr>
            <p:ph type="sldNum" sz="quarter" idx="5"/>
          </p:nvPr>
        </p:nvSpPr>
        <p:spPr/>
        <p:txBody>
          <a:bodyPr/>
          <a:lstStyle/>
          <a:p>
            <a:fld id="{B9902EAD-4880-2C46-932D-A2707EEB4200}" type="slidenum">
              <a:rPr lang="en-US" smtClean="0"/>
              <a:t>2</a:t>
            </a:fld>
            <a:endParaRPr lang="en-US"/>
          </a:p>
        </p:txBody>
      </p:sp>
    </p:spTree>
    <p:extLst>
      <p:ext uri="{BB962C8B-B14F-4D97-AF65-F5344CB8AC3E}">
        <p14:creationId xmlns:p14="http://schemas.microsoft.com/office/powerpoint/2010/main" val="3280433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5D75E-B0D1-3E49-FDAA-894B286D4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2E3253-C1E8-5A90-9C4C-95967459B9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492DAB-AFAE-953A-1699-2BB0E01910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A0F3D4-0267-67D6-EF1C-7651B92B99BD}"/>
              </a:ext>
            </a:extLst>
          </p:cNvPr>
          <p:cNvSpPr>
            <a:spLocks noGrp="1"/>
          </p:cNvSpPr>
          <p:nvPr>
            <p:ph type="sldNum" sz="quarter" idx="5"/>
          </p:nvPr>
        </p:nvSpPr>
        <p:spPr/>
        <p:txBody>
          <a:bodyPr/>
          <a:lstStyle/>
          <a:p>
            <a:fld id="{B9902EAD-4880-2C46-932D-A2707EEB4200}" type="slidenum">
              <a:rPr lang="en-US" smtClean="0"/>
              <a:t>14</a:t>
            </a:fld>
            <a:endParaRPr lang="en-US"/>
          </a:p>
        </p:txBody>
      </p:sp>
    </p:spTree>
    <p:extLst>
      <p:ext uri="{BB962C8B-B14F-4D97-AF65-F5344CB8AC3E}">
        <p14:creationId xmlns:p14="http://schemas.microsoft.com/office/powerpoint/2010/main" val="2751676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344AB-AA1F-2844-6295-CB0F3B64C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F6BF85-AB8B-1D9C-1CE8-F56AA74FF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D6617B-A302-4243-2386-5B00DEF592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C2155E-D0EE-6847-E068-7D439825DBEB}"/>
              </a:ext>
            </a:extLst>
          </p:cNvPr>
          <p:cNvSpPr>
            <a:spLocks noGrp="1"/>
          </p:cNvSpPr>
          <p:nvPr>
            <p:ph type="sldNum" sz="quarter" idx="5"/>
          </p:nvPr>
        </p:nvSpPr>
        <p:spPr/>
        <p:txBody>
          <a:bodyPr/>
          <a:lstStyle/>
          <a:p>
            <a:fld id="{B9902EAD-4880-2C46-932D-A2707EEB4200}" type="slidenum">
              <a:rPr lang="en-US" smtClean="0"/>
              <a:t>15</a:t>
            </a:fld>
            <a:endParaRPr lang="en-US"/>
          </a:p>
        </p:txBody>
      </p:sp>
    </p:spTree>
    <p:extLst>
      <p:ext uri="{BB962C8B-B14F-4D97-AF65-F5344CB8AC3E}">
        <p14:creationId xmlns:p14="http://schemas.microsoft.com/office/powerpoint/2010/main" val="687240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BBD29-956D-3160-4CAC-D2217EBD87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41DDD9-F4C5-B4D0-E141-CD22A74FA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FB62E0-DB7F-443A-2763-73640EABE6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FB539C3-BD3E-8ACB-A9CD-26B846EF6068}"/>
              </a:ext>
            </a:extLst>
          </p:cNvPr>
          <p:cNvSpPr>
            <a:spLocks noGrp="1"/>
          </p:cNvSpPr>
          <p:nvPr>
            <p:ph type="sldNum" sz="quarter" idx="5"/>
          </p:nvPr>
        </p:nvSpPr>
        <p:spPr/>
        <p:txBody>
          <a:bodyPr/>
          <a:lstStyle/>
          <a:p>
            <a:fld id="{B9902EAD-4880-2C46-932D-A2707EEB4200}" type="slidenum">
              <a:rPr lang="en-US" smtClean="0"/>
              <a:t>3</a:t>
            </a:fld>
            <a:endParaRPr lang="en-US"/>
          </a:p>
        </p:txBody>
      </p:sp>
    </p:spTree>
    <p:extLst>
      <p:ext uri="{BB962C8B-B14F-4D97-AF65-F5344CB8AC3E}">
        <p14:creationId xmlns:p14="http://schemas.microsoft.com/office/powerpoint/2010/main" val="3286949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902EAD-4880-2C46-932D-A2707EEB4200}" type="slidenum">
              <a:rPr lang="en-US" smtClean="0"/>
              <a:t>5</a:t>
            </a:fld>
            <a:endParaRPr lang="en-US"/>
          </a:p>
        </p:txBody>
      </p:sp>
    </p:spTree>
    <p:extLst>
      <p:ext uri="{BB962C8B-B14F-4D97-AF65-F5344CB8AC3E}">
        <p14:creationId xmlns:p14="http://schemas.microsoft.com/office/powerpoint/2010/main" val="3755509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F9027-FE62-19E1-0E18-89DC46AC3A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7E5D3F-DE18-9BE4-AE8A-B17BACF319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CA9898-0E9E-450F-1D94-F68F1A8A30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D24C12-0994-1A89-30B3-2FFCF5DB27DD}"/>
              </a:ext>
            </a:extLst>
          </p:cNvPr>
          <p:cNvSpPr>
            <a:spLocks noGrp="1"/>
          </p:cNvSpPr>
          <p:nvPr>
            <p:ph type="sldNum" sz="quarter" idx="5"/>
          </p:nvPr>
        </p:nvSpPr>
        <p:spPr/>
        <p:txBody>
          <a:bodyPr/>
          <a:lstStyle/>
          <a:p>
            <a:fld id="{B9902EAD-4880-2C46-932D-A2707EEB4200}" type="slidenum">
              <a:rPr lang="en-US" smtClean="0"/>
              <a:t>6</a:t>
            </a:fld>
            <a:endParaRPr lang="en-US"/>
          </a:p>
        </p:txBody>
      </p:sp>
    </p:spTree>
    <p:extLst>
      <p:ext uri="{BB962C8B-B14F-4D97-AF65-F5344CB8AC3E}">
        <p14:creationId xmlns:p14="http://schemas.microsoft.com/office/powerpoint/2010/main" val="3109151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35436-6AD1-A922-09B6-056508ECE5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EEC9CC-6800-8EC1-11AD-463BB3B477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7CA609-79DF-FD2A-CE0A-3D652ED3B94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314407-6945-E630-6E25-0C06A1728EB0}"/>
              </a:ext>
            </a:extLst>
          </p:cNvPr>
          <p:cNvSpPr>
            <a:spLocks noGrp="1"/>
          </p:cNvSpPr>
          <p:nvPr>
            <p:ph type="sldNum" sz="quarter" idx="5"/>
          </p:nvPr>
        </p:nvSpPr>
        <p:spPr/>
        <p:txBody>
          <a:bodyPr/>
          <a:lstStyle/>
          <a:p>
            <a:fld id="{B9902EAD-4880-2C46-932D-A2707EEB4200}" type="slidenum">
              <a:rPr lang="en-US" smtClean="0"/>
              <a:t>7</a:t>
            </a:fld>
            <a:endParaRPr lang="en-US"/>
          </a:p>
        </p:txBody>
      </p:sp>
    </p:spTree>
    <p:extLst>
      <p:ext uri="{BB962C8B-B14F-4D97-AF65-F5344CB8AC3E}">
        <p14:creationId xmlns:p14="http://schemas.microsoft.com/office/powerpoint/2010/main" val="756521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24809-E609-2E34-D44C-74790168C4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7A3661-A349-2D04-BBB5-3E32BB879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B34B9B-BCFA-EBB6-F2F5-72FCFFDBAD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0826F7-B8F6-4FE1-2B94-E32781E43545}"/>
              </a:ext>
            </a:extLst>
          </p:cNvPr>
          <p:cNvSpPr>
            <a:spLocks noGrp="1"/>
          </p:cNvSpPr>
          <p:nvPr>
            <p:ph type="sldNum" sz="quarter" idx="5"/>
          </p:nvPr>
        </p:nvSpPr>
        <p:spPr/>
        <p:txBody>
          <a:bodyPr/>
          <a:lstStyle/>
          <a:p>
            <a:fld id="{B9902EAD-4880-2C46-932D-A2707EEB4200}" type="slidenum">
              <a:rPr lang="en-US" smtClean="0"/>
              <a:t>8</a:t>
            </a:fld>
            <a:endParaRPr lang="en-US"/>
          </a:p>
        </p:txBody>
      </p:sp>
    </p:spTree>
    <p:extLst>
      <p:ext uri="{BB962C8B-B14F-4D97-AF65-F5344CB8AC3E}">
        <p14:creationId xmlns:p14="http://schemas.microsoft.com/office/powerpoint/2010/main" val="305343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1F64E-4A4D-92EC-62C1-6AE0731A35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4F8C5-D04F-9B6C-FDB8-753E477C86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4ACE63-735A-92C5-A93C-7FF29CEBD3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337816-1B4B-9B07-2FDB-86E1E26E9D55}"/>
              </a:ext>
            </a:extLst>
          </p:cNvPr>
          <p:cNvSpPr>
            <a:spLocks noGrp="1"/>
          </p:cNvSpPr>
          <p:nvPr>
            <p:ph type="sldNum" sz="quarter" idx="5"/>
          </p:nvPr>
        </p:nvSpPr>
        <p:spPr/>
        <p:txBody>
          <a:bodyPr/>
          <a:lstStyle/>
          <a:p>
            <a:fld id="{B9902EAD-4880-2C46-932D-A2707EEB4200}" type="slidenum">
              <a:rPr lang="en-US" smtClean="0"/>
              <a:t>9</a:t>
            </a:fld>
            <a:endParaRPr lang="en-US"/>
          </a:p>
        </p:txBody>
      </p:sp>
    </p:spTree>
    <p:extLst>
      <p:ext uri="{BB962C8B-B14F-4D97-AF65-F5344CB8AC3E}">
        <p14:creationId xmlns:p14="http://schemas.microsoft.com/office/powerpoint/2010/main" val="2966408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B321A-834A-84A8-656F-3B383E8E1F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289C30-C120-BCE0-7DCE-55240B78A4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A12EF2-EE9B-2854-0751-A840EF1682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8A95FF-4177-EE33-D3DB-5F44345676E7}"/>
              </a:ext>
            </a:extLst>
          </p:cNvPr>
          <p:cNvSpPr>
            <a:spLocks noGrp="1"/>
          </p:cNvSpPr>
          <p:nvPr>
            <p:ph type="sldNum" sz="quarter" idx="5"/>
          </p:nvPr>
        </p:nvSpPr>
        <p:spPr/>
        <p:txBody>
          <a:bodyPr/>
          <a:lstStyle/>
          <a:p>
            <a:fld id="{B9902EAD-4880-2C46-932D-A2707EEB4200}" type="slidenum">
              <a:rPr lang="en-US" smtClean="0"/>
              <a:t>10</a:t>
            </a:fld>
            <a:endParaRPr lang="en-US"/>
          </a:p>
        </p:txBody>
      </p:sp>
    </p:spTree>
    <p:extLst>
      <p:ext uri="{BB962C8B-B14F-4D97-AF65-F5344CB8AC3E}">
        <p14:creationId xmlns:p14="http://schemas.microsoft.com/office/powerpoint/2010/main" val="3350280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498F1-A731-6716-8C1D-84E73B8742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5E81D4-DEC9-1EAD-8A52-44B796A0FF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5051E-F196-13B7-3C0F-2DE080F9D1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597CAB-0004-829A-98B2-C03B67BD6953}"/>
              </a:ext>
            </a:extLst>
          </p:cNvPr>
          <p:cNvSpPr>
            <a:spLocks noGrp="1"/>
          </p:cNvSpPr>
          <p:nvPr>
            <p:ph type="sldNum" sz="quarter" idx="5"/>
          </p:nvPr>
        </p:nvSpPr>
        <p:spPr/>
        <p:txBody>
          <a:bodyPr/>
          <a:lstStyle/>
          <a:p>
            <a:fld id="{B9902EAD-4880-2C46-932D-A2707EEB4200}" type="slidenum">
              <a:rPr lang="en-US" smtClean="0"/>
              <a:t>13</a:t>
            </a:fld>
            <a:endParaRPr lang="en-US"/>
          </a:p>
        </p:txBody>
      </p:sp>
    </p:spTree>
    <p:extLst>
      <p:ext uri="{BB962C8B-B14F-4D97-AF65-F5344CB8AC3E}">
        <p14:creationId xmlns:p14="http://schemas.microsoft.com/office/powerpoint/2010/main" val="4039716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1500" b="1" i="0">
                <a:solidFill>
                  <a:schemeClr val="bg1"/>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5000"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5000"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44500" y="396875"/>
            <a:ext cx="11303000" cy="254000"/>
          </a:xfrm>
          <a:prstGeom prst="rect">
            <a:avLst/>
          </a:prstGeom>
        </p:spPr>
        <p:txBody>
          <a:bodyPr wrap="square" lIns="0" tIns="0" rIns="0" bIns="0">
            <a:spAutoFit/>
          </a:bodyPr>
          <a:lstStyle>
            <a:lvl1pPr>
              <a:defRPr sz="1500" b="1" i="0">
                <a:solidFill>
                  <a:schemeClr val="bg1"/>
                </a:solidFill>
                <a:latin typeface="Arial"/>
                <a:cs typeface="Arial"/>
              </a:defRPr>
            </a:lvl1pPr>
          </a:lstStyle>
          <a:p>
            <a:endParaRPr/>
          </a:p>
        </p:txBody>
      </p:sp>
      <p:sp>
        <p:nvSpPr>
          <p:cNvPr id="3" name="Holder 3"/>
          <p:cNvSpPr>
            <a:spLocks noGrp="1"/>
          </p:cNvSpPr>
          <p:nvPr>
            <p:ph type="body" idx="1"/>
          </p:nvPr>
        </p:nvSpPr>
        <p:spPr>
          <a:xfrm>
            <a:off x="444500" y="1557845"/>
            <a:ext cx="6507480" cy="3622040"/>
          </a:xfrm>
          <a:prstGeom prst="rect">
            <a:avLst/>
          </a:prstGeom>
        </p:spPr>
        <p:txBody>
          <a:bodyPr wrap="square" lIns="0" tIns="0" rIns="0" bIns="0">
            <a:spAutoFit/>
          </a:bodyPr>
          <a:lstStyle>
            <a:lvl1pPr>
              <a:defRPr sz="50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10/2/24</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hyperlink" Target="https://workday.utexas.edu/documentation/mass-term-guidance" TargetMode="External"/><Relationship Id="rId3" Type="http://schemas.openxmlformats.org/officeDocument/2006/relationships/image" Target="../media/image2.png"/><Relationship Id="rId7" Type="http://schemas.openxmlformats.org/officeDocument/2006/relationships/hyperlink" Target="https://workday.utexas.edu/documentation/mass-extension" TargetMode="External"/><Relationship Id="rId2" Type="http://schemas.openxmlformats.org/officeDocument/2006/relationships/image" Target="../media/image1.jpg"/><Relationship Id="rId1" Type="http://schemas.openxmlformats.org/officeDocument/2006/relationships/slideLayout" Target="../slideLayouts/slideLayout5.xml"/><Relationship Id="rId6" Type="http://schemas.openxmlformats.org/officeDocument/2006/relationships/hyperlink" Target="https://onestop.utexas.edu/managing-costs/paying-your-tuition/payment-deadlines/" TargetMode="External"/><Relationship Id="rId5" Type="http://schemas.openxmlformats.org/officeDocument/2006/relationships/hyperlink" Target="https://registrar.utexas.edu/schedules" TargetMode="External"/><Relationship Id="rId4" Type="http://schemas.openxmlformats.org/officeDocument/2006/relationships/image" Target="../media/image3.png"/><Relationship Id="rId9" Type="http://schemas.openxmlformats.org/officeDocument/2006/relationships/hyperlink" Target="https://payroll.utexas.edu/paydays-and-deadlines/monthly-payroll-calendar"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6" Type="http://schemas.openxmlformats.org/officeDocument/2006/relationships/hyperlink" Target="mailto:se-forum@utlists.utexas.edu" TargetMode="External"/><Relationship Id="rId5" Type="http://schemas.openxmlformats.org/officeDocument/2006/relationships/hyperlink" Target="https://cloud.wikis.utexas.edu/wiki/spaces/coe/pages/79168155/Graduate+Student+Employees+-+COE+Policies" TargetMode="Externa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5" Type="http://schemas.openxmlformats.org/officeDocument/2006/relationships/hyperlink" Target="https://cloud.wikis.utexas.edu/wiki/spaces/coe/pages/79167982/Graduate+Student+Employees+-+COE+Salary+Rate+Minimums"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5" name="Picture 314" descr="A close-up of a person's hand&#10;&#10;Description automatically generated">
            <a:extLst>
              <a:ext uri="{FF2B5EF4-FFF2-40B4-BE49-F238E27FC236}">
                <a16:creationId xmlns:a16="http://schemas.microsoft.com/office/drawing/2014/main" id="{20229AD5-F208-94C6-EAEF-D59409B63C0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1" name="object 301"/>
          <p:cNvSpPr txBox="1"/>
          <p:nvPr/>
        </p:nvSpPr>
        <p:spPr>
          <a:xfrm>
            <a:off x="609600" y="1752600"/>
            <a:ext cx="5867401" cy="2341667"/>
          </a:xfrm>
          <a:prstGeom prst="rect">
            <a:avLst/>
          </a:prstGeom>
        </p:spPr>
        <p:txBody>
          <a:bodyPr vert="horz" wrap="square" lIns="0" tIns="160020" rIns="0" bIns="0" rtlCol="0">
            <a:spAutoFit/>
          </a:bodyPr>
          <a:lstStyle/>
          <a:p>
            <a:pPr marL="12700" marR="5080">
              <a:lnSpc>
                <a:spcPts val="4800"/>
              </a:lnSpc>
              <a:spcBef>
                <a:spcPts val="1260"/>
              </a:spcBef>
              <a:tabLst>
                <a:tab pos="1589405" algn="l"/>
              </a:tabLst>
            </a:pPr>
            <a:r>
              <a:rPr lang="en-US" sz="5000" b="1" dirty="0">
                <a:solidFill>
                  <a:srgbClr val="BE5827"/>
                </a:solidFill>
                <a:latin typeface="Arial"/>
                <a:cs typeface="Arial"/>
              </a:rPr>
              <a:t>COE Student </a:t>
            </a:r>
          </a:p>
          <a:p>
            <a:pPr marL="12700" marR="5080">
              <a:lnSpc>
                <a:spcPts val="4800"/>
              </a:lnSpc>
              <a:spcBef>
                <a:spcPts val="1260"/>
              </a:spcBef>
              <a:tabLst>
                <a:tab pos="1589405" algn="l"/>
              </a:tabLst>
            </a:pPr>
            <a:r>
              <a:rPr lang="en-US" sz="5000" b="1" dirty="0">
                <a:solidFill>
                  <a:srgbClr val="BE5827"/>
                </a:solidFill>
                <a:latin typeface="Arial"/>
                <a:cs typeface="Arial"/>
              </a:rPr>
              <a:t>Employment</a:t>
            </a:r>
          </a:p>
          <a:p>
            <a:pPr marL="12700" marR="5080">
              <a:lnSpc>
                <a:spcPts val="4800"/>
              </a:lnSpc>
              <a:spcBef>
                <a:spcPts val="1260"/>
              </a:spcBef>
              <a:tabLst>
                <a:tab pos="1589405" algn="l"/>
              </a:tabLst>
            </a:pPr>
            <a:r>
              <a:rPr lang="en-US" sz="5000" b="1" dirty="0">
                <a:solidFill>
                  <a:srgbClr val="BE5827"/>
                </a:solidFill>
                <a:latin typeface="Arial"/>
                <a:cs typeface="Arial"/>
              </a:rPr>
              <a:t>Training</a:t>
            </a:r>
            <a:endParaRPr sz="5000" dirty="0">
              <a:latin typeface="Arial"/>
              <a:cs typeface="Arial"/>
            </a:endParaRPr>
          </a:p>
        </p:txBody>
      </p:sp>
      <p:sp>
        <p:nvSpPr>
          <p:cNvPr id="302" name="object 302"/>
          <p:cNvSpPr txBox="1">
            <a:spLocks noGrp="1"/>
          </p:cNvSpPr>
          <p:nvPr>
            <p:ph type="title"/>
          </p:nvPr>
        </p:nvSpPr>
        <p:spPr>
          <a:xfrm>
            <a:off x="444501" y="396874"/>
            <a:ext cx="8335262" cy="243656"/>
          </a:xfrm>
          <a:prstGeom prst="rect">
            <a:avLst/>
          </a:prstGeom>
        </p:spPr>
        <p:txBody>
          <a:bodyPr vert="horz" wrap="square" lIns="0" tIns="12700" rIns="0" bIns="0" rtlCol="0">
            <a:spAutoFit/>
          </a:bodyPr>
          <a:lstStyle/>
          <a:p>
            <a:pPr marL="12700">
              <a:lnSpc>
                <a:spcPct val="100000"/>
              </a:lnSpc>
              <a:spcBef>
                <a:spcPts val="100"/>
              </a:spcBef>
            </a:pPr>
            <a:r>
              <a:rPr lang="en-US" dirty="0">
                <a:solidFill>
                  <a:srgbClr val="BE5827"/>
                </a:solidFill>
              </a:rPr>
              <a:t>Fall</a:t>
            </a:r>
            <a:r>
              <a:rPr spc="-75" dirty="0">
                <a:solidFill>
                  <a:srgbClr val="BE5827"/>
                </a:solidFill>
              </a:rPr>
              <a:t> </a:t>
            </a:r>
            <a:r>
              <a:rPr spc="-20" dirty="0">
                <a:solidFill>
                  <a:srgbClr val="BE5827"/>
                </a:solidFill>
              </a:rPr>
              <a:t>2024</a:t>
            </a:r>
          </a:p>
        </p:txBody>
      </p:sp>
      <p:grpSp>
        <p:nvGrpSpPr>
          <p:cNvPr id="312" name="Group 311">
            <a:extLst>
              <a:ext uri="{FF2B5EF4-FFF2-40B4-BE49-F238E27FC236}">
                <a16:creationId xmlns:a16="http://schemas.microsoft.com/office/drawing/2014/main" id="{8D7628DF-63CE-988F-3775-D9C73F309DBE}"/>
              </a:ext>
            </a:extLst>
          </p:cNvPr>
          <p:cNvGrpSpPr/>
          <p:nvPr/>
        </p:nvGrpSpPr>
        <p:grpSpPr>
          <a:xfrm>
            <a:off x="9240011" y="457205"/>
            <a:ext cx="2491739" cy="404452"/>
            <a:chOff x="9240011" y="457205"/>
            <a:chExt cx="2491739" cy="404452"/>
          </a:xfrm>
        </p:grpSpPr>
        <p:grpSp>
          <p:nvGrpSpPr>
            <p:cNvPr id="303" name="object 303"/>
            <p:cNvGrpSpPr/>
            <p:nvPr/>
          </p:nvGrpSpPr>
          <p:grpSpPr>
            <a:xfrm>
              <a:off x="9240011" y="457205"/>
              <a:ext cx="313690" cy="403860"/>
              <a:chOff x="9240011" y="457205"/>
              <a:chExt cx="313690" cy="403860"/>
            </a:xfrm>
          </p:grpSpPr>
          <p:sp>
            <p:nvSpPr>
              <p:cNvPr id="304" name="object 304"/>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5" name="object 305"/>
              <p:cNvPicPr/>
              <p:nvPr/>
            </p:nvPicPr>
            <p:blipFill>
              <a:blip r:embed="rId3" cstate="print"/>
              <a:stretch>
                <a:fillRect/>
              </a:stretch>
            </p:blipFill>
            <p:spPr>
              <a:xfrm>
                <a:off x="9316418" y="490171"/>
                <a:ext cx="160375" cy="79844"/>
              </a:xfrm>
              <a:prstGeom prst="rect">
                <a:avLst/>
              </a:prstGeom>
            </p:spPr>
          </p:pic>
          <p:sp>
            <p:nvSpPr>
              <p:cNvPr id="306" name="object 306"/>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7" name="object 307"/>
            <p:cNvPicPr/>
            <p:nvPr/>
          </p:nvPicPr>
          <p:blipFill>
            <a:blip r:embed="rId4" cstate="print"/>
            <a:stretch>
              <a:fillRect/>
            </a:stretch>
          </p:blipFill>
          <p:spPr>
            <a:xfrm>
              <a:off x="9639603" y="478369"/>
              <a:ext cx="2092147" cy="383288"/>
            </a:xfrm>
            <a:prstGeom prst="rect">
              <a:avLst/>
            </a:prstGeom>
          </p:spPr>
        </p:pic>
      </p:grpSp>
      <p:sp>
        <p:nvSpPr>
          <p:cNvPr id="3" name="object 6">
            <a:extLst>
              <a:ext uri="{FF2B5EF4-FFF2-40B4-BE49-F238E27FC236}">
                <a16:creationId xmlns:a16="http://schemas.microsoft.com/office/drawing/2014/main" id="{3A4079A8-EB0F-3E60-62E7-7E64C156F29B}"/>
              </a:ext>
            </a:extLst>
          </p:cNvPr>
          <p:cNvSpPr/>
          <p:nvPr/>
        </p:nvSpPr>
        <p:spPr>
          <a:xfrm>
            <a:off x="464385" y="5105400"/>
            <a:ext cx="3986529" cy="168275"/>
          </a:xfrm>
          <a:custGeom>
            <a:avLst/>
            <a:gdLst/>
            <a:ahLst/>
            <a:cxnLst/>
            <a:rect l="l" t="t" r="r" b="b"/>
            <a:pathLst>
              <a:path w="3986529" h="168275">
                <a:moveTo>
                  <a:pt x="3986123" y="5600"/>
                </a:moveTo>
                <a:lnTo>
                  <a:pt x="3822750" y="167652"/>
                </a:lnTo>
                <a:lnTo>
                  <a:pt x="3653751" y="12"/>
                </a:lnTo>
                <a:lnTo>
                  <a:pt x="3484740" y="167652"/>
                </a:lnTo>
                <a:lnTo>
                  <a:pt x="3315728" y="0"/>
                </a:lnTo>
                <a:lnTo>
                  <a:pt x="3146729" y="167639"/>
                </a:lnTo>
              </a:path>
              <a:path w="3986529" h="168275">
                <a:moveTo>
                  <a:pt x="3199447" y="5600"/>
                </a:moveTo>
                <a:lnTo>
                  <a:pt x="3036074" y="167652"/>
                </a:lnTo>
                <a:lnTo>
                  <a:pt x="2867063" y="12"/>
                </a:lnTo>
                <a:lnTo>
                  <a:pt x="2698064" y="167652"/>
                </a:lnTo>
                <a:lnTo>
                  <a:pt x="2529052" y="0"/>
                </a:lnTo>
                <a:lnTo>
                  <a:pt x="2360041" y="167639"/>
                </a:lnTo>
              </a:path>
              <a:path w="3986529" h="168275">
                <a:moveTo>
                  <a:pt x="2412758" y="5600"/>
                </a:moveTo>
                <a:lnTo>
                  <a:pt x="2249398" y="167652"/>
                </a:lnTo>
                <a:lnTo>
                  <a:pt x="2080387" y="12"/>
                </a:lnTo>
                <a:lnTo>
                  <a:pt x="1911388" y="167652"/>
                </a:lnTo>
                <a:lnTo>
                  <a:pt x="1742363" y="0"/>
                </a:lnTo>
                <a:lnTo>
                  <a:pt x="1573364" y="167639"/>
                </a:lnTo>
              </a:path>
              <a:path w="3986529" h="168275">
                <a:moveTo>
                  <a:pt x="1626082" y="5600"/>
                </a:moveTo>
                <a:lnTo>
                  <a:pt x="1462709" y="167652"/>
                </a:lnTo>
                <a:lnTo>
                  <a:pt x="1293710" y="12"/>
                </a:lnTo>
                <a:lnTo>
                  <a:pt x="1124699" y="167652"/>
                </a:lnTo>
                <a:lnTo>
                  <a:pt x="955687" y="0"/>
                </a:lnTo>
                <a:lnTo>
                  <a:pt x="786688" y="167639"/>
                </a:lnTo>
              </a:path>
              <a:path w="3986529" h="168275">
                <a:moveTo>
                  <a:pt x="839406" y="5600"/>
                </a:moveTo>
                <a:lnTo>
                  <a:pt x="676033" y="167652"/>
                </a:lnTo>
                <a:lnTo>
                  <a:pt x="507022" y="12"/>
                </a:lnTo>
                <a:lnTo>
                  <a:pt x="338023" y="167652"/>
                </a:lnTo>
                <a:lnTo>
                  <a:pt x="169011" y="0"/>
                </a:lnTo>
                <a:lnTo>
                  <a:pt x="0" y="167639"/>
                </a:lnTo>
              </a:path>
            </a:pathLst>
          </a:custGeom>
          <a:ln w="20421">
            <a:solidFill>
              <a:srgbClr val="D15F27"/>
            </a:solidFill>
          </a:ln>
        </p:spPr>
        <p:txBody>
          <a:bodyPr wrap="square" lIns="0" tIns="0" rIns="0" bIns="0" rtlCol="0"/>
          <a:lstStyle/>
          <a:p>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72CBB1F-FFA5-C5D9-2B26-C74068FA964A}"/>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B8BBF4A0-F9F6-11BE-0769-5EE87BC2935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432B47E-3D66-392D-C5E8-9DDF9D3FAB4D}"/>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E1077C02-2215-B05B-CD0A-D3A87443C1AA}"/>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9947265-1453-22CE-922E-F58D888E2E4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E301A651-1B7D-BAB0-3B25-837BBF2C54ED}"/>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C0BFF236-915A-8A00-A1D8-0EB3985CD2F2}"/>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B98AD377-727D-F6A9-E9D2-0E4E846917F2}"/>
                </a:ext>
              </a:extLst>
            </p:cNvPr>
            <p:cNvPicPr/>
            <p:nvPr/>
          </p:nvPicPr>
          <p:blipFill>
            <a:blip r:embed="rId5" cstate="print"/>
            <a:stretch>
              <a:fillRect/>
            </a:stretch>
          </p:blipFill>
          <p:spPr>
            <a:xfrm>
              <a:off x="9639603" y="478369"/>
              <a:ext cx="2092147" cy="383288"/>
            </a:xfrm>
            <a:prstGeom prst="rect">
              <a:avLst/>
            </a:prstGeom>
          </p:spPr>
        </p:pic>
      </p:grpSp>
      <p:sp>
        <p:nvSpPr>
          <p:cNvPr id="4" name="TextBox 3">
            <a:extLst>
              <a:ext uri="{FF2B5EF4-FFF2-40B4-BE49-F238E27FC236}">
                <a16:creationId xmlns:a16="http://schemas.microsoft.com/office/drawing/2014/main" id="{C6277291-ABFF-95DE-7149-145FBF10C75D}"/>
              </a:ext>
            </a:extLst>
          </p:cNvPr>
          <p:cNvSpPr txBox="1"/>
          <p:nvPr/>
        </p:nvSpPr>
        <p:spPr>
          <a:xfrm>
            <a:off x="575742" y="1389935"/>
            <a:ext cx="1445713" cy="664284"/>
          </a:xfrm>
          <a:prstGeom prst="rect">
            <a:avLst/>
          </a:prstGeom>
          <a:noFill/>
        </p:spPr>
        <p:txBody>
          <a:bodyPr wrap="square">
            <a:spAutoFit/>
          </a:bodyPr>
          <a:lstStyle/>
          <a:p>
            <a:pPr>
              <a:lnSpc>
                <a:spcPct val="250000"/>
              </a:lnSpc>
            </a:pPr>
            <a:r>
              <a:rPr lang="en-US" b="1" dirty="0"/>
              <a:t>New Hire</a:t>
            </a:r>
          </a:p>
        </p:txBody>
      </p:sp>
      <p:sp>
        <p:nvSpPr>
          <p:cNvPr id="5" name="TextBox 4">
            <a:extLst>
              <a:ext uri="{FF2B5EF4-FFF2-40B4-BE49-F238E27FC236}">
                <a16:creationId xmlns:a16="http://schemas.microsoft.com/office/drawing/2014/main" id="{B512ED80-2BC9-3D20-9B4A-AFE264E08644}"/>
              </a:ext>
            </a:extLst>
          </p:cNvPr>
          <p:cNvSpPr txBox="1"/>
          <p:nvPr/>
        </p:nvSpPr>
        <p:spPr>
          <a:xfrm>
            <a:off x="460250" y="319482"/>
            <a:ext cx="57150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Student Business Process Key Terms </a:t>
            </a:r>
          </a:p>
        </p:txBody>
      </p:sp>
      <p:sp>
        <p:nvSpPr>
          <p:cNvPr id="6" name="TextBox 5">
            <a:extLst>
              <a:ext uri="{FF2B5EF4-FFF2-40B4-BE49-F238E27FC236}">
                <a16:creationId xmlns:a16="http://schemas.microsoft.com/office/drawing/2014/main" id="{34E76F5F-65D7-6310-A0A5-DC6CB19C2E25}"/>
              </a:ext>
            </a:extLst>
          </p:cNvPr>
          <p:cNvSpPr txBox="1"/>
          <p:nvPr/>
        </p:nvSpPr>
        <p:spPr>
          <a:xfrm>
            <a:off x="3657600" y="861072"/>
            <a:ext cx="4419600" cy="646331"/>
          </a:xfrm>
          <a:prstGeom prst="rect">
            <a:avLst/>
          </a:prstGeom>
          <a:noFill/>
        </p:spPr>
        <p:txBody>
          <a:bodyPr wrap="square" rtlCol="0">
            <a:spAutoFit/>
          </a:bodyPr>
          <a:lstStyle/>
          <a:p>
            <a:r>
              <a:rPr lang="en-US" b="1" dirty="0">
                <a:solidFill>
                  <a:srgbClr val="BF5700"/>
                </a:solidFill>
              </a:rPr>
              <a:t>Has no active job in Workday (new employee or terminated)</a:t>
            </a:r>
          </a:p>
        </p:txBody>
      </p:sp>
      <p:sp>
        <p:nvSpPr>
          <p:cNvPr id="8" name="TextBox 7">
            <a:extLst>
              <a:ext uri="{FF2B5EF4-FFF2-40B4-BE49-F238E27FC236}">
                <a16:creationId xmlns:a16="http://schemas.microsoft.com/office/drawing/2014/main" id="{83C91B13-00A8-3CA2-AE49-0B4083DA5DAD}"/>
              </a:ext>
            </a:extLst>
          </p:cNvPr>
          <p:cNvSpPr txBox="1"/>
          <p:nvPr/>
        </p:nvSpPr>
        <p:spPr>
          <a:xfrm>
            <a:off x="575742" y="2547731"/>
            <a:ext cx="998951" cy="664221"/>
          </a:xfrm>
          <a:prstGeom prst="rect">
            <a:avLst/>
          </a:prstGeom>
          <a:noFill/>
        </p:spPr>
        <p:txBody>
          <a:bodyPr wrap="square">
            <a:spAutoFit/>
          </a:bodyPr>
          <a:lstStyle/>
          <a:p>
            <a:pPr>
              <a:lnSpc>
                <a:spcPct val="250000"/>
              </a:lnSpc>
            </a:pPr>
            <a:r>
              <a:rPr lang="en-US" b="1" dirty="0"/>
              <a:t>Rehire</a:t>
            </a:r>
          </a:p>
        </p:txBody>
      </p:sp>
      <p:sp>
        <p:nvSpPr>
          <p:cNvPr id="3" name="TextBox 2">
            <a:extLst>
              <a:ext uri="{FF2B5EF4-FFF2-40B4-BE49-F238E27FC236}">
                <a16:creationId xmlns:a16="http://schemas.microsoft.com/office/drawing/2014/main" id="{66BFB7E1-2CC9-040D-B7A5-0BF99010C137}"/>
              </a:ext>
            </a:extLst>
          </p:cNvPr>
          <p:cNvSpPr txBox="1"/>
          <p:nvPr/>
        </p:nvSpPr>
        <p:spPr>
          <a:xfrm>
            <a:off x="1877961" y="1703853"/>
            <a:ext cx="8382000" cy="923330"/>
          </a:xfrm>
          <a:prstGeom prst="rect">
            <a:avLst/>
          </a:prstGeom>
          <a:noFill/>
        </p:spPr>
        <p:txBody>
          <a:bodyPr wrap="square" rtlCol="0">
            <a:spAutoFit/>
          </a:bodyPr>
          <a:lstStyle/>
          <a:p>
            <a:r>
              <a:rPr lang="en-US" dirty="0"/>
              <a:t>The worker has no existing job in Workday.</a:t>
            </a:r>
          </a:p>
          <a:p>
            <a:pPr marL="285750" indent="-285750">
              <a:buFont typeface="Arial" panose="020B0604020202020204" pitchFamily="34" charset="0"/>
              <a:buChar char="•"/>
            </a:pPr>
            <a:r>
              <a:rPr lang="en-US" dirty="0"/>
              <a:t> Worker has no pre-hire. Pre-hire will need to be created. EID will need to be added to Workday. </a:t>
            </a:r>
          </a:p>
        </p:txBody>
      </p:sp>
      <p:sp>
        <p:nvSpPr>
          <p:cNvPr id="7" name="TextBox 6">
            <a:extLst>
              <a:ext uri="{FF2B5EF4-FFF2-40B4-BE49-F238E27FC236}">
                <a16:creationId xmlns:a16="http://schemas.microsoft.com/office/drawing/2014/main" id="{30650B71-CE7D-6D0D-1A65-C673C3BE4FF0}"/>
              </a:ext>
            </a:extLst>
          </p:cNvPr>
          <p:cNvSpPr txBox="1"/>
          <p:nvPr/>
        </p:nvSpPr>
        <p:spPr>
          <a:xfrm>
            <a:off x="1905000" y="2854553"/>
            <a:ext cx="8382000" cy="1477328"/>
          </a:xfrm>
          <a:prstGeom prst="rect">
            <a:avLst/>
          </a:prstGeom>
          <a:noFill/>
        </p:spPr>
        <p:txBody>
          <a:bodyPr wrap="square" rtlCol="0">
            <a:spAutoFit/>
          </a:bodyPr>
          <a:lstStyle/>
          <a:p>
            <a:r>
              <a:rPr lang="en-US" dirty="0"/>
              <a:t>The worker had a previous job in Workday and has been terminated.</a:t>
            </a:r>
          </a:p>
          <a:p>
            <a:pPr marL="285750" indent="-285750">
              <a:buFont typeface="Arial" panose="020B0604020202020204" pitchFamily="34" charset="0"/>
              <a:buChar char="•"/>
            </a:pPr>
            <a:r>
              <a:rPr lang="en-US" dirty="0"/>
              <a:t>Worker has an existing pre-hire</a:t>
            </a:r>
          </a:p>
          <a:p>
            <a:pPr marL="285750" indent="-285750">
              <a:buFont typeface="Arial" panose="020B0604020202020204" pitchFamily="34" charset="0"/>
              <a:buChar char="•"/>
            </a:pPr>
            <a:r>
              <a:rPr lang="en-US" dirty="0"/>
              <a:t> If the employee’s job is still active in Workday the new job will need to be processed with an add job or the active job will need to be terminated before the new job can be processed as a re-hire. </a:t>
            </a:r>
          </a:p>
        </p:txBody>
      </p:sp>
      <p:sp>
        <p:nvSpPr>
          <p:cNvPr id="11" name="TextBox 10">
            <a:extLst>
              <a:ext uri="{FF2B5EF4-FFF2-40B4-BE49-F238E27FC236}">
                <a16:creationId xmlns:a16="http://schemas.microsoft.com/office/drawing/2014/main" id="{1A71101F-AA05-5FE3-3EA1-9E2945228AB3}"/>
              </a:ext>
            </a:extLst>
          </p:cNvPr>
          <p:cNvSpPr txBox="1"/>
          <p:nvPr/>
        </p:nvSpPr>
        <p:spPr>
          <a:xfrm>
            <a:off x="479915" y="4697429"/>
            <a:ext cx="11045950" cy="1477328"/>
          </a:xfrm>
          <a:prstGeom prst="rect">
            <a:avLst/>
          </a:prstGeom>
          <a:solidFill>
            <a:schemeClr val="accent5">
              <a:lumMod val="20000"/>
              <a:lumOff val="80000"/>
            </a:schemeClr>
          </a:solidFill>
          <a:ln>
            <a:solidFill>
              <a:schemeClr val="tx1"/>
            </a:solidFill>
          </a:ln>
        </p:spPr>
        <p:txBody>
          <a:bodyPr wrap="square" rtlCol="0">
            <a:spAutoFit/>
          </a:bodyPr>
          <a:lstStyle/>
          <a:p>
            <a:pPr marL="285750" indent="-285750">
              <a:buFont typeface="Wingdings" pitchFamily="2" charset="2"/>
              <a:buChar char="v"/>
            </a:pPr>
            <a:r>
              <a:rPr lang="en-US" dirty="0"/>
              <a:t>Both new hires and rehires are processed by going to the supervisor’s sup org &gt; related actions &gt; Hire  &gt; Hire Employee</a:t>
            </a:r>
          </a:p>
          <a:p>
            <a:pPr marL="285750" indent="-285750">
              <a:buFont typeface="Wingdings" pitchFamily="2" charset="2"/>
              <a:buChar char="v"/>
            </a:pPr>
            <a:r>
              <a:rPr lang="en-US" dirty="0"/>
              <a:t>For rehires the pre-hire exists in Workday. Select “Existing Pre-Hire” and search for employee’s EID</a:t>
            </a:r>
          </a:p>
          <a:p>
            <a:pPr marL="285750" indent="-285750">
              <a:buFont typeface="Wingdings" pitchFamily="2" charset="2"/>
              <a:buChar char="v"/>
            </a:pPr>
            <a:r>
              <a:rPr lang="en-US" dirty="0"/>
              <a:t>For new hires, there is no existing pre-hire. Select Create a New Pre-Hire</a:t>
            </a:r>
          </a:p>
          <a:p>
            <a:pPr marL="285750" indent="-285750">
              <a:buFont typeface="Wingdings" pitchFamily="2" charset="2"/>
              <a:buChar char="v"/>
            </a:pPr>
            <a:endParaRPr lang="en-US" dirty="0"/>
          </a:p>
        </p:txBody>
      </p:sp>
    </p:spTree>
    <p:extLst>
      <p:ext uri="{BB962C8B-B14F-4D97-AF65-F5344CB8AC3E}">
        <p14:creationId xmlns:p14="http://schemas.microsoft.com/office/powerpoint/2010/main" val="226665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E57A483-6941-75DD-EB69-D4DB6E567A3F}"/>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169268FD-1F71-2BC9-E4AC-C1E1684B721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8D6046B-2753-81EB-3039-C06A58F36037}"/>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220ADB62-F4BF-1DA2-D805-A86DBE4C2BB3}"/>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A4F338B-94AE-3C56-62D1-9BC009E3BAB3}"/>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F8B4E240-97D6-D411-CD8F-32B0FBB7EF59}"/>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FADAD77C-DD25-1FD3-10C6-5B0DC8DE01F4}"/>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651F2B9A-6E94-F5BB-9472-41799C094CBB}"/>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13A138CB-CF3D-073F-E5B8-1D36D77E1562}"/>
              </a:ext>
            </a:extLst>
          </p:cNvPr>
          <p:cNvSpPr txBox="1"/>
          <p:nvPr/>
        </p:nvSpPr>
        <p:spPr>
          <a:xfrm>
            <a:off x="585850" y="345427"/>
            <a:ext cx="771994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What is the difference between the Mass Extend and the MTSS?</a:t>
            </a:r>
          </a:p>
        </p:txBody>
      </p:sp>
      <p:sp>
        <p:nvSpPr>
          <p:cNvPr id="3" name="TextBox 2">
            <a:extLst>
              <a:ext uri="{FF2B5EF4-FFF2-40B4-BE49-F238E27FC236}">
                <a16:creationId xmlns:a16="http://schemas.microsoft.com/office/drawing/2014/main" id="{3E5F1673-E6CA-E1A6-B26B-47226BB21069}"/>
              </a:ext>
            </a:extLst>
          </p:cNvPr>
          <p:cNvSpPr txBox="1"/>
          <p:nvPr/>
        </p:nvSpPr>
        <p:spPr>
          <a:xfrm>
            <a:off x="585850" y="1038641"/>
            <a:ext cx="8329549" cy="1200329"/>
          </a:xfrm>
          <a:prstGeom prst="rect">
            <a:avLst/>
          </a:prstGeom>
          <a:noFill/>
        </p:spPr>
        <p:txBody>
          <a:bodyPr wrap="square" rtlCol="0">
            <a:spAutoFit/>
          </a:bodyPr>
          <a:lstStyle/>
          <a:p>
            <a:r>
              <a:rPr lang="en-US" dirty="0"/>
              <a:t>The </a:t>
            </a:r>
            <a:r>
              <a:rPr lang="en-US" b="1" dirty="0"/>
              <a:t>Mass Extend </a:t>
            </a:r>
            <a:r>
              <a:rPr lang="en-US" dirty="0"/>
              <a:t>or Mass End Employment Date Extension Process is used to extend the end date for eligible populations.</a:t>
            </a:r>
          </a:p>
          <a:p>
            <a:pPr lvl="1"/>
            <a:endParaRPr lang="en-US" dirty="0"/>
          </a:p>
          <a:p>
            <a:pPr marL="285750" lvl="4" indent="-285750">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CB2B5CB9-5613-E62B-2C9E-94A02F27C50B}"/>
              </a:ext>
            </a:extLst>
          </p:cNvPr>
          <p:cNvSpPr txBox="1"/>
          <p:nvPr/>
        </p:nvSpPr>
        <p:spPr>
          <a:xfrm>
            <a:off x="588309" y="4931027"/>
            <a:ext cx="7543800" cy="923330"/>
          </a:xfrm>
          <a:prstGeom prst="rect">
            <a:avLst/>
          </a:prstGeom>
          <a:noFill/>
        </p:spPr>
        <p:txBody>
          <a:bodyPr wrap="square" rtlCol="0">
            <a:spAutoFit/>
          </a:bodyPr>
          <a:lstStyle/>
          <a:p>
            <a:r>
              <a:rPr lang="en-US" b="1" dirty="0"/>
              <a:t>The MTSS</a:t>
            </a:r>
            <a:r>
              <a:rPr lang="en-US" dirty="0"/>
              <a:t> or the Mass Transaction Submission System is used to process </a:t>
            </a:r>
            <a:r>
              <a:rPr lang="en-US" b="1" dirty="0">
                <a:solidFill>
                  <a:srgbClr val="BF5700"/>
                </a:solidFill>
              </a:rPr>
              <a:t>add jobs, hires, and rehires </a:t>
            </a:r>
            <a:r>
              <a:rPr lang="en-US" dirty="0"/>
              <a:t>only. Change Jobs (Extends and Transfers) should not be processed using the MTSS. </a:t>
            </a:r>
          </a:p>
        </p:txBody>
      </p:sp>
      <p:sp>
        <p:nvSpPr>
          <p:cNvPr id="5" name="TextBox 4">
            <a:extLst>
              <a:ext uri="{FF2B5EF4-FFF2-40B4-BE49-F238E27FC236}">
                <a16:creationId xmlns:a16="http://schemas.microsoft.com/office/drawing/2014/main" id="{AB4B72D3-12E1-E220-B93C-0A84615268BF}"/>
              </a:ext>
            </a:extLst>
          </p:cNvPr>
          <p:cNvSpPr txBox="1"/>
          <p:nvPr/>
        </p:nvSpPr>
        <p:spPr>
          <a:xfrm>
            <a:off x="762000" y="1661067"/>
            <a:ext cx="7772400" cy="1477328"/>
          </a:xfrm>
          <a:prstGeom prst="rect">
            <a:avLst/>
          </a:prstGeom>
          <a:noFill/>
        </p:spPr>
        <p:txBody>
          <a:bodyPr wrap="square" rtlCol="0">
            <a:spAutoFit/>
          </a:bodyPr>
          <a:lstStyle/>
          <a:p>
            <a:r>
              <a:rPr lang="en-US" dirty="0"/>
              <a:t>Eligible populations</a:t>
            </a:r>
          </a:p>
          <a:p>
            <a:pPr marL="285750" lvl="2" indent="-285750">
              <a:buFont typeface="Arial" panose="020B0604020202020204" pitchFamily="34" charset="0"/>
              <a:buChar char="•"/>
            </a:pPr>
            <a:r>
              <a:rPr lang="en-US" dirty="0"/>
              <a:t>Undergraduate/Graduate/Professional Hourly students</a:t>
            </a:r>
          </a:p>
          <a:p>
            <a:pPr marL="285750" lvl="2" indent="-285750">
              <a:buFont typeface="Arial" panose="020B0604020202020204" pitchFamily="34" charset="0"/>
              <a:buChar char="•"/>
            </a:pPr>
            <a:r>
              <a:rPr lang="en-US" dirty="0"/>
              <a:t>Salaried Graduate Students</a:t>
            </a:r>
          </a:p>
          <a:p>
            <a:pPr marL="285750" lvl="2" indent="-285750">
              <a:buFont typeface="Arial" panose="020B0604020202020204" pitchFamily="34" charset="0"/>
              <a:buChar char="•"/>
            </a:pPr>
            <a:r>
              <a:rPr lang="en-US" dirty="0"/>
              <a:t>Nonemployees </a:t>
            </a:r>
          </a:p>
          <a:p>
            <a:pPr marL="285750" lvl="2" indent="-285750">
              <a:buFont typeface="Arial" panose="020B0604020202020204" pitchFamily="34" charset="0"/>
              <a:buChar char="•"/>
            </a:pPr>
            <a:r>
              <a:rPr lang="en-US" dirty="0" err="1"/>
              <a:t>UTemps</a:t>
            </a:r>
            <a:endParaRPr lang="en-US" dirty="0"/>
          </a:p>
        </p:txBody>
      </p:sp>
      <p:sp>
        <p:nvSpPr>
          <p:cNvPr id="6" name="TextBox 5">
            <a:extLst>
              <a:ext uri="{FF2B5EF4-FFF2-40B4-BE49-F238E27FC236}">
                <a16:creationId xmlns:a16="http://schemas.microsoft.com/office/drawing/2014/main" id="{24E29CAB-99D6-ACBC-2A3D-7DA0279074C0}"/>
              </a:ext>
            </a:extLst>
          </p:cNvPr>
          <p:cNvSpPr txBox="1"/>
          <p:nvPr/>
        </p:nvSpPr>
        <p:spPr>
          <a:xfrm>
            <a:off x="762000" y="3219271"/>
            <a:ext cx="7367651" cy="1200329"/>
          </a:xfrm>
          <a:prstGeom prst="rect">
            <a:avLst/>
          </a:prstGeom>
          <a:noFill/>
        </p:spPr>
        <p:txBody>
          <a:bodyPr wrap="square" rtlCol="0">
            <a:spAutoFit/>
          </a:bodyPr>
          <a:lstStyle/>
          <a:p>
            <a:r>
              <a:rPr lang="en-US" dirty="0"/>
              <a:t>Current end employment date must be on or between these dates</a:t>
            </a:r>
          </a:p>
          <a:p>
            <a:pPr marL="285750" indent="-285750">
              <a:buFont typeface="Arial" panose="020B0604020202020204" pitchFamily="34" charset="0"/>
              <a:buChar char="•"/>
            </a:pPr>
            <a:r>
              <a:rPr lang="en-US" dirty="0"/>
              <a:t>Fall Semester 8/1 and 8/31</a:t>
            </a:r>
          </a:p>
          <a:p>
            <a:pPr marL="285750" indent="-285750">
              <a:buFont typeface="Arial" panose="020B0604020202020204" pitchFamily="34" charset="0"/>
              <a:buChar char="•"/>
            </a:pPr>
            <a:r>
              <a:rPr lang="en-US" dirty="0"/>
              <a:t>Spring Semester 12/1 and 1/15</a:t>
            </a:r>
          </a:p>
          <a:p>
            <a:pPr marL="285750" indent="-285750">
              <a:buFont typeface="Arial" panose="020B0604020202020204" pitchFamily="34" charset="0"/>
              <a:buChar char="•"/>
            </a:pPr>
            <a:r>
              <a:rPr lang="en-US" dirty="0"/>
              <a:t>Summer Semester 5/1 and 5/31</a:t>
            </a:r>
          </a:p>
        </p:txBody>
      </p:sp>
    </p:spTree>
    <p:extLst>
      <p:ext uri="{BB962C8B-B14F-4D97-AF65-F5344CB8AC3E}">
        <p14:creationId xmlns:p14="http://schemas.microsoft.com/office/powerpoint/2010/main" val="3189920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D45A2F8-CC45-CADC-10D0-728B8922F6A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D88E4D23-0917-9C12-367D-FDB34994D93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FAEE1A8-7765-C3E5-44E4-46F71884896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F43011BE-D4B3-9926-59F9-D4FBE6B12343}"/>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8BC6EE4-5138-A205-ACD8-7155460F902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BAD45322-C1FF-E25C-5CDF-FABE72424C2E}"/>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2F9987BA-2079-EB72-22DE-0A2C6012CDE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78467F6F-AA79-3074-CA30-1ECB2967E48E}"/>
                </a:ext>
              </a:extLst>
            </p:cNvPr>
            <p:cNvPicPr/>
            <p:nvPr/>
          </p:nvPicPr>
          <p:blipFill>
            <a:blip r:embed="rId4" cstate="print"/>
            <a:stretch>
              <a:fillRect/>
            </a:stretch>
          </p:blipFill>
          <p:spPr>
            <a:xfrm>
              <a:off x="9639603" y="478369"/>
              <a:ext cx="2092147" cy="383288"/>
            </a:xfrm>
            <a:prstGeom prst="rect">
              <a:avLst/>
            </a:prstGeom>
          </p:spPr>
        </p:pic>
      </p:grpSp>
      <p:pic>
        <p:nvPicPr>
          <p:cNvPr id="4" name="Picture 3" descr="A table with text and x&#10;&#10;Description automatically generated with medium confidence">
            <a:extLst>
              <a:ext uri="{FF2B5EF4-FFF2-40B4-BE49-F238E27FC236}">
                <a16:creationId xmlns:a16="http://schemas.microsoft.com/office/drawing/2014/main" id="{3A454E67-0957-AD38-57D4-EC59727F13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25" y="0"/>
            <a:ext cx="11103725" cy="6565797"/>
          </a:xfrm>
          <a:prstGeom prst="rect">
            <a:avLst/>
          </a:prstGeom>
        </p:spPr>
      </p:pic>
    </p:spTree>
    <p:extLst>
      <p:ext uri="{BB962C8B-B14F-4D97-AF65-F5344CB8AC3E}">
        <p14:creationId xmlns:p14="http://schemas.microsoft.com/office/powerpoint/2010/main" val="762626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34291D7-C40A-89AD-94E1-5BEC21CA8A9D}"/>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E0565139-4B26-2C3A-ADE8-03CFCB44DD5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8849366F-4349-688C-0FF1-9A05434EA761}"/>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2B1616A6-EA49-AA08-F9A1-ADA84CC2AC01}"/>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61FC975-C952-773A-41E6-373644D108A7}"/>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AAA09E33-E312-55CA-3D38-F67C3B5703CF}"/>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154FD52A-4C46-7A48-5B2A-7E9E1CFD080C}"/>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FDFC2FC1-6AA4-FBB3-D2FB-1A0871E29B54}"/>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06C64319-88AA-4E00-35E5-81A71006EBE1}"/>
              </a:ext>
            </a:extLst>
          </p:cNvPr>
          <p:cNvSpPr txBox="1"/>
          <p:nvPr/>
        </p:nvSpPr>
        <p:spPr>
          <a:xfrm>
            <a:off x="460250" y="200683"/>
            <a:ext cx="68580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Example Timeline for Fall TA Appointments</a:t>
            </a:r>
          </a:p>
        </p:txBody>
      </p:sp>
      <p:sp>
        <p:nvSpPr>
          <p:cNvPr id="4" name="Rectangle 3">
            <a:extLst>
              <a:ext uri="{FF2B5EF4-FFF2-40B4-BE49-F238E27FC236}">
                <a16:creationId xmlns:a16="http://schemas.microsoft.com/office/drawing/2014/main" id="{3FC62724-C2F9-4928-A7AC-F045B28F95C9}"/>
              </a:ext>
            </a:extLst>
          </p:cNvPr>
          <p:cNvSpPr/>
          <p:nvPr/>
        </p:nvSpPr>
        <p:spPr>
          <a:xfrm>
            <a:off x="563728" y="1295400"/>
            <a:ext cx="2895600" cy="5135960"/>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Dept</a:t>
            </a:r>
            <a:r>
              <a:rPr lang="en-US" dirty="0"/>
              <a:t> </a:t>
            </a:r>
            <a:r>
              <a:rPr lang="en-US" dirty="0">
                <a:solidFill>
                  <a:schemeClr val="tx1"/>
                </a:solidFill>
              </a:rPr>
              <a:t>Meeting w/ COE Finance. TA Allocations for following year determined</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Course Schedule released</a:t>
            </a:r>
          </a:p>
        </p:txBody>
      </p:sp>
      <p:sp>
        <p:nvSpPr>
          <p:cNvPr id="5" name="Rectangle 4">
            <a:extLst>
              <a:ext uri="{FF2B5EF4-FFF2-40B4-BE49-F238E27FC236}">
                <a16:creationId xmlns:a16="http://schemas.microsoft.com/office/drawing/2014/main" id="{236D1749-4CE6-78DD-CA10-EB151E368FA5}"/>
              </a:ext>
            </a:extLst>
          </p:cNvPr>
          <p:cNvSpPr/>
          <p:nvPr/>
        </p:nvSpPr>
        <p:spPr>
          <a:xfrm>
            <a:off x="4648200" y="1264828"/>
            <a:ext cx="2895600" cy="5135960"/>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Chair makes decision on where TAs will be assigned in the dept</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Chair sends out allocations to program area coordinators</a:t>
            </a:r>
          </a:p>
        </p:txBody>
      </p:sp>
      <p:sp>
        <p:nvSpPr>
          <p:cNvPr id="6" name="Rectangle 5">
            <a:extLst>
              <a:ext uri="{FF2B5EF4-FFF2-40B4-BE49-F238E27FC236}">
                <a16:creationId xmlns:a16="http://schemas.microsoft.com/office/drawing/2014/main" id="{3E2E3937-73BB-84CF-2D6D-1F8E93C2A106}"/>
              </a:ext>
            </a:extLst>
          </p:cNvPr>
          <p:cNvSpPr/>
          <p:nvPr/>
        </p:nvSpPr>
        <p:spPr>
          <a:xfrm>
            <a:off x="8595852" y="1264828"/>
            <a:ext cx="2895600" cy="5135960"/>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Area program coordinators fill out TA assignment request and send to HR Partner via box upload</a:t>
            </a:r>
          </a:p>
        </p:txBody>
      </p:sp>
      <p:sp>
        <p:nvSpPr>
          <p:cNvPr id="9" name="Rectangle 8">
            <a:extLst>
              <a:ext uri="{FF2B5EF4-FFF2-40B4-BE49-F238E27FC236}">
                <a16:creationId xmlns:a16="http://schemas.microsoft.com/office/drawing/2014/main" id="{3250A8BC-4C2D-89CA-B3A6-8B97C3BE77E7}"/>
              </a:ext>
            </a:extLst>
          </p:cNvPr>
          <p:cNvSpPr/>
          <p:nvPr/>
        </p:nvSpPr>
        <p:spPr>
          <a:xfrm>
            <a:off x="563728" y="861072"/>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Late February/Early March</a:t>
            </a:r>
          </a:p>
        </p:txBody>
      </p:sp>
      <p:sp>
        <p:nvSpPr>
          <p:cNvPr id="10" name="Rectangle 9">
            <a:extLst>
              <a:ext uri="{FF2B5EF4-FFF2-40B4-BE49-F238E27FC236}">
                <a16:creationId xmlns:a16="http://schemas.microsoft.com/office/drawing/2014/main" id="{EDDD2360-C74D-3928-48BD-8C6A71AAECFA}"/>
              </a:ext>
            </a:extLst>
          </p:cNvPr>
          <p:cNvSpPr/>
          <p:nvPr/>
        </p:nvSpPr>
        <p:spPr>
          <a:xfrm>
            <a:off x="4648200" y="856905"/>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Late March/Early April</a:t>
            </a:r>
          </a:p>
        </p:txBody>
      </p:sp>
      <p:sp>
        <p:nvSpPr>
          <p:cNvPr id="11" name="Rectangle 10">
            <a:extLst>
              <a:ext uri="{FF2B5EF4-FFF2-40B4-BE49-F238E27FC236}">
                <a16:creationId xmlns:a16="http://schemas.microsoft.com/office/drawing/2014/main" id="{3CD7C4BE-FD54-6F99-C441-F26A4C0B113C}"/>
              </a:ext>
            </a:extLst>
          </p:cNvPr>
          <p:cNvSpPr/>
          <p:nvPr/>
        </p:nvSpPr>
        <p:spPr>
          <a:xfrm>
            <a:off x="8610600" y="841302"/>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Late April</a:t>
            </a:r>
          </a:p>
        </p:txBody>
      </p:sp>
      <p:sp>
        <p:nvSpPr>
          <p:cNvPr id="18" name="Right Arrow 17">
            <a:extLst>
              <a:ext uri="{FF2B5EF4-FFF2-40B4-BE49-F238E27FC236}">
                <a16:creationId xmlns:a16="http://schemas.microsoft.com/office/drawing/2014/main" id="{D8E35718-4DEE-EC68-8EEF-31505E4622BF}"/>
              </a:ext>
            </a:extLst>
          </p:cNvPr>
          <p:cNvSpPr/>
          <p:nvPr/>
        </p:nvSpPr>
        <p:spPr>
          <a:xfrm>
            <a:off x="3596866" y="3282678"/>
            <a:ext cx="822734" cy="4511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a:extLst>
              <a:ext uri="{FF2B5EF4-FFF2-40B4-BE49-F238E27FC236}">
                <a16:creationId xmlns:a16="http://schemas.microsoft.com/office/drawing/2014/main" id="{5023FAAD-6779-6672-BF31-0F5A6D1EC95F}"/>
              </a:ext>
            </a:extLst>
          </p:cNvPr>
          <p:cNvSpPr/>
          <p:nvPr/>
        </p:nvSpPr>
        <p:spPr>
          <a:xfrm>
            <a:off x="7658459" y="3224803"/>
            <a:ext cx="822734" cy="4511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342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80D1209-4039-2D86-96E9-37D94A511CAF}"/>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142ECFC-6D22-D575-ABBB-C79656D33C2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78313E7-A845-1EBE-465E-9CAABCB9A213}"/>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872B58D4-CF1C-32CA-73FC-FB7B1C0315D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1A5D385-3A14-70F8-9681-B15CD3B31595}"/>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ADCBB335-8060-E572-60EC-AE9D5829BC12}"/>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C348AD88-7D6A-BABF-228E-86892EDD0BA8}"/>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29A60109-13DD-AE36-640F-E6B6A447F654}"/>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105B5C03-2D98-4FA6-0117-D05C6EB24241}"/>
              </a:ext>
            </a:extLst>
          </p:cNvPr>
          <p:cNvSpPr txBox="1"/>
          <p:nvPr/>
        </p:nvSpPr>
        <p:spPr>
          <a:xfrm>
            <a:off x="460250" y="200683"/>
            <a:ext cx="68580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Example Timeline for Fall TA Appointments</a:t>
            </a:r>
          </a:p>
        </p:txBody>
      </p:sp>
      <p:sp>
        <p:nvSpPr>
          <p:cNvPr id="12" name="Rectangle 11">
            <a:extLst>
              <a:ext uri="{FF2B5EF4-FFF2-40B4-BE49-F238E27FC236}">
                <a16:creationId xmlns:a16="http://schemas.microsoft.com/office/drawing/2014/main" id="{345B606D-CD80-42BF-3660-94778AA8E94D}"/>
              </a:ext>
            </a:extLst>
          </p:cNvPr>
          <p:cNvSpPr/>
          <p:nvPr/>
        </p:nvSpPr>
        <p:spPr>
          <a:xfrm>
            <a:off x="497838" y="1470124"/>
            <a:ext cx="2895600" cy="5113648"/>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(Ideally) Department Chair reviews and approves TA assignments</a:t>
            </a:r>
          </a:p>
          <a:p>
            <a:pPr marL="285750" indent="-285750" algn="l">
              <a:buFont typeface="Arial" panose="020B0604020202020204" pitchFamily="34" charset="0"/>
              <a:buChar char="•"/>
            </a:pPr>
            <a:r>
              <a:rPr lang="en-US" dirty="0">
                <a:solidFill>
                  <a:schemeClr val="tx1"/>
                </a:solidFill>
              </a:rPr>
              <a:t>(Ideally) HR Partner enters info in FMP and sends student contracts</a:t>
            </a:r>
          </a:p>
          <a:p>
            <a:pPr algn="l"/>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HR Partner submits mass extend template for summer</a:t>
            </a:r>
          </a:p>
          <a:p>
            <a:pPr marL="285750" indent="-285750" algn="l">
              <a:buFont typeface="Arial" panose="020B0604020202020204" pitchFamily="34" charset="0"/>
              <a:buChar char="•"/>
            </a:pPr>
            <a:r>
              <a:rPr lang="en-US" dirty="0">
                <a:solidFill>
                  <a:schemeClr val="tx1"/>
                </a:solidFill>
              </a:rPr>
              <a:t>If contracts have not been sent out HR partner confirms which student assignments will continue through summer and fall</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endParaRPr lang="en-US" dirty="0">
              <a:solidFill>
                <a:schemeClr val="tx1"/>
              </a:solidFill>
            </a:endParaRPr>
          </a:p>
        </p:txBody>
      </p:sp>
      <p:sp>
        <p:nvSpPr>
          <p:cNvPr id="13" name="Rectangle 12">
            <a:extLst>
              <a:ext uri="{FF2B5EF4-FFF2-40B4-BE49-F238E27FC236}">
                <a16:creationId xmlns:a16="http://schemas.microsoft.com/office/drawing/2014/main" id="{2D31EEF0-584E-5544-8579-8FFEC62554BC}"/>
              </a:ext>
            </a:extLst>
          </p:cNvPr>
          <p:cNvSpPr/>
          <p:nvPr/>
        </p:nvSpPr>
        <p:spPr>
          <a:xfrm>
            <a:off x="488006" y="937272"/>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Early May</a:t>
            </a:r>
          </a:p>
        </p:txBody>
      </p:sp>
      <p:sp>
        <p:nvSpPr>
          <p:cNvPr id="14" name="Rectangle 13">
            <a:extLst>
              <a:ext uri="{FF2B5EF4-FFF2-40B4-BE49-F238E27FC236}">
                <a16:creationId xmlns:a16="http://schemas.microsoft.com/office/drawing/2014/main" id="{BE3062E1-7616-1B12-96BD-68C711D59200}"/>
              </a:ext>
            </a:extLst>
          </p:cNvPr>
          <p:cNvSpPr/>
          <p:nvPr/>
        </p:nvSpPr>
        <p:spPr>
          <a:xfrm>
            <a:off x="4685788" y="1470124"/>
            <a:ext cx="2895600" cy="5113648"/>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Dept chair reviews assignments if this was not done before. After Assignments approved HR Partner sends out contracts</a:t>
            </a:r>
          </a:p>
          <a:p>
            <a:pPr algn="l"/>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For new hires, run BG check once contract is signed</a:t>
            </a:r>
          </a:p>
        </p:txBody>
      </p:sp>
      <p:sp>
        <p:nvSpPr>
          <p:cNvPr id="15" name="Rectangle 14">
            <a:extLst>
              <a:ext uri="{FF2B5EF4-FFF2-40B4-BE49-F238E27FC236}">
                <a16:creationId xmlns:a16="http://schemas.microsoft.com/office/drawing/2014/main" id="{8C616CAA-844A-5544-B01F-63055279C609}"/>
              </a:ext>
            </a:extLst>
          </p:cNvPr>
          <p:cNvSpPr/>
          <p:nvPr/>
        </p:nvSpPr>
        <p:spPr>
          <a:xfrm>
            <a:off x="4648200" y="914400"/>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June or early July</a:t>
            </a:r>
          </a:p>
        </p:txBody>
      </p:sp>
      <p:sp>
        <p:nvSpPr>
          <p:cNvPr id="16" name="Rectangle 15">
            <a:extLst>
              <a:ext uri="{FF2B5EF4-FFF2-40B4-BE49-F238E27FC236}">
                <a16:creationId xmlns:a16="http://schemas.microsoft.com/office/drawing/2014/main" id="{ACA311FE-A671-C836-FE5B-1712B4D42D48}"/>
              </a:ext>
            </a:extLst>
          </p:cNvPr>
          <p:cNvSpPr/>
          <p:nvPr/>
        </p:nvSpPr>
        <p:spPr>
          <a:xfrm>
            <a:off x="8610600" y="1464046"/>
            <a:ext cx="2895600" cy="5113648"/>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HR Partner processes new hires</a:t>
            </a:r>
          </a:p>
          <a:p>
            <a:pPr algn="l"/>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Mass Extend window for fall opens. HR Partner submits mass extend template for fall </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Process TRBs for students who have registered</a:t>
            </a:r>
          </a:p>
        </p:txBody>
      </p:sp>
      <p:sp>
        <p:nvSpPr>
          <p:cNvPr id="17" name="Rectangle 16">
            <a:extLst>
              <a:ext uri="{FF2B5EF4-FFF2-40B4-BE49-F238E27FC236}">
                <a16:creationId xmlns:a16="http://schemas.microsoft.com/office/drawing/2014/main" id="{4B2DCD2E-A2B3-B803-4C98-0A1DDD32BC97}"/>
              </a:ext>
            </a:extLst>
          </p:cNvPr>
          <p:cNvSpPr/>
          <p:nvPr/>
        </p:nvSpPr>
        <p:spPr>
          <a:xfrm>
            <a:off x="8610600" y="894031"/>
            <a:ext cx="2895600" cy="2819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July/ Early August</a:t>
            </a:r>
          </a:p>
        </p:txBody>
      </p:sp>
      <p:sp>
        <p:nvSpPr>
          <p:cNvPr id="20" name="Right Arrow 19">
            <a:extLst>
              <a:ext uri="{FF2B5EF4-FFF2-40B4-BE49-F238E27FC236}">
                <a16:creationId xmlns:a16="http://schemas.microsoft.com/office/drawing/2014/main" id="{0C184BBD-2877-F017-0297-E19C16DEB354}"/>
              </a:ext>
            </a:extLst>
          </p:cNvPr>
          <p:cNvSpPr/>
          <p:nvPr/>
        </p:nvSpPr>
        <p:spPr>
          <a:xfrm>
            <a:off x="3692576" y="3555377"/>
            <a:ext cx="822734" cy="4511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a:extLst>
              <a:ext uri="{FF2B5EF4-FFF2-40B4-BE49-F238E27FC236}">
                <a16:creationId xmlns:a16="http://schemas.microsoft.com/office/drawing/2014/main" id="{88A9864D-9C90-59D4-90A6-CE47469C3523}"/>
              </a:ext>
            </a:extLst>
          </p:cNvPr>
          <p:cNvSpPr/>
          <p:nvPr/>
        </p:nvSpPr>
        <p:spPr>
          <a:xfrm>
            <a:off x="7678124" y="3576338"/>
            <a:ext cx="822734" cy="4511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2634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FCBC880-349C-B160-437E-8E919C4231B7}"/>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E6ADDA59-C3BD-B880-DBDA-64A73CD1E60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7D6D006A-82D8-98D5-ABBA-7D32877AD730}"/>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DBE2461B-558B-CE41-2324-9DC2E6EE162C}"/>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9D927173-9970-9AE3-64A4-8BB40B2065D8}"/>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45F1D4BE-3830-F0A0-996F-E5C11C434E89}"/>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469EFA14-AA8E-F139-A1D6-6882E24EC5F9}"/>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991F5C39-1920-98B9-B884-E2AC8E058B46}"/>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05D7E6D3-61EE-57C2-4B5E-ABC58BA67F01}"/>
              </a:ext>
            </a:extLst>
          </p:cNvPr>
          <p:cNvSpPr txBox="1"/>
          <p:nvPr/>
        </p:nvSpPr>
        <p:spPr>
          <a:xfrm>
            <a:off x="460250" y="200683"/>
            <a:ext cx="68580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Example Timeline for Fall TA Appointments</a:t>
            </a:r>
          </a:p>
        </p:txBody>
      </p:sp>
      <p:sp>
        <p:nvSpPr>
          <p:cNvPr id="4" name="Rectangle 3">
            <a:extLst>
              <a:ext uri="{FF2B5EF4-FFF2-40B4-BE49-F238E27FC236}">
                <a16:creationId xmlns:a16="http://schemas.microsoft.com/office/drawing/2014/main" id="{233645A0-4DC2-CA2D-27E5-760644BD9C8F}"/>
              </a:ext>
            </a:extLst>
          </p:cNvPr>
          <p:cNvSpPr/>
          <p:nvPr/>
        </p:nvSpPr>
        <p:spPr>
          <a:xfrm>
            <a:off x="2240128" y="1544958"/>
            <a:ext cx="7208672" cy="4682393"/>
          </a:xfrm>
          <a:prstGeom prst="rect">
            <a:avLst/>
          </a:prstGeom>
          <a:solidFill>
            <a:schemeClr val="accent5">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l">
              <a:buFont typeface="Arial" panose="020B0604020202020204" pitchFamily="34" charset="0"/>
              <a:buChar char="•"/>
            </a:pPr>
            <a:r>
              <a:rPr lang="en-US" dirty="0">
                <a:solidFill>
                  <a:schemeClr val="tx1"/>
                </a:solidFill>
              </a:rPr>
              <a:t>Check all assignments in Workday and that everything looks correct</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Pay attention to the student ineligibility report for future hires and work to resolve any errors</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Check tuition bills to make sure students are registered for the required number of hours. Remind students to register if they are not registered</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Process TRBs for students who have registered</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Reach out to new hires to complete section 1 of their I-9s. When section 2 appears in inbox HR Partner reaches out to student and schedules a time to come in with I-9 documents</a:t>
            </a:r>
          </a:p>
        </p:txBody>
      </p:sp>
      <p:sp>
        <p:nvSpPr>
          <p:cNvPr id="9" name="Rectangle 8">
            <a:extLst>
              <a:ext uri="{FF2B5EF4-FFF2-40B4-BE49-F238E27FC236}">
                <a16:creationId xmlns:a16="http://schemas.microsoft.com/office/drawing/2014/main" id="{54DEE187-FCE3-4112-9288-E0EFF1E29923}"/>
              </a:ext>
            </a:extLst>
          </p:cNvPr>
          <p:cNvSpPr/>
          <p:nvPr/>
        </p:nvSpPr>
        <p:spPr>
          <a:xfrm>
            <a:off x="3889250" y="914400"/>
            <a:ext cx="4111750" cy="5510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Early August After Everything is Processed</a:t>
            </a:r>
          </a:p>
        </p:txBody>
      </p:sp>
    </p:spTree>
    <p:extLst>
      <p:ext uri="{BB962C8B-B14F-4D97-AF65-F5344CB8AC3E}">
        <p14:creationId xmlns:p14="http://schemas.microsoft.com/office/powerpoint/2010/main" val="2240704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E9DBA64-3B98-0DCD-5CF2-8472EF8E467A}"/>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5F1A40EA-F0E9-B924-4B22-6CEE95DC738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78AD2A58-1FA3-CABD-7998-81A834058540}"/>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8BDE3E6-6942-AAE2-6816-16674E0990BA}"/>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58541517-47EA-A8B0-7A96-E5D51EEED71E}"/>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CD3878A7-29EE-57E1-8E04-6CB4EA7A372B}"/>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EE90BFD1-A50A-E50A-50AC-A7FD0626BE3C}"/>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9AAFFF8A-6428-78BD-DE76-8B479F836921}"/>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FAD9C205-3BE0-AF3F-4CA6-2B9D4CE6E9C8}"/>
              </a:ext>
            </a:extLst>
          </p:cNvPr>
          <p:cNvSpPr txBox="1"/>
          <p:nvPr/>
        </p:nvSpPr>
        <p:spPr>
          <a:xfrm>
            <a:off x="457200" y="891613"/>
            <a:ext cx="4267200" cy="553998"/>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Note Important Dates </a:t>
            </a:r>
          </a:p>
        </p:txBody>
      </p:sp>
      <p:sp>
        <p:nvSpPr>
          <p:cNvPr id="3" name="TextBox 2">
            <a:extLst>
              <a:ext uri="{FF2B5EF4-FFF2-40B4-BE49-F238E27FC236}">
                <a16:creationId xmlns:a16="http://schemas.microsoft.com/office/drawing/2014/main" id="{316658B4-E448-8647-A4D8-0426B73BAFD3}"/>
              </a:ext>
            </a:extLst>
          </p:cNvPr>
          <p:cNvSpPr txBox="1"/>
          <p:nvPr/>
        </p:nvSpPr>
        <p:spPr>
          <a:xfrm>
            <a:off x="228600" y="2030149"/>
            <a:ext cx="11353800" cy="3884333"/>
          </a:xfrm>
          <a:prstGeom prst="rect">
            <a:avLst/>
          </a:prstGeom>
          <a:solidFill>
            <a:schemeClr val="bg1"/>
          </a:solidFill>
        </p:spPr>
        <p:txBody>
          <a:bodyPr wrap="square" rtlCol="0">
            <a:spAutoFit/>
          </a:bodyPr>
          <a:lstStyle/>
          <a:p>
            <a:pPr marL="285750" indent="-285750">
              <a:lnSpc>
                <a:spcPct val="200000"/>
              </a:lnSpc>
              <a:buFont typeface="Arial" panose="020B0604020202020204" pitchFamily="34" charset="0"/>
              <a:buChar char="•"/>
            </a:pPr>
            <a:r>
              <a:rPr lang="en-US" dirty="0"/>
              <a:t>Registration dates </a:t>
            </a:r>
            <a:r>
              <a:rPr lang="en-US" dirty="0">
                <a:hlinkClick r:id="rId5"/>
              </a:rPr>
              <a:t>https://registrar.utexas.edu/schedules</a:t>
            </a:r>
            <a:r>
              <a:rPr lang="en-US" dirty="0"/>
              <a:t> </a:t>
            </a:r>
          </a:p>
          <a:p>
            <a:pPr marL="285750" indent="-285750">
              <a:lnSpc>
                <a:spcPct val="200000"/>
              </a:lnSpc>
              <a:buFont typeface="Arial" panose="020B0604020202020204" pitchFamily="34" charset="0"/>
              <a:buChar char="•"/>
            </a:pPr>
            <a:r>
              <a:rPr lang="en-US" dirty="0"/>
              <a:t>Tuition deadline (TRB Deadline) </a:t>
            </a:r>
            <a:r>
              <a:rPr lang="en-US" dirty="0">
                <a:hlinkClick r:id="rId6"/>
              </a:rPr>
              <a:t>https://onestop.utexas.edu/managing-costs/paying-your-tuition/payment-deadlines/</a:t>
            </a:r>
            <a:r>
              <a:rPr lang="en-US" dirty="0"/>
              <a:t> </a:t>
            </a:r>
          </a:p>
          <a:p>
            <a:pPr marL="285750" indent="-285750">
              <a:lnSpc>
                <a:spcPct val="200000"/>
              </a:lnSpc>
              <a:buFont typeface="Arial" panose="020B0604020202020204" pitchFamily="34" charset="0"/>
              <a:buChar char="•"/>
            </a:pPr>
            <a:r>
              <a:rPr lang="en-US" dirty="0"/>
              <a:t>Mass Extend Deadline </a:t>
            </a:r>
            <a:r>
              <a:rPr lang="en-US" dirty="0">
                <a:hlinkClick r:id="rId7"/>
              </a:rPr>
              <a:t>https://workday.utexas.edu/documentation/mass-extension</a:t>
            </a:r>
            <a:r>
              <a:rPr lang="en-US" dirty="0"/>
              <a:t> </a:t>
            </a:r>
          </a:p>
          <a:p>
            <a:pPr marL="285750" indent="-285750">
              <a:lnSpc>
                <a:spcPct val="200000"/>
              </a:lnSpc>
              <a:buFont typeface="Arial" panose="020B0604020202020204" pitchFamily="34" charset="0"/>
              <a:buChar char="•"/>
            </a:pPr>
            <a:r>
              <a:rPr lang="en-US" dirty="0"/>
              <a:t>Mass Term Dates </a:t>
            </a:r>
            <a:r>
              <a:rPr lang="en-US" dirty="0">
                <a:hlinkClick r:id="rId8"/>
              </a:rPr>
              <a:t>https://workday.utexas.edu/documentation/mass-term-guidance</a:t>
            </a:r>
            <a:r>
              <a:rPr lang="en-US" dirty="0"/>
              <a:t> </a:t>
            </a:r>
          </a:p>
          <a:p>
            <a:pPr marL="285750" indent="-285750">
              <a:lnSpc>
                <a:spcPct val="200000"/>
              </a:lnSpc>
              <a:buFont typeface="Arial" panose="020B0604020202020204" pitchFamily="34" charset="0"/>
              <a:buChar char="•"/>
            </a:pPr>
            <a:r>
              <a:rPr lang="en-US" dirty="0"/>
              <a:t>International Insurance Audits</a:t>
            </a:r>
          </a:p>
          <a:p>
            <a:pPr marL="285750" indent="-285750">
              <a:lnSpc>
                <a:spcPct val="200000"/>
              </a:lnSpc>
              <a:buFont typeface="Arial" panose="020B0604020202020204" pitchFamily="34" charset="0"/>
              <a:buChar char="•"/>
            </a:pPr>
            <a:r>
              <a:rPr lang="en-US" dirty="0"/>
              <a:t>Payroll Deadline </a:t>
            </a:r>
            <a:r>
              <a:rPr lang="en-US" dirty="0">
                <a:hlinkClick r:id="rId9"/>
              </a:rPr>
              <a:t>https://payroll.utexas.edu/paydays-and-deadlines/monthly-payroll-calendar</a:t>
            </a:r>
            <a:r>
              <a:rPr lang="en-US" dirty="0"/>
              <a:t> </a:t>
            </a:r>
          </a:p>
        </p:txBody>
      </p:sp>
    </p:spTree>
    <p:extLst>
      <p:ext uri="{BB962C8B-B14F-4D97-AF65-F5344CB8AC3E}">
        <p14:creationId xmlns:p14="http://schemas.microsoft.com/office/powerpoint/2010/main" val="2395270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8961294-E0CD-E6CF-145C-AC3F2632C940}"/>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800B8D47-B7B0-C83A-2BA8-871B42643E5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88C10B25-51C1-5F83-97C4-64CBD5B24448}"/>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344E5716-6BBC-B18E-65D6-1435F9459F85}"/>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A4CCF55-5EA4-DF99-3BA3-7AA06C38D63F}"/>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52D3909C-19F1-5825-FBD6-424FE62050DF}"/>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2CAE2910-73F9-CCB8-3196-FA74E5CE8547}"/>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4E396B9C-BBCF-6DDA-7F50-D4D3239FF2C9}"/>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42299813-69F8-279F-4DFA-C249771B6E31}"/>
              </a:ext>
            </a:extLst>
          </p:cNvPr>
          <p:cNvSpPr txBox="1"/>
          <p:nvPr/>
        </p:nvSpPr>
        <p:spPr>
          <a:xfrm>
            <a:off x="598141" y="407242"/>
            <a:ext cx="6858000" cy="553998"/>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Helpful Resources</a:t>
            </a:r>
          </a:p>
        </p:txBody>
      </p:sp>
      <p:sp>
        <p:nvSpPr>
          <p:cNvPr id="3" name="TextBox 2">
            <a:extLst>
              <a:ext uri="{FF2B5EF4-FFF2-40B4-BE49-F238E27FC236}">
                <a16:creationId xmlns:a16="http://schemas.microsoft.com/office/drawing/2014/main" id="{FB4ACF99-7027-05EB-AC02-F2E9CFB545AE}"/>
              </a:ext>
            </a:extLst>
          </p:cNvPr>
          <p:cNvSpPr txBox="1"/>
          <p:nvPr/>
        </p:nvSpPr>
        <p:spPr>
          <a:xfrm>
            <a:off x="680884" y="1583326"/>
            <a:ext cx="10825316" cy="2585323"/>
          </a:xfrm>
          <a:prstGeom prst="rect">
            <a:avLst/>
          </a:prstGeom>
          <a:noFill/>
        </p:spPr>
        <p:txBody>
          <a:bodyPr wrap="square" rtlCol="0">
            <a:spAutoFit/>
          </a:bodyPr>
          <a:lstStyle/>
          <a:p>
            <a:r>
              <a:rPr lang="en-US" dirty="0"/>
              <a:t>COE Wiki </a:t>
            </a:r>
            <a:r>
              <a:rPr lang="en-US" dirty="0">
                <a:hlinkClick r:id="rId5"/>
              </a:rPr>
              <a:t>https://cloud.wikis.utexas.edu/wiki/spaces/coe/pages/79168155/Graduate+Student+Employees+-+COE+Policies</a:t>
            </a:r>
            <a:r>
              <a:rPr lang="en-US" dirty="0"/>
              <a:t> </a:t>
            </a:r>
          </a:p>
          <a:p>
            <a:endParaRPr lang="en-US" dirty="0"/>
          </a:p>
          <a:p>
            <a:r>
              <a:rPr lang="en-US" dirty="0"/>
              <a:t>Student Employment Listserv (</a:t>
            </a:r>
            <a:r>
              <a:rPr lang="en-US" dirty="0">
                <a:hlinkClick r:id="rId6"/>
              </a:rPr>
              <a:t>se-forum@utlists.utexas.edu</a:t>
            </a:r>
            <a:r>
              <a:rPr lang="en-US" dirty="0"/>
              <a:t>) </a:t>
            </a:r>
          </a:p>
          <a:p>
            <a:endParaRPr lang="en-US" dirty="0"/>
          </a:p>
          <a:p>
            <a:r>
              <a:rPr lang="en-US" dirty="0"/>
              <a:t>SE Forum Community Teams Group</a:t>
            </a:r>
          </a:p>
          <a:p>
            <a:endParaRPr lang="en-US" dirty="0"/>
          </a:p>
          <a:p>
            <a:r>
              <a:rPr lang="en-US"/>
              <a:t>Workday Trainings </a:t>
            </a:r>
            <a:r>
              <a:rPr lang="en-US" dirty="0"/>
              <a:t>on UT Learn</a:t>
            </a:r>
          </a:p>
        </p:txBody>
      </p:sp>
    </p:spTree>
    <p:extLst>
      <p:ext uri="{BB962C8B-B14F-4D97-AF65-F5344CB8AC3E}">
        <p14:creationId xmlns:p14="http://schemas.microsoft.com/office/powerpoint/2010/main" val="2351294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A16F4C2-305C-31BD-8C06-1B23BD6D5EF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FA9BE1E-22C7-A562-1F45-7CFF7EEAE65D}"/>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D5A2E6B3-1FB9-E526-BD8C-3A281DFB333C}"/>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3B8984E4-D320-3810-169F-69AFC5D9F781}"/>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2A92EA65-1C4D-E108-63BA-01CEC220D765}"/>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7FF4008E-5A47-D223-4133-6060A8E2E8D2}"/>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6A3CD62E-D185-7039-46CF-0748B6489272}"/>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36EE0711-AD72-A024-09DA-E7C21C2BFC12}"/>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723EFC8B-E834-258B-2516-F0C794E299CC}"/>
              </a:ext>
            </a:extLst>
          </p:cNvPr>
          <p:cNvSpPr txBox="1"/>
          <p:nvPr/>
        </p:nvSpPr>
        <p:spPr>
          <a:xfrm>
            <a:off x="1028700" y="2743200"/>
            <a:ext cx="10134600" cy="830997"/>
          </a:xfrm>
          <a:prstGeom prst="rect">
            <a:avLst/>
          </a:prstGeom>
          <a:noFill/>
        </p:spPr>
        <p:txBody>
          <a:bodyPr wrap="square" rtlCol="0">
            <a:spAutoFit/>
          </a:bodyPr>
          <a:lstStyle/>
          <a:p>
            <a:pPr algn="ctr"/>
            <a:r>
              <a:rPr lang="en-US" sz="4800" b="1">
                <a:solidFill>
                  <a:schemeClr val="tx2">
                    <a:lumMod val="75000"/>
                  </a:schemeClr>
                </a:solidFill>
              </a:rPr>
              <a:t>Questions?</a:t>
            </a:r>
            <a:endParaRPr lang="en-US" sz="4800" b="1" dirty="0">
              <a:solidFill>
                <a:schemeClr val="tx2">
                  <a:lumMod val="75000"/>
                </a:schemeClr>
              </a:solidFill>
            </a:endParaRPr>
          </a:p>
        </p:txBody>
      </p:sp>
    </p:spTree>
    <p:extLst>
      <p:ext uri="{BB962C8B-B14F-4D97-AF65-F5344CB8AC3E}">
        <p14:creationId xmlns:p14="http://schemas.microsoft.com/office/powerpoint/2010/main" val="540038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79D89A8-AFD8-3C20-20A9-19140182FDA0}"/>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D40B2E40-BF12-F766-14C0-07CA2DC932F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DEBA7B0-419D-3EC2-EC20-9BBE070EA812}"/>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EB7151B8-B554-54DB-EC5E-4F459959694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F89F3E86-5252-A5E5-4880-6D5E91A3D09D}"/>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BE1E5439-9928-5EC2-D2A1-509C50EBDF12}"/>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CB7B890D-4A9D-74D2-3F99-79CBC71F55F4}"/>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D32AC44A-FADE-C2CC-4413-74A4B5953DF1}"/>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8C17BDDD-12E5-817C-3E5E-8A559C629AF1}"/>
              </a:ext>
            </a:extLst>
          </p:cNvPr>
          <p:cNvSpPr txBox="1"/>
          <p:nvPr/>
        </p:nvSpPr>
        <p:spPr>
          <a:xfrm>
            <a:off x="1028700" y="2743200"/>
            <a:ext cx="10134600" cy="830997"/>
          </a:xfrm>
          <a:prstGeom prst="rect">
            <a:avLst/>
          </a:prstGeom>
          <a:noFill/>
        </p:spPr>
        <p:txBody>
          <a:bodyPr wrap="square" rtlCol="0">
            <a:spAutoFit/>
          </a:bodyPr>
          <a:lstStyle/>
          <a:p>
            <a:r>
              <a:rPr lang="en-US" sz="4800" b="1" dirty="0">
                <a:solidFill>
                  <a:schemeClr val="tx2">
                    <a:lumMod val="75000"/>
                  </a:schemeClr>
                </a:solidFill>
              </a:rPr>
              <a:t>Student Employment Processes</a:t>
            </a:r>
          </a:p>
        </p:txBody>
      </p:sp>
    </p:spTree>
    <p:extLst>
      <p:ext uri="{BB962C8B-B14F-4D97-AF65-F5344CB8AC3E}">
        <p14:creationId xmlns:p14="http://schemas.microsoft.com/office/powerpoint/2010/main" val="84079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BB8BD4E-104D-4807-6D77-54994CB98A9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E537A719-E8FE-8F3B-63D4-0941B653804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DD0258EC-22B0-8B2A-9DA5-71076F448C3C}"/>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91C04191-58EA-D533-FBA9-4184AA02C6D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00A5D75B-81F1-0B3C-AC5A-A6D4AEA1EEE0}"/>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672923FD-2AF1-9625-9C90-D8C691678BBB}"/>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DC3F3397-3E6F-0DBD-BA4E-FD6D9DEB10BC}"/>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EC89FDF-770A-9756-5D94-6D321041B9ED}"/>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F82F7FB5-AAD0-3A25-D04E-7B945DE9020C}"/>
              </a:ext>
            </a:extLst>
          </p:cNvPr>
          <p:cNvSpPr txBox="1"/>
          <p:nvPr/>
        </p:nvSpPr>
        <p:spPr>
          <a:xfrm>
            <a:off x="914400" y="768971"/>
            <a:ext cx="388620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Objectives</a:t>
            </a:r>
          </a:p>
        </p:txBody>
      </p:sp>
      <p:sp>
        <p:nvSpPr>
          <p:cNvPr id="4" name="TextBox 3">
            <a:extLst>
              <a:ext uri="{FF2B5EF4-FFF2-40B4-BE49-F238E27FC236}">
                <a16:creationId xmlns:a16="http://schemas.microsoft.com/office/drawing/2014/main" id="{23A321BD-824D-BDEB-9296-0E47BE89A846}"/>
              </a:ext>
            </a:extLst>
          </p:cNvPr>
          <p:cNvSpPr txBox="1"/>
          <p:nvPr/>
        </p:nvSpPr>
        <p:spPr>
          <a:xfrm>
            <a:off x="591650" y="1630043"/>
            <a:ext cx="8839200" cy="5078313"/>
          </a:xfrm>
          <a:prstGeom prst="rect">
            <a:avLst/>
          </a:prstGeom>
          <a:noFill/>
        </p:spPr>
        <p:txBody>
          <a:bodyPr wrap="square" rtlCol="0">
            <a:spAutoFit/>
          </a:bodyPr>
          <a:lstStyle/>
          <a:p>
            <a:pPr marL="285750" indent="-285750">
              <a:buFont typeface="Wingdings" pitchFamily="2" charset="2"/>
              <a:buChar char="v"/>
            </a:pPr>
            <a:r>
              <a:rPr lang="en-US" dirty="0"/>
              <a:t>Provide clarity on how to identify the correct type of BP and Mass Process to use in different student employment situations</a:t>
            </a:r>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r>
              <a:rPr lang="en-US" dirty="0"/>
              <a:t>Give an overview of KHE’s current process, which HR Partners can adapt to fit the needs of their departments</a:t>
            </a:r>
          </a:p>
          <a:p>
            <a:endParaRPr lang="en-US" dirty="0"/>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r>
              <a:rPr lang="en-US" dirty="0"/>
              <a:t>Identify some common problem areas/sources of frustration and determine what can be done to mitigate issues in these areas </a:t>
            </a:r>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endParaRPr lang="en-US" dirty="0"/>
          </a:p>
          <a:p>
            <a:pPr marL="285750" indent="-285750">
              <a:buFont typeface="Wingdings" pitchFamily="2" charset="2"/>
              <a:buChar char="v"/>
            </a:pPr>
            <a:endParaRPr lang="en-US" dirty="0"/>
          </a:p>
          <a:p>
            <a:r>
              <a:rPr lang="en-US" dirty="0"/>
              <a:t> </a:t>
            </a:r>
          </a:p>
        </p:txBody>
      </p:sp>
    </p:spTree>
    <p:extLst>
      <p:ext uri="{BB962C8B-B14F-4D97-AF65-F5344CB8AC3E}">
        <p14:creationId xmlns:p14="http://schemas.microsoft.com/office/powerpoint/2010/main" val="2053834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4D4E823-2AEE-30E8-74B3-E2DCF4F99A1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E25E5FB-0F20-6E59-3C7C-5891CE5699E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14756CD-2777-6748-936C-8172C5F61749}"/>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541B2D8A-132A-D409-091A-257A1FFAFC3D}"/>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E9531F72-D36B-9644-3C5D-EE04A4969E2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298BA05F-D9AE-511C-0CAB-4187D82F07F9}"/>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EB717961-C021-6202-8BB0-8E2194AA4DD0}"/>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A990B854-EDF4-5BC4-FD61-7227291E27F4}"/>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1934E45F-52BF-6921-26B9-C7F69521C61A}"/>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Teaching Assistant/Assistant Instructor Appointments Overview</a:t>
            </a:r>
          </a:p>
        </p:txBody>
      </p:sp>
      <p:sp>
        <p:nvSpPr>
          <p:cNvPr id="4" name="TextBox 3">
            <a:extLst>
              <a:ext uri="{FF2B5EF4-FFF2-40B4-BE49-F238E27FC236}">
                <a16:creationId xmlns:a16="http://schemas.microsoft.com/office/drawing/2014/main" id="{5EEF5C90-8FA1-7D1B-79C4-F2B3A3F8CED4}"/>
              </a:ext>
            </a:extLst>
          </p:cNvPr>
          <p:cNvSpPr txBox="1"/>
          <p:nvPr/>
        </p:nvSpPr>
        <p:spPr>
          <a:xfrm>
            <a:off x="685800" y="1143000"/>
            <a:ext cx="7772400" cy="5355312"/>
          </a:xfrm>
          <a:prstGeom prst="rect">
            <a:avLst/>
          </a:prstGeom>
          <a:noFill/>
        </p:spPr>
        <p:txBody>
          <a:bodyPr wrap="square" rtlCol="0">
            <a:spAutoFit/>
          </a:bodyPr>
          <a:lstStyle/>
          <a:p>
            <a:pPr marL="342900" indent="-342900">
              <a:buFont typeface="+mj-lt"/>
              <a:buAutoNum type="arabicPeriod"/>
            </a:pPr>
            <a:r>
              <a:rPr lang="en-US" dirty="0"/>
              <a:t>TA Allocation for the department is determined at budget meeting. Allocation should be communicated to HR Partner and Chair</a:t>
            </a:r>
          </a:p>
          <a:p>
            <a:pPr marL="342900" indent="-342900">
              <a:buFont typeface="+mj-lt"/>
              <a:buAutoNum type="arabicPeriod"/>
            </a:pPr>
            <a:endParaRPr lang="en-US" dirty="0"/>
          </a:p>
          <a:p>
            <a:pPr marL="342900" indent="-342900">
              <a:buFont typeface="+mj-lt"/>
              <a:buAutoNum type="arabicPeriod"/>
            </a:pPr>
            <a:r>
              <a:rPr lang="en-US" dirty="0"/>
              <a:t>As soon as the course schedule is finalized, chair determines where TAs will be allocated based on course needs</a:t>
            </a:r>
          </a:p>
          <a:p>
            <a:pPr marL="342900" indent="-342900">
              <a:buFont typeface="+mj-lt"/>
              <a:buAutoNum type="arabicPeriod"/>
            </a:pPr>
            <a:endParaRPr lang="en-US" dirty="0"/>
          </a:p>
          <a:p>
            <a:pPr marL="342900" indent="-342900">
              <a:buFont typeface="+mj-lt"/>
              <a:buAutoNum type="arabicPeriod"/>
            </a:pPr>
            <a:r>
              <a:rPr lang="en-US" dirty="0"/>
              <a:t>Area coordinators fill out TA assignment form and upload to box</a:t>
            </a:r>
          </a:p>
          <a:p>
            <a:pPr marL="285750" lvl="1" indent="-285750">
              <a:buFont typeface="Arial" panose="020B0604020202020204" pitchFamily="34" charset="0"/>
              <a:buChar char="•"/>
            </a:pPr>
            <a:endParaRPr lang="en-US" dirty="0"/>
          </a:p>
          <a:p>
            <a:pPr marL="285750" lvl="2" indent="-285750">
              <a:buFont typeface="Arial" panose="020B0604020202020204" pitchFamily="34" charset="0"/>
              <a:buChar char="•"/>
            </a:pPr>
            <a:r>
              <a:rPr lang="en-US" dirty="0"/>
              <a:t>	Any changes after the form has been uploaded must be 	communicated to the HR partner via email and by uploading a 	new form to the box folder. If the faculty just send an email, HR 	Partner requests they update their form on box</a:t>
            </a:r>
          </a:p>
          <a:p>
            <a:pPr marL="342900" indent="-342900">
              <a:buFont typeface="+mj-lt"/>
              <a:buAutoNum type="arabicPeriod"/>
            </a:pPr>
            <a:endParaRPr lang="en-US" dirty="0"/>
          </a:p>
          <a:p>
            <a:endParaRPr lang="en-US" dirty="0"/>
          </a:p>
          <a:p>
            <a:endParaRPr lang="en-US" dirty="0"/>
          </a:p>
          <a:p>
            <a:pPr marL="342900" indent="-342900">
              <a:buFont typeface="+mj-lt"/>
              <a:buAutoNum type="arabicPeriod"/>
            </a:pPr>
            <a:endParaRPr lang="en-US" dirty="0"/>
          </a:p>
          <a:p>
            <a:endParaRPr lang="en-US" dirty="0"/>
          </a:p>
          <a:p>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13716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32356C4-BACC-9601-FFF3-883F00ACB3F4}"/>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296B35FE-9524-C117-AC52-0EBCD44F7D4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2F45762B-E8A2-C77B-F50C-484506BA268B}"/>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56826B00-EDF4-AD45-C4AA-95E3526D1178}"/>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5F3F42D0-19DA-3E5A-CEC2-B5A1EA4FBB9D}"/>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B80CDF38-C175-DDC7-A7A3-B213F43263AB}"/>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0D6D9967-868B-1CAC-04C1-89B83278A486}"/>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81A3E6C9-5A2E-6EA7-F46D-F96C22E496A3}"/>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5F8763EA-09C3-422E-D596-134DDF7CC9A3}"/>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Teaching Assistant/Assistant Instructor Appointments Overview</a:t>
            </a:r>
          </a:p>
        </p:txBody>
      </p:sp>
      <p:sp>
        <p:nvSpPr>
          <p:cNvPr id="4" name="TextBox 3">
            <a:extLst>
              <a:ext uri="{FF2B5EF4-FFF2-40B4-BE49-F238E27FC236}">
                <a16:creationId xmlns:a16="http://schemas.microsoft.com/office/drawing/2014/main" id="{6EAF0D85-6501-7E50-A11D-CF87B901CEC2}"/>
              </a:ext>
            </a:extLst>
          </p:cNvPr>
          <p:cNvSpPr txBox="1"/>
          <p:nvPr/>
        </p:nvSpPr>
        <p:spPr>
          <a:xfrm>
            <a:off x="483912" y="1627093"/>
            <a:ext cx="8077200" cy="5078313"/>
          </a:xfrm>
          <a:prstGeom prst="rect">
            <a:avLst/>
          </a:prstGeom>
          <a:noFill/>
        </p:spPr>
        <p:txBody>
          <a:bodyPr wrap="square" rtlCol="0">
            <a:spAutoFit/>
          </a:bodyPr>
          <a:lstStyle/>
          <a:p>
            <a:pPr marL="342900" indent="-342900">
              <a:buFont typeface="+mj-lt"/>
              <a:buAutoNum type="arabicPeriod"/>
            </a:pPr>
            <a:r>
              <a:rPr lang="en-US" dirty="0"/>
              <a:t>Check for duplicate assignments and errors.</a:t>
            </a:r>
          </a:p>
          <a:p>
            <a:pPr lvl="5"/>
            <a:r>
              <a:rPr lang="en-US" dirty="0"/>
              <a:t>	Example: A student is assigned to TA 20 hours in one course and 	20 hours in another course. </a:t>
            </a:r>
          </a:p>
          <a:p>
            <a:pPr marL="342900" indent="-342900">
              <a:buFont typeface="+mj-lt"/>
              <a:buAutoNum type="arabicPeriod"/>
            </a:pPr>
            <a:endParaRPr lang="en-US" dirty="0"/>
          </a:p>
          <a:p>
            <a:pPr marL="342900" indent="-342900">
              <a:buFont typeface="+mj-lt"/>
              <a:buAutoNum type="arabicPeriod"/>
            </a:pPr>
            <a:r>
              <a:rPr lang="en-US" dirty="0"/>
              <a:t>Enter all of the assignments in File Maker Pro</a:t>
            </a:r>
          </a:p>
          <a:p>
            <a:pPr marL="342900" indent="-342900">
              <a:buFont typeface="+mj-lt"/>
              <a:buAutoNum type="arabicPeriod"/>
            </a:pPr>
            <a:endParaRPr lang="en-US" dirty="0"/>
          </a:p>
          <a:p>
            <a:pPr marL="342900" indent="-342900">
              <a:buFont typeface="+mj-lt"/>
              <a:buAutoNum type="arabicPeriod"/>
            </a:pPr>
            <a:r>
              <a:rPr lang="en-US" dirty="0"/>
              <a:t>Run the Mass Extend Template RPT0900</a:t>
            </a:r>
          </a:p>
          <a:p>
            <a:pPr marL="342900" indent="-342900">
              <a:buFont typeface="+mj-lt"/>
              <a:buAutoNum type="arabicPeriod"/>
            </a:pPr>
            <a:endParaRPr lang="en-US" dirty="0"/>
          </a:p>
          <a:p>
            <a:pPr marL="342900" indent="-342900">
              <a:buFont typeface="+mj-lt"/>
              <a:buAutoNum type="arabicPeriod"/>
            </a:pPr>
            <a:r>
              <a:rPr lang="en-US" dirty="0"/>
              <a:t>Go through this report line by line and determine the status of student employees already employed with the department</a:t>
            </a:r>
          </a:p>
          <a:p>
            <a:pPr marL="342900" indent="-342900">
              <a:buFont typeface="+mj-lt"/>
              <a:buAutoNum type="arabicPeriod"/>
            </a:pPr>
            <a:endParaRPr lang="en-US" dirty="0"/>
          </a:p>
          <a:p>
            <a:pPr marL="342900" indent="-342900">
              <a:buFont typeface="+mj-lt"/>
              <a:buAutoNum type="arabicPeriod"/>
            </a:pPr>
            <a:endParaRPr lang="en-US" dirty="0"/>
          </a:p>
          <a:p>
            <a:endParaRPr lang="en-US" dirty="0"/>
          </a:p>
          <a:p>
            <a:endParaRPr lang="en-US" dirty="0"/>
          </a:p>
          <a:p>
            <a:pPr marL="342900" indent="-342900">
              <a:buFont typeface="+mj-lt"/>
              <a:buAutoNum type="arabicPeriod"/>
            </a:pPr>
            <a:endParaRPr lang="en-US" dirty="0"/>
          </a:p>
          <a:p>
            <a:endParaRPr lang="en-US" dirty="0"/>
          </a:p>
          <a:p>
            <a:endParaRPr lang="en-US" dirty="0"/>
          </a:p>
          <a:p>
            <a:pPr marL="342900" indent="-342900">
              <a:buFont typeface="+mj-lt"/>
              <a:buAutoNum type="arabicPeriod"/>
            </a:pPr>
            <a:endParaRPr lang="en-US" dirty="0"/>
          </a:p>
        </p:txBody>
      </p:sp>
      <p:sp>
        <p:nvSpPr>
          <p:cNvPr id="2" name="TextBox 1">
            <a:extLst>
              <a:ext uri="{FF2B5EF4-FFF2-40B4-BE49-F238E27FC236}">
                <a16:creationId xmlns:a16="http://schemas.microsoft.com/office/drawing/2014/main" id="{AB79B959-87D7-5227-55C3-EBA6114CF8A3}"/>
              </a:ext>
            </a:extLst>
          </p:cNvPr>
          <p:cNvSpPr txBox="1"/>
          <p:nvPr/>
        </p:nvSpPr>
        <p:spPr>
          <a:xfrm>
            <a:off x="513409" y="1143188"/>
            <a:ext cx="8077200" cy="369332"/>
          </a:xfrm>
          <a:prstGeom prst="rect">
            <a:avLst/>
          </a:prstGeom>
          <a:noFill/>
        </p:spPr>
        <p:txBody>
          <a:bodyPr wrap="square" rtlCol="0">
            <a:spAutoFit/>
          </a:bodyPr>
          <a:lstStyle/>
          <a:p>
            <a:r>
              <a:rPr lang="en-US" b="1" dirty="0"/>
              <a:t>HR Partner receives forms and starts reviewing assignments</a:t>
            </a:r>
          </a:p>
        </p:txBody>
      </p:sp>
    </p:spTree>
    <p:extLst>
      <p:ext uri="{BB962C8B-B14F-4D97-AF65-F5344CB8AC3E}">
        <p14:creationId xmlns:p14="http://schemas.microsoft.com/office/powerpoint/2010/main" val="4115991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3515F61-1C66-A7F3-55B1-1C4A5339A63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8879C077-A9CE-3409-18B0-93B35769677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B292583-E336-8A27-397B-E51F6854DF39}"/>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19C0CAEB-C48E-C643-ACF6-47658D70B7CB}"/>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C6DCFB6C-C86A-D064-BF08-F269B6F71D0A}"/>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D6AA705B-12F8-19FF-FF48-1AAF3482B4D5}"/>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FC4E6BD6-F3A0-A495-2553-89DA30C8A730}"/>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94001242-6B0C-311C-10BA-9983A0C8480B}"/>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74FC4724-07AD-E26E-4D34-2EE6687255C8}"/>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Teaching Assistant/Assistant Instructor Appointments Overview</a:t>
            </a:r>
          </a:p>
        </p:txBody>
      </p:sp>
      <p:sp>
        <p:nvSpPr>
          <p:cNvPr id="2" name="TextBox 1">
            <a:extLst>
              <a:ext uri="{FF2B5EF4-FFF2-40B4-BE49-F238E27FC236}">
                <a16:creationId xmlns:a16="http://schemas.microsoft.com/office/drawing/2014/main" id="{82CF7C94-1C27-4D2A-9484-B95D13F4F2BD}"/>
              </a:ext>
            </a:extLst>
          </p:cNvPr>
          <p:cNvSpPr txBox="1"/>
          <p:nvPr/>
        </p:nvSpPr>
        <p:spPr>
          <a:xfrm>
            <a:off x="513409" y="914400"/>
            <a:ext cx="8077200" cy="369332"/>
          </a:xfrm>
          <a:prstGeom prst="rect">
            <a:avLst/>
          </a:prstGeom>
          <a:noFill/>
        </p:spPr>
        <p:txBody>
          <a:bodyPr wrap="square" rtlCol="0">
            <a:spAutoFit/>
          </a:bodyPr>
          <a:lstStyle/>
          <a:p>
            <a:r>
              <a:rPr lang="en-US" b="1" dirty="0"/>
              <a:t>Reviewing Mass Extend Template</a:t>
            </a:r>
          </a:p>
        </p:txBody>
      </p:sp>
      <p:sp>
        <p:nvSpPr>
          <p:cNvPr id="5" name="TextBox 4">
            <a:extLst>
              <a:ext uri="{FF2B5EF4-FFF2-40B4-BE49-F238E27FC236}">
                <a16:creationId xmlns:a16="http://schemas.microsoft.com/office/drawing/2014/main" id="{4F551C9F-49B6-E3E2-D7F1-A6639AA7A467}"/>
              </a:ext>
            </a:extLst>
          </p:cNvPr>
          <p:cNvSpPr txBox="1"/>
          <p:nvPr/>
        </p:nvSpPr>
        <p:spPr>
          <a:xfrm>
            <a:off x="876847" y="1492824"/>
            <a:ext cx="8325791" cy="6463308"/>
          </a:xfrm>
          <a:prstGeom prst="rect">
            <a:avLst/>
          </a:prstGeom>
          <a:noFill/>
        </p:spPr>
        <p:txBody>
          <a:bodyPr wrap="square" rtlCol="0">
            <a:spAutoFit/>
          </a:bodyPr>
          <a:lstStyle/>
          <a:p>
            <a:pPr marL="342900" indent="-342900">
              <a:buFont typeface="+mj-lt"/>
              <a:buAutoNum type="alphaLcParenR"/>
            </a:pPr>
            <a:r>
              <a:rPr lang="en-US" dirty="0"/>
              <a:t>Use information in box/FMP to to determine which student assignments are being renewed. Highlight students in </a:t>
            </a:r>
            <a:r>
              <a:rPr lang="en-US" dirty="0">
                <a:highlight>
                  <a:srgbClr val="00FF00"/>
                </a:highlight>
              </a:rPr>
              <a:t>green</a:t>
            </a:r>
            <a:r>
              <a:rPr lang="en-US" dirty="0"/>
              <a:t> </a:t>
            </a:r>
          </a:p>
          <a:p>
            <a:pPr marL="342900" indent="-342900">
              <a:buFont typeface="+mj-lt"/>
              <a:buAutoNum type="alphaLcParenR"/>
            </a:pPr>
            <a:endParaRPr lang="en-US" dirty="0"/>
          </a:p>
          <a:p>
            <a:pPr marL="342900" indent="-342900">
              <a:buFont typeface="+mj-lt"/>
              <a:buAutoNum type="alphaLcParenR"/>
            </a:pPr>
            <a:r>
              <a:rPr lang="en-US" dirty="0"/>
              <a:t>Check for any changes in hours (example, someone moving from a 10 hour appointment to a 20 hour appointment). Highlight in </a:t>
            </a:r>
            <a:r>
              <a:rPr lang="en-US" dirty="0">
                <a:highlight>
                  <a:srgbClr val="FFFA9F"/>
                </a:highlight>
              </a:rPr>
              <a:t>another color </a:t>
            </a:r>
          </a:p>
          <a:p>
            <a:pPr marL="342900" indent="-342900">
              <a:buFont typeface="+mj-lt"/>
              <a:buAutoNum type="alphaLcParenR"/>
            </a:pPr>
            <a:endParaRPr lang="en-US" dirty="0">
              <a:highlight>
                <a:srgbClr val="FFFA9F"/>
              </a:highlight>
            </a:endParaRPr>
          </a:p>
          <a:p>
            <a:pPr marL="342900" indent="-342900">
              <a:buFont typeface="+mj-lt"/>
              <a:buAutoNum type="alphaLcParenR"/>
            </a:pPr>
            <a:r>
              <a:rPr lang="en-US" dirty="0"/>
              <a:t>Check if the student’s benefits eligibility will change. This may involve reaching out to the student and determining if they will have another assignment that will make them benefits eligible. Highlight in </a:t>
            </a:r>
            <a:r>
              <a:rPr lang="en-US" dirty="0">
                <a:highlight>
                  <a:srgbClr val="FFFA9F"/>
                </a:highlight>
              </a:rPr>
              <a:t>another color</a:t>
            </a:r>
          </a:p>
          <a:p>
            <a:pPr marL="342900" indent="-342900">
              <a:buFont typeface="+mj-lt"/>
              <a:buAutoNum type="alphaLcParenR"/>
            </a:pPr>
            <a:endParaRPr lang="en-US" dirty="0">
              <a:highlight>
                <a:srgbClr val="FFFA9F"/>
              </a:highlight>
            </a:endParaRPr>
          </a:p>
          <a:p>
            <a:pPr marL="342900" indent="-342900">
              <a:buFont typeface="+mj-lt"/>
              <a:buAutoNum type="alphaLcParenR"/>
            </a:pPr>
            <a:r>
              <a:rPr lang="en-US" dirty="0"/>
              <a:t>Highlight students with an undetermined status in </a:t>
            </a:r>
            <a:r>
              <a:rPr lang="en-US" dirty="0">
                <a:highlight>
                  <a:srgbClr val="FFF09B"/>
                </a:highlight>
              </a:rPr>
              <a:t>another color</a:t>
            </a:r>
            <a:r>
              <a:rPr lang="en-US" dirty="0"/>
              <a:t>. Reach out to graduate coordinator and/or student’s supervisor to determine future employment status of this student</a:t>
            </a:r>
          </a:p>
          <a:p>
            <a:pPr marL="342900" indent="-342900">
              <a:buFont typeface="+mj-lt"/>
              <a:buAutoNum type="alphaLcParenR"/>
            </a:pPr>
            <a:endParaRPr lang="en-US" dirty="0"/>
          </a:p>
          <a:p>
            <a:pPr marL="342900" indent="-342900">
              <a:buFont typeface="+mj-lt"/>
              <a:buAutoNum type="alphaLcParenR"/>
            </a:pPr>
            <a:r>
              <a:rPr lang="en-US" dirty="0"/>
              <a:t>Save the mass extend template with your notes on box. Continue to update the template as more information is received. Delete students from template when sure the student’s assignment will not continue. </a:t>
            </a:r>
          </a:p>
          <a:p>
            <a:pPr marL="342900" indent="-342900">
              <a:buFont typeface="+mj-lt"/>
              <a:buAutoNum type="alphaLcParenR"/>
            </a:pPr>
            <a:endParaRPr lang="en-US" dirty="0"/>
          </a:p>
          <a:p>
            <a:pPr marL="342900" indent="-342900">
              <a:buFont typeface="+mj-lt"/>
              <a:buAutoNum type="alphaLcParenR"/>
            </a:pPr>
            <a:endParaRPr lang="en-US" dirty="0"/>
          </a:p>
          <a:p>
            <a:endParaRPr lang="en-US" dirty="0"/>
          </a:p>
          <a:p>
            <a:pPr lvl="5"/>
            <a:endParaRPr lang="en-US" dirty="0"/>
          </a:p>
          <a:p>
            <a:pPr marL="342900" indent="-342900">
              <a:buFont typeface="+mj-lt"/>
              <a:buAutoNum type="alphaLcParenR"/>
            </a:pPr>
            <a:endParaRPr lang="en-US" dirty="0"/>
          </a:p>
          <a:p>
            <a:pPr marL="342900" indent="-342900">
              <a:buFont typeface="+mj-lt"/>
              <a:buAutoNum type="alphaLcParenR"/>
            </a:pPr>
            <a:endParaRPr lang="en-US" dirty="0"/>
          </a:p>
        </p:txBody>
      </p:sp>
    </p:spTree>
    <p:extLst>
      <p:ext uri="{BB962C8B-B14F-4D97-AF65-F5344CB8AC3E}">
        <p14:creationId xmlns:p14="http://schemas.microsoft.com/office/powerpoint/2010/main" val="3074217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45FFB24-C967-24D3-0893-01477D24B135}"/>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CF2DFD58-81A1-9C13-7052-FEAE26CE4F3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87BA7916-E45B-27BD-AFED-7EB2A455C250}"/>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FE7A4780-F397-4773-9F88-B315F679D08A}"/>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5013566A-8FB6-E0A5-FDEF-95DCAAB8A2F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7DD35845-3A7C-5C15-3D9C-A11495407B96}"/>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83A75E8E-C257-13D0-7118-F2C3125FE49B}"/>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53CC3C7F-FCAB-C13F-6E40-C162AC308373}"/>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E1EBACC9-0EE2-CB89-35F8-5D98D358BC12}"/>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Teaching Assistant/Assistant Instructor Appointments Overview</a:t>
            </a:r>
          </a:p>
        </p:txBody>
      </p:sp>
      <p:sp>
        <p:nvSpPr>
          <p:cNvPr id="4" name="TextBox 3">
            <a:extLst>
              <a:ext uri="{FF2B5EF4-FFF2-40B4-BE49-F238E27FC236}">
                <a16:creationId xmlns:a16="http://schemas.microsoft.com/office/drawing/2014/main" id="{95FE12CD-5CFF-1ECB-A9E9-0492721F47B1}"/>
              </a:ext>
            </a:extLst>
          </p:cNvPr>
          <p:cNvSpPr txBox="1"/>
          <p:nvPr/>
        </p:nvSpPr>
        <p:spPr>
          <a:xfrm>
            <a:off x="483912" y="1219200"/>
            <a:ext cx="8279088" cy="7571303"/>
          </a:xfrm>
          <a:prstGeom prst="rect">
            <a:avLst/>
          </a:prstGeom>
          <a:noFill/>
        </p:spPr>
        <p:txBody>
          <a:bodyPr wrap="square" rtlCol="0">
            <a:spAutoFit/>
          </a:bodyPr>
          <a:lstStyle/>
          <a:p>
            <a:pPr marL="342900" indent="-342900">
              <a:buFont typeface="+mj-lt"/>
              <a:buAutoNum type="arabicPeriod" startAt="5"/>
            </a:pPr>
            <a:r>
              <a:rPr lang="en-US" dirty="0"/>
              <a:t>Try to determine the future employment status of current student employees before sending out contracts</a:t>
            </a:r>
          </a:p>
          <a:p>
            <a:pPr marL="342900" indent="-342900">
              <a:buFont typeface="+mj-lt"/>
              <a:buAutoNum type="arabicPeriod" startAt="5"/>
            </a:pPr>
            <a:endParaRPr lang="en-US" dirty="0"/>
          </a:p>
          <a:p>
            <a:pPr marL="342900" indent="-342900">
              <a:buFont typeface="+mj-lt"/>
              <a:buAutoNum type="arabicPeriod" startAt="5"/>
            </a:pPr>
            <a:endParaRPr lang="en-US" dirty="0"/>
          </a:p>
          <a:p>
            <a:pPr marL="342900" indent="-342900">
              <a:buFont typeface="+mj-lt"/>
              <a:buAutoNum type="arabicPeriod" startAt="5"/>
            </a:pPr>
            <a:r>
              <a:rPr lang="en-US" dirty="0"/>
              <a:t>Download all of the TA/AI appointments in file maker pro to excel and print along with the course schedule for chair review and approval. Once chair approves, send contracts to student employees</a:t>
            </a:r>
          </a:p>
          <a:p>
            <a:pPr marL="342900" indent="-342900">
              <a:buFont typeface="+mj-lt"/>
              <a:buAutoNum type="arabicPeriod" startAt="5"/>
            </a:pPr>
            <a:endParaRPr lang="en-US" dirty="0"/>
          </a:p>
          <a:p>
            <a:pPr marL="342900" indent="-342900">
              <a:buFont typeface="+mj-lt"/>
              <a:buAutoNum type="arabicPeriod" startAt="5"/>
            </a:pPr>
            <a:endParaRPr lang="en-US" dirty="0"/>
          </a:p>
          <a:p>
            <a:pPr marL="342900" indent="-342900">
              <a:buFont typeface="+mj-lt"/>
              <a:buAutoNum type="arabicPeriod" startAt="5"/>
            </a:pPr>
            <a:r>
              <a:rPr lang="en-US" dirty="0"/>
              <a:t>Once contracts have been signed for returning employees AND you have verified the future employment status of all students on Mass Extend Template, including GRAs, URAs and other jobs on the template, fill out information on the Mass Extend Template. Submit during mass extend period.</a:t>
            </a:r>
          </a:p>
          <a:p>
            <a:pPr marL="342900" indent="-342900">
              <a:buFont typeface="+mj-lt"/>
              <a:buAutoNum type="arabicPeriod" startAt="5"/>
            </a:pPr>
            <a:endParaRPr lang="en-US" dirty="0"/>
          </a:p>
          <a:p>
            <a:pPr marL="342900" indent="-342900">
              <a:buFont typeface="+mj-lt"/>
              <a:buAutoNum type="arabicPeriod" startAt="5"/>
            </a:pPr>
            <a:endParaRPr lang="en-US" dirty="0"/>
          </a:p>
          <a:p>
            <a:pPr marL="342900" indent="-342900">
              <a:buFont typeface="+mj-lt"/>
              <a:buAutoNum type="arabicPeriod" startAt="5"/>
            </a:pPr>
            <a:r>
              <a:rPr lang="en-US" dirty="0"/>
              <a:t>For new appointments, process manually or with MTSS after the contract has been signed and the background check has been cleared.</a:t>
            </a:r>
          </a:p>
          <a:p>
            <a:pPr marL="342900" indent="-342900">
              <a:buFont typeface="+mj-lt"/>
              <a:buAutoNum type="arabicPeriod" startAt="5"/>
            </a:pPr>
            <a:endParaRPr lang="en-US" dirty="0"/>
          </a:p>
          <a:p>
            <a:pPr marL="342900" indent="-342900">
              <a:buFont typeface="+mj-lt"/>
              <a:buAutoNum type="arabicPeriod" startAt="5"/>
            </a:pPr>
            <a:endParaRPr lang="en-US" dirty="0"/>
          </a:p>
          <a:p>
            <a:pPr marL="342900" indent="-342900">
              <a:buFont typeface="+mj-lt"/>
              <a:buAutoNum type="arabicPeriod" startAt="5"/>
            </a:pPr>
            <a:endParaRPr lang="en-US" dirty="0"/>
          </a:p>
          <a:p>
            <a:endParaRPr lang="en-US" dirty="0"/>
          </a:p>
          <a:p>
            <a:endParaRPr lang="en-US" dirty="0"/>
          </a:p>
          <a:p>
            <a:pPr marL="342900" indent="-342900">
              <a:buFont typeface="+mj-lt"/>
              <a:buAutoNum type="arabicPeriod"/>
            </a:pPr>
            <a:endParaRPr lang="en-US" dirty="0"/>
          </a:p>
          <a:p>
            <a:endParaRPr lang="en-US" dirty="0"/>
          </a:p>
          <a:p>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3395464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D96AA8A-906E-78FF-8D44-7372B192199A}"/>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F5127CC1-47DA-7D25-BD71-B2483D42675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F4282F88-CE8E-D1A0-36A3-65B6028B2769}"/>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0DEAFBD0-8FE1-B88F-4ED8-2B5A1370957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1F01571F-F487-EDE0-7994-EA54486EF229}"/>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565F9C3C-C2A1-EF63-8492-D455CF454895}"/>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48F605E4-902C-13D7-E6E0-A6DE262FFBF5}"/>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D375EFA9-09AF-DF39-EDE4-C919DCFC9AC5}"/>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BA44F82F-494D-5966-AC31-B6BBF6B1257D}"/>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Teaching Assistant/Assistant Instructor Appointments Overview</a:t>
            </a:r>
          </a:p>
        </p:txBody>
      </p:sp>
      <p:sp>
        <p:nvSpPr>
          <p:cNvPr id="4" name="TextBox 3">
            <a:extLst>
              <a:ext uri="{FF2B5EF4-FFF2-40B4-BE49-F238E27FC236}">
                <a16:creationId xmlns:a16="http://schemas.microsoft.com/office/drawing/2014/main" id="{0046868D-1BC5-0A12-D8E0-BEB81E9DE839}"/>
              </a:ext>
            </a:extLst>
          </p:cNvPr>
          <p:cNvSpPr txBox="1"/>
          <p:nvPr/>
        </p:nvSpPr>
        <p:spPr>
          <a:xfrm>
            <a:off x="483912" y="1219200"/>
            <a:ext cx="8279088" cy="646331"/>
          </a:xfrm>
          <a:prstGeom prst="rect">
            <a:avLst/>
          </a:prstGeom>
          <a:noFill/>
        </p:spPr>
        <p:txBody>
          <a:bodyPr wrap="square" rtlCol="0">
            <a:spAutoFit/>
          </a:bodyPr>
          <a:lstStyle/>
          <a:p>
            <a:r>
              <a:rPr lang="en-US" dirty="0">
                <a:solidFill>
                  <a:srgbClr val="BF5700"/>
                </a:solidFill>
              </a:rPr>
              <a:t>Notes on entering TA/AI assignments in Workday</a:t>
            </a:r>
          </a:p>
          <a:p>
            <a:pPr marL="342900" indent="-342900">
              <a:buFont typeface="+mj-lt"/>
              <a:buAutoNum type="arabicPeriod"/>
            </a:pPr>
            <a:endParaRPr lang="en-US" dirty="0">
              <a:solidFill>
                <a:srgbClr val="BF5700"/>
              </a:solidFill>
            </a:endParaRPr>
          </a:p>
        </p:txBody>
      </p:sp>
      <p:sp>
        <p:nvSpPr>
          <p:cNvPr id="2" name="TextBox 1">
            <a:extLst>
              <a:ext uri="{FF2B5EF4-FFF2-40B4-BE49-F238E27FC236}">
                <a16:creationId xmlns:a16="http://schemas.microsoft.com/office/drawing/2014/main" id="{62260125-C5C1-DDFD-A552-4B4B7666EEDE}"/>
              </a:ext>
            </a:extLst>
          </p:cNvPr>
          <p:cNvSpPr txBox="1"/>
          <p:nvPr/>
        </p:nvSpPr>
        <p:spPr>
          <a:xfrm>
            <a:off x="567323" y="1949153"/>
            <a:ext cx="9072280" cy="1754326"/>
          </a:xfrm>
          <a:prstGeom prst="rect">
            <a:avLst/>
          </a:prstGeom>
          <a:noFill/>
        </p:spPr>
        <p:txBody>
          <a:bodyPr wrap="square" rtlCol="0">
            <a:spAutoFit/>
          </a:bodyPr>
          <a:lstStyle/>
          <a:p>
            <a:pPr marL="285750" indent="-285750">
              <a:buFont typeface="Courier New" panose="02070309020205020404" pitchFamily="49" charset="0"/>
              <a:buChar char="o"/>
            </a:pPr>
            <a:r>
              <a:rPr lang="en-US" dirty="0"/>
              <a:t>Annual Work Period is no longer required. TA/AIs are now paid by day worked, the same as GRAs</a:t>
            </a:r>
          </a:p>
          <a:p>
            <a:pPr marL="285750" indent="-285750">
              <a:buFont typeface="Courier New" panose="02070309020205020404" pitchFamily="49" charset="0"/>
              <a:buChar char="o"/>
            </a:pPr>
            <a:endParaRPr lang="en-US" dirty="0"/>
          </a:p>
          <a:p>
            <a:pPr marL="285750" indent="-285750">
              <a:buFont typeface="Courier New" panose="02070309020205020404" pitchFamily="49" charset="0"/>
              <a:buChar char="o"/>
            </a:pPr>
            <a:r>
              <a:rPr lang="en-US" dirty="0"/>
              <a:t> For summer anchor jobs, the SWH must be changed to 0. Otherwise, the TA/AI will be paid over the summer</a:t>
            </a:r>
          </a:p>
          <a:p>
            <a:pPr marL="342900" indent="-342900">
              <a:buFont typeface="+mj-lt"/>
              <a:buAutoNum type="arabicPeriod"/>
            </a:pPr>
            <a:endParaRPr lang="en-US" dirty="0"/>
          </a:p>
        </p:txBody>
      </p:sp>
    </p:spTree>
    <p:extLst>
      <p:ext uri="{BB962C8B-B14F-4D97-AF65-F5344CB8AC3E}">
        <p14:creationId xmlns:p14="http://schemas.microsoft.com/office/powerpoint/2010/main" val="2430850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C991F44-CE7E-C426-FED9-5D4DD1D7254F}"/>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53C36B4-F501-915D-7B3C-87D2993401C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2536DC96-C514-CA6B-D650-C70AEB83D4DB}"/>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D2605100-C203-BD59-9AA9-CC24A08420B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92F4AC83-B23C-C426-8DBF-913B958BDDAD}"/>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84B23506-859E-4B2C-D719-2CB1D8D6C809}"/>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AA3F46D7-A79D-9802-6EF4-44444BD3DBD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1D434D6-EC54-63BD-9460-CA0A21408383}"/>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8617EABF-CC7F-73F3-C45C-DD3787B7CDFD}"/>
              </a:ext>
            </a:extLst>
          </p:cNvPr>
          <p:cNvSpPr txBox="1"/>
          <p:nvPr/>
        </p:nvSpPr>
        <p:spPr>
          <a:xfrm>
            <a:off x="2971800" y="2514600"/>
            <a:ext cx="5562600" cy="707886"/>
          </a:xfrm>
          <a:prstGeom prst="rect">
            <a:avLst/>
          </a:prstGeom>
          <a:noFill/>
        </p:spPr>
        <p:txBody>
          <a:bodyPr wrap="square" rtlCol="0">
            <a:spAutoFit/>
          </a:bodyPr>
          <a:lstStyle/>
          <a:p>
            <a:r>
              <a:rPr lang="en-US" sz="4000" dirty="0">
                <a:solidFill>
                  <a:srgbClr val="BF5700"/>
                </a:solidFill>
              </a:rPr>
              <a:t>WORKDAY EXAMPLE</a:t>
            </a:r>
          </a:p>
        </p:txBody>
      </p:sp>
    </p:spTree>
    <p:extLst>
      <p:ext uri="{BB962C8B-B14F-4D97-AF65-F5344CB8AC3E}">
        <p14:creationId xmlns:p14="http://schemas.microsoft.com/office/powerpoint/2010/main" val="57597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D0EFC24-BFDC-83A9-F0AA-1DAC2701B53E}"/>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D4AA710C-0494-CE8E-1D12-FC3240A5AE4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4EBC49C1-1F5E-62D0-1373-1F3106441238}"/>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EF9B1A3F-3BB4-2B35-4EB8-1BFAE8E807AB}"/>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2DDD139F-40C5-125C-FF5B-777447BE7F84}"/>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4AE09480-C29F-1C37-3850-47E6BEE99959}"/>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07D1D6EB-EEB7-CEE7-2F35-D163580185F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1323ED59-16AF-E8EB-AE13-98AA55426B14}"/>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BE2F7220-DF5C-E823-00B4-D839664C3D10}"/>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Graduate Research Assistants Overview</a:t>
            </a:r>
          </a:p>
        </p:txBody>
      </p:sp>
      <p:sp>
        <p:nvSpPr>
          <p:cNvPr id="2" name="TextBox 1">
            <a:extLst>
              <a:ext uri="{FF2B5EF4-FFF2-40B4-BE49-F238E27FC236}">
                <a16:creationId xmlns:a16="http://schemas.microsoft.com/office/drawing/2014/main" id="{ED77BD59-9C87-F74B-19D9-8958C6164435}"/>
              </a:ext>
            </a:extLst>
          </p:cNvPr>
          <p:cNvSpPr txBox="1"/>
          <p:nvPr/>
        </p:nvSpPr>
        <p:spPr>
          <a:xfrm>
            <a:off x="779986" y="861072"/>
            <a:ext cx="7636643" cy="1477328"/>
          </a:xfrm>
          <a:prstGeom prst="rect">
            <a:avLst/>
          </a:prstGeom>
          <a:noFill/>
        </p:spPr>
        <p:txBody>
          <a:bodyPr wrap="square" rtlCol="0">
            <a:spAutoFit/>
          </a:bodyPr>
          <a:lstStyle/>
          <a:p>
            <a:r>
              <a:rPr lang="en-US" dirty="0"/>
              <a:t>The process for GRAs on grant accounts is different from the process for GRAs on non-grant accounts (example: startup). If a faculty member wants to hire a GRA , the first step is to determine what account the student will be hired on. </a:t>
            </a:r>
          </a:p>
          <a:p>
            <a:endParaRPr lang="en-US" dirty="0"/>
          </a:p>
        </p:txBody>
      </p:sp>
      <p:sp>
        <p:nvSpPr>
          <p:cNvPr id="4" name="Rectangle 3">
            <a:extLst>
              <a:ext uri="{FF2B5EF4-FFF2-40B4-BE49-F238E27FC236}">
                <a16:creationId xmlns:a16="http://schemas.microsoft.com/office/drawing/2014/main" id="{B32761C6-42D8-5EA1-FF55-69AEE5093743}"/>
              </a:ext>
            </a:extLst>
          </p:cNvPr>
          <p:cNvSpPr/>
          <p:nvPr/>
        </p:nvSpPr>
        <p:spPr>
          <a:xfrm>
            <a:off x="522514" y="3009169"/>
            <a:ext cx="3064223" cy="2667863"/>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71AD0F2A-2B8B-F4D6-FA6C-D75F77D8B56B}"/>
              </a:ext>
            </a:extLst>
          </p:cNvPr>
          <p:cNvSpPr txBox="1"/>
          <p:nvPr/>
        </p:nvSpPr>
        <p:spPr>
          <a:xfrm>
            <a:off x="801757" y="3432901"/>
            <a:ext cx="2362200" cy="1477328"/>
          </a:xfrm>
          <a:prstGeom prst="rect">
            <a:avLst/>
          </a:prstGeom>
          <a:noFill/>
        </p:spPr>
        <p:txBody>
          <a:bodyPr wrap="square" rtlCol="0">
            <a:spAutoFit/>
          </a:bodyPr>
          <a:lstStyle/>
          <a:p>
            <a:r>
              <a:rPr lang="en-US" dirty="0"/>
              <a:t>Faculty member wants to hire their student as a GRA on a non-grant account, such as their startup. </a:t>
            </a:r>
          </a:p>
        </p:txBody>
      </p:sp>
      <p:sp>
        <p:nvSpPr>
          <p:cNvPr id="7" name="Rectangle 6">
            <a:extLst>
              <a:ext uri="{FF2B5EF4-FFF2-40B4-BE49-F238E27FC236}">
                <a16:creationId xmlns:a16="http://schemas.microsoft.com/office/drawing/2014/main" id="{C7C6E1DF-B635-EA6F-8765-65AD25517904}"/>
              </a:ext>
            </a:extLst>
          </p:cNvPr>
          <p:cNvSpPr/>
          <p:nvPr/>
        </p:nvSpPr>
        <p:spPr>
          <a:xfrm>
            <a:off x="4310913" y="2971800"/>
            <a:ext cx="3064223" cy="2667863"/>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AA9202A5-725F-65EB-CBAA-9EE02A51BDBB}"/>
              </a:ext>
            </a:extLst>
          </p:cNvPr>
          <p:cNvSpPr txBox="1"/>
          <p:nvPr/>
        </p:nvSpPr>
        <p:spPr>
          <a:xfrm>
            <a:off x="4712133" y="3431574"/>
            <a:ext cx="2362200" cy="1754326"/>
          </a:xfrm>
          <a:prstGeom prst="rect">
            <a:avLst/>
          </a:prstGeom>
          <a:noFill/>
        </p:spPr>
        <p:txBody>
          <a:bodyPr wrap="square" rtlCol="0">
            <a:spAutoFit/>
          </a:bodyPr>
          <a:lstStyle/>
          <a:p>
            <a:r>
              <a:rPr lang="en-US" dirty="0"/>
              <a:t>Faculty member wants to hire their student as a GRA on a grant account in the department’s view.</a:t>
            </a:r>
          </a:p>
        </p:txBody>
      </p:sp>
      <p:sp>
        <p:nvSpPr>
          <p:cNvPr id="9" name="Rectangle 8">
            <a:extLst>
              <a:ext uri="{FF2B5EF4-FFF2-40B4-BE49-F238E27FC236}">
                <a16:creationId xmlns:a16="http://schemas.microsoft.com/office/drawing/2014/main" id="{34405791-E64A-75C5-BAFA-179B31E8567C}"/>
              </a:ext>
            </a:extLst>
          </p:cNvPr>
          <p:cNvSpPr/>
          <p:nvPr/>
        </p:nvSpPr>
        <p:spPr>
          <a:xfrm>
            <a:off x="8336905" y="2988733"/>
            <a:ext cx="3064223" cy="2667863"/>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051B694F-146F-4BE9-441E-4002E5B12DD7}"/>
              </a:ext>
            </a:extLst>
          </p:cNvPr>
          <p:cNvSpPr txBox="1"/>
          <p:nvPr/>
        </p:nvSpPr>
        <p:spPr>
          <a:xfrm>
            <a:off x="8714790" y="3294402"/>
            <a:ext cx="2362200" cy="1754326"/>
          </a:xfrm>
          <a:prstGeom prst="rect">
            <a:avLst/>
          </a:prstGeom>
          <a:noFill/>
        </p:spPr>
        <p:txBody>
          <a:bodyPr wrap="square" rtlCol="0">
            <a:spAutoFit/>
          </a:bodyPr>
          <a:lstStyle/>
          <a:p>
            <a:r>
              <a:rPr lang="en-US" dirty="0"/>
              <a:t>Faculty member wants to hire their student on an account outside of the department’s view</a:t>
            </a:r>
          </a:p>
        </p:txBody>
      </p:sp>
      <p:sp>
        <p:nvSpPr>
          <p:cNvPr id="11" name="TextBox 10">
            <a:extLst>
              <a:ext uri="{FF2B5EF4-FFF2-40B4-BE49-F238E27FC236}">
                <a16:creationId xmlns:a16="http://schemas.microsoft.com/office/drawing/2014/main" id="{70819FD9-C04C-38D4-5942-05AB8A680C14}"/>
              </a:ext>
            </a:extLst>
          </p:cNvPr>
          <p:cNvSpPr txBox="1"/>
          <p:nvPr/>
        </p:nvSpPr>
        <p:spPr>
          <a:xfrm>
            <a:off x="522514" y="2471340"/>
            <a:ext cx="3657600" cy="369332"/>
          </a:xfrm>
          <a:prstGeom prst="rect">
            <a:avLst/>
          </a:prstGeom>
          <a:noFill/>
        </p:spPr>
        <p:txBody>
          <a:bodyPr wrap="square" rtlCol="0">
            <a:spAutoFit/>
          </a:bodyPr>
          <a:lstStyle/>
          <a:p>
            <a:r>
              <a:rPr lang="en-US" dirty="0">
                <a:solidFill>
                  <a:srgbClr val="BF5700"/>
                </a:solidFill>
              </a:rPr>
              <a:t>Common Scenarios:</a:t>
            </a:r>
          </a:p>
        </p:txBody>
      </p:sp>
      <p:sp>
        <p:nvSpPr>
          <p:cNvPr id="12" name="TextBox 11">
            <a:extLst>
              <a:ext uri="{FF2B5EF4-FFF2-40B4-BE49-F238E27FC236}">
                <a16:creationId xmlns:a16="http://schemas.microsoft.com/office/drawing/2014/main" id="{55D66E3E-5D12-2A52-FEDB-AD2E703A43AC}"/>
              </a:ext>
            </a:extLst>
          </p:cNvPr>
          <p:cNvSpPr txBox="1"/>
          <p:nvPr/>
        </p:nvSpPr>
        <p:spPr>
          <a:xfrm>
            <a:off x="779986" y="5769200"/>
            <a:ext cx="2572814" cy="646331"/>
          </a:xfrm>
          <a:prstGeom prst="rect">
            <a:avLst/>
          </a:prstGeom>
          <a:solidFill>
            <a:schemeClr val="accent3">
              <a:lumMod val="20000"/>
              <a:lumOff val="80000"/>
            </a:schemeClr>
          </a:solidFill>
        </p:spPr>
        <p:txBody>
          <a:bodyPr wrap="square" rtlCol="0">
            <a:spAutoFit/>
          </a:bodyPr>
          <a:lstStyle/>
          <a:p>
            <a:r>
              <a:rPr lang="en-US" dirty="0"/>
              <a:t>Okay to proceed</a:t>
            </a:r>
          </a:p>
          <a:p>
            <a:endParaRPr lang="en-US" dirty="0"/>
          </a:p>
        </p:txBody>
      </p:sp>
      <p:sp>
        <p:nvSpPr>
          <p:cNvPr id="13" name="TextBox 12">
            <a:extLst>
              <a:ext uri="{FF2B5EF4-FFF2-40B4-BE49-F238E27FC236}">
                <a16:creationId xmlns:a16="http://schemas.microsoft.com/office/drawing/2014/main" id="{4306A308-407E-510A-7228-85DBBAB48370}"/>
              </a:ext>
            </a:extLst>
          </p:cNvPr>
          <p:cNvSpPr txBox="1"/>
          <p:nvPr/>
        </p:nvSpPr>
        <p:spPr>
          <a:xfrm>
            <a:off x="4299887" y="5776271"/>
            <a:ext cx="3086274" cy="646331"/>
          </a:xfrm>
          <a:prstGeom prst="rect">
            <a:avLst/>
          </a:prstGeom>
          <a:solidFill>
            <a:srgbClr val="FFF09B"/>
          </a:solidFill>
        </p:spPr>
        <p:txBody>
          <a:bodyPr wrap="square" rtlCol="0">
            <a:spAutoFit/>
          </a:bodyPr>
          <a:lstStyle/>
          <a:p>
            <a:r>
              <a:rPr lang="en-US" dirty="0"/>
              <a:t>Proceed only with COERA appointment sheet</a:t>
            </a:r>
          </a:p>
        </p:txBody>
      </p:sp>
      <p:sp>
        <p:nvSpPr>
          <p:cNvPr id="14" name="TextBox 13">
            <a:extLst>
              <a:ext uri="{FF2B5EF4-FFF2-40B4-BE49-F238E27FC236}">
                <a16:creationId xmlns:a16="http://schemas.microsoft.com/office/drawing/2014/main" id="{1AF71CBF-2B4A-AC2C-224B-21167DDAF4B4}"/>
              </a:ext>
            </a:extLst>
          </p:cNvPr>
          <p:cNvSpPr txBox="1"/>
          <p:nvPr/>
        </p:nvSpPr>
        <p:spPr>
          <a:xfrm>
            <a:off x="8333248" y="5769199"/>
            <a:ext cx="3227574" cy="646331"/>
          </a:xfrm>
          <a:prstGeom prst="rect">
            <a:avLst/>
          </a:prstGeom>
          <a:solidFill>
            <a:schemeClr val="accent2">
              <a:lumMod val="60000"/>
              <a:lumOff val="40000"/>
            </a:schemeClr>
          </a:solidFill>
        </p:spPr>
        <p:txBody>
          <a:bodyPr wrap="square" rtlCol="0">
            <a:spAutoFit/>
          </a:bodyPr>
          <a:lstStyle/>
          <a:p>
            <a:r>
              <a:rPr lang="en-US" dirty="0"/>
              <a:t>Stop. Faculty member contacts other department</a:t>
            </a:r>
          </a:p>
        </p:txBody>
      </p:sp>
    </p:spTree>
    <p:extLst>
      <p:ext uri="{BB962C8B-B14F-4D97-AF65-F5344CB8AC3E}">
        <p14:creationId xmlns:p14="http://schemas.microsoft.com/office/powerpoint/2010/main" val="239998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BA18B29-0C42-C2FB-A153-6603940703A2}"/>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C162921E-7423-CFF4-949E-81C52F3BA47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BF4ACF9-BB96-6A85-572C-3CC848276995}"/>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6E198C96-60D7-899F-1C81-C860461A2678}"/>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981A495-D866-DC47-C9D4-FB33F8C3500E}"/>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585FB161-2094-B151-EF53-271377B39818}"/>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0B4DCFCE-E869-F7B6-39B6-7B64029B4E64}"/>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FE58AD18-291D-1CAE-BD81-953F047112EF}"/>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7A18A826-0279-7917-A8FF-F5DE58A13994}"/>
              </a:ext>
            </a:extLst>
          </p:cNvPr>
          <p:cNvSpPr txBox="1"/>
          <p:nvPr/>
        </p:nvSpPr>
        <p:spPr>
          <a:xfrm>
            <a:off x="0" y="16716"/>
            <a:ext cx="2127691" cy="461665"/>
          </a:xfrm>
          <a:prstGeom prst="rect">
            <a:avLst/>
          </a:prstGeom>
          <a:noFill/>
        </p:spPr>
        <p:txBody>
          <a:bodyPr wrap="square" rtlCol="0">
            <a:spAutoFit/>
          </a:bodyPr>
          <a:lstStyle/>
          <a:p>
            <a:r>
              <a:rPr lang="en-US" sz="2400" dirty="0">
                <a:solidFill>
                  <a:srgbClr val="BF5700"/>
                </a:solidFill>
              </a:rPr>
              <a:t>Flow</a:t>
            </a:r>
            <a:r>
              <a:rPr lang="en-US" sz="2400" dirty="0">
                <a:solidFill>
                  <a:schemeClr val="tx1"/>
                </a:solidFill>
              </a:rPr>
              <a:t> </a:t>
            </a:r>
            <a:r>
              <a:rPr lang="en-US" sz="2400" dirty="0">
                <a:solidFill>
                  <a:srgbClr val="BF5700"/>
                </a:solidFill>
              </a:rPr>
              <a:t>Chart</a:t>
            </a:r>
          </a:p>
        </p:txBody>
      </p:sp>
      <p:sp>
        <p:nvSpPr>
          <p:cNvPr id="4" name="Rectangle 3">
            <a:extLst>
              <a:ext uri="{FF2B5EF4-FFF2-40B4-BE49-F238E27FC236}">
                <a16:creationId xmlns:a16="http://schemas.microsoft.com/office/drawing/2014/main" id="{CBBEE527-CAEA-F185-0EE6-D2DCE2D0F697}"/>
              </a:ext>
            </a:extLst>
          </p:cNvPr>
          <p:cNvSpPr/>
          <p:nvPr/>
        </p:nvSpPr>
        <p:spPr>
          <a:xfrm>
            <a:off x="2279474" y="2014712"/>
            <a:ext cx="3429000" cy="685800"/>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What type of account is being used?</a:t>
            </a:r>
          </a:p>
        </p:txBody>
      </p:sp>
      <p:sp>
        <p:nvSpPr>
          <p:cNvPr id="8" name="Rectangle 7">
            <a:extLst>
              <a:ext uri="{FF2B5EF4-FFF2-40B4-BE49-F238E27FC236}">
                <a16:creationId xmlns:a16="http://schemas.microsoft.com/office/drawing/2014/main" id="{E8B74421-50BE-C3F2-AD33-9624245BF9B0}"/>
              </a:ext>
            </a:extLst>
          </p:cNvPr>
          <p:cNvSpPr/>
          <p:nvPr/>
        </p:nvSpPr>
        <p:spPr>
          <a:xfrm>
            <a:off x="4828457" y="2971800"/>
            <a:ext cx="3429000" cy="685800"/>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Grant account (26 account)</a:t>
            </a:r>
          </a:p>
        </p:txBody>
      </p:sp>
      <p:sp>
        <p:nvSpPr>
          <p:cNvPr id="9" name="Rectangle 8">
            <a:extLst>
              <a:ext uri="{FF2B5EF4-FFF2-40B4-BE49-F238E27FC236}">
                <a16:creationId xmlns:a16="http://schemas.microsoft.com/office/drawing/2014/main" id="{FFEA1175-D2A3-DE08-450E-85BF17732B67}"/>
              </a:ext>
            </a:extLst>
          </p:cNvPr>
          <p:cNvSpPr/>
          <p:nvPr/>
        </p:nvSpPr>
        <p:spPr>
          <a:xfrm>
            <a:off x="564974" y="2971800"/>
            <a:ext cx="3429000" cy="685800"/>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Non-grant account</a:t>
            </a:r>
          </a:p>
        </p:txBody>
      </p:sp>
      <p:sp>
        <p:nvSpPr>
          <p:cNvPr id="13" name="Rectangle 12">
            <a:extLst>
              <a:ext uri="{FF2B5EF4-FFF2-40B4-BE49-F238E27FC236}">
                <a16:creationId xmlns:a16="http://schemas.microsoft.com/office/drawing/2014/main" id="{761F165E-39A5-1A56-7845-2D7DABBA8BE4}"/>
              </a:ext>
            </a:extLst>
          </p:cNvPr>
          <p:cNvSpPr/>
          <p:nvPr/>
        </p:nvSpPr>
        <p:spPr>
          <a:xfrm>
            <a:off x="3886200" y="112139"/>
            <a:ext cx="3429000" cy="685800"/>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Is the account within the department’s view?</a:t>
            </a:r>
          </a:p>
        </p:txBody>
      </p:sp>
      <p:sp>
        <p:nvSpPr>
          <p:cNvPr id="14" name="Rectangle 13">
            <a:extLst>
              <a:ext uri="{FF2B5EF4-FFF2-40B4-BE49-F238E27FC236}">
                <a16:creationId xmlns:a16="http://schemas.microsoft.com/office/drawing/2014/main" id="{4E4CEA98-4344-0244-25B5-08D7E7348B65}"/>
              </a:ext>
            </a:extLst>
          </p:cNvPr>
          <p:cNvSpPr/>
          <p:nvPr/>
        </p:nvSpPr>
        <p:spPr>
          <a:xfrm>
            <a:off x="3993974" y="1184982"/>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5" name="Rectangle 14">
            <a:extLst>
              <a:ext uri="{FF2B5EF4-FFF2-40B4-BE49-F238E27FC236}">
                <a16:creationId xmlns:a16="http://schemas.microsoft.com/office/drawing/2014/main" id="{42A3FF64-A35D-EC4E-59AE-294120E4F100}"/>
              </a:ext>
            </a:extLst>
          </p:cNvPr>
          <p:cNvSpPr/>
          <p:nvPr/>
        </p:nvSpPr>
        <p:spPr>
          <a:xfrm>
            <a:off x="5933357" y="1197994"/>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sp>
        <p:nvSpPr>
          <p:cNvPr id="16" name="Rectangle 15">
            <a:extLst>
              <a:ext uri="{FF2B5EF4-FFF2-40B4-BE49-F238E27FC236}">
                <a16:creationId xmlns:a16="http://schemas.microsoft.com/office/drawing/2014/main" id="{54E462D3-783C-85EC-12AE-BE707921B533}"/>
              </a:ext>
            </a:extLst>
          </p:cNvPr>
          <p:cNvSpPr/>
          <p:nvPr/>
        </p:nvSpPr>
        <p:spPr>
          <a:xfrm>
            <a:off x="5831456" y="4006089"/>
            <a:ext cx="3429000" cy="685800"/>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Do you have the appointment sheet from COERA?</a:t>
            </a:r>
          </a:p>
        </p:txBody>
      </p:sp>
      <p:sp>
        <p:nvSpPr>
          <p:cNvPr id="17" name="Rectangle 16">
            <a:extLst>
              <a:ext uri="{FF2B5EF4-FFF2-40B4-BE49-F238E27FC236}">
                <a16:creationId xmlns:a16="http://schemas.microsoft.com/office/drawing/2014/main" id="{418D6007-1BFE-2143-13CC-96CE7E8899F8}"/>
              </a:ext>
            </a:extLst>
          </p:cNvPr>
          <p:cNvSpPr/>
          <p:nvPr/>
        </p:nvSpPr>
        <p:spPr>
          <a:xfrm>
            <a:off x="6323947" y="4973729"/>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18" name="Rectangle 17">
            <a:extLst>
              <a:ext uri="{FF2B5EF4-FFF2-40B4-BE49-F238E27FC236}">
                <a16:creationId xmlns:a16="http://schemas.microsoft.com/office/drawing/2014/main" id="{8DC40732-4205-FA09-7B6E-E3BEF7B75C8B}"/>
              </a:ext>
            </a:extLst>
          </p:cNvPr>
          <p:cNvSpPr/>
          <p:nvPr/>
        </p:nvSpPr>
        <p:spPr>
          <a:xfrm>
            <a:off x="8263330" y="4986741"/>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sp>
        <p:nvSpPr>
          <p:cNvPr id="19" name="Rectangle 18">
            <a:extLst>
              <a:ext uri="{FF2B5EF4-FFF2-40B4-BE49-F238E27FC236}">
                <a16:creationId xmlns:a16="http://schemas.microsoft.com/office/drawing/2014/main" id="{008D3ECF-91CC-494B-1FCA-A11CAFB2B1F6}"/>
              </a:ext>
            </a:extLst>
          </p:cNvPr>
          <p:cNvSpPr/>
          <p:nvPr/>
        </p:nvSpPr>
        <p:spPr>
          <a:xfrm>
            <a:off x="442289" y="3823189"/>
            <a:ext cx="4159426" cy="1066858"/>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Does the account have sufficient funds for all expenses (salary, TRB, Fringe)? Is there an appropriate subaccount for the hire? </a:t>
            </a:r>
          </a:p>
        </p:txBody>
      </p:sp>
      <p:sp>
        <p:nvSpPr>
          <p:cNvPr id="20" name="Rectangle 19">
            <a:extLst>
              <a:ext uri="{FF2B5EF4-FFF2-40B4-BE49-F238E27FC236}">
                <a16:creationId xmlns:a16="http://schemas.microsoft.com/office/drawing/2014/main" id="{A5E93556-7313-A1CE-99D7-BF8E2840789E}"/>
              </a:ext>
            </a:extLst>
          </p:cNvPr>
          <p:cNvSpPr/>
          <p:nvPr/>
        </p:nvSpPr>
        <p:spPr>
          <a:xfrm>
            <a:off x="4665866" y="5867124"/>
            <a:ext cx="1165590" cy="685800"/>
          </a:xfrm>
          <a:prstGeom prst="rect">
            <a:avLst/>
          </a:prstGeom>
          <a:solidFill>
            <a:schemeClr val="accent3">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Okay to proceed</a:t>
            </a:r>
          </a:p>
        </p:txBody>
      </p:sp>
      <p:sp>
        <p:nvSpPr>
          <p:cNvPr id="21" name="Right Arrow 20">
            <a:extLst>
              <a:ext uri="{FF2B5EF4-FFF2-40B4-BE49-F238E27FC236}">
                <a16:creationId xmlns:a16="http://schemas.microsoft.com/office/drawing/2014/main" id="{72BD409C-6917-736A-9641-150ACB5D79C7}"/>
              </a:ext>
            </a:extLst>
          </p:cNvPr>
          <p:cNvSpPr/>
          <p:nvPr/>
        </p:nvSpPr>
        <p:spPr>
          <a:xfrm rot="6259730">
            <a:off x="4391432" y="897504"/>
            <a:ext cx="424293" cy="17183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a:extLst>
              <a:ext uri="{FF2B5EF4-FFF2-40B4-BE49-F238E27FC236}">
                <a16:creationId xmlns:a16="http://schemas.microsoft.com/office/drawing/2014/main" id="{450F39BA-4DF6-E7EF-3AAC-51659B5C1E69}"/>
              </a:ext>
            </a:extLst>
          </p:cNvPr>
          <p:cNvSpPr/>
          <p:nvPr/>
        </p:nvSpPr>
        <p:spPr>
          <a:xfrm rot="3415222">
            <a:off x="6050240" y="885688"/>
            <a:ext cx="424293" cy="17183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a:extLst>
              <a:ext uri="{FF2B5EF4-FFF2-40B4-BE49-F238E27FC236}">
                <a16:creationId xmlns:a16="http://schemas.microsoft.com/office/drawing/2014/main" id="{4F6FBB8D-5F85-4144-A6B3-A04084D02747}"/>
              </a:ext>
            </a:extLst>
          </p:cNvPr>
          <p:cNvSpPr/>
          <p:nvPr/>
        </p:nvSpPr>
        <p:spPr>
          <a:xfrm rot="5400000">
            <a:off x="4210678" y="1752369"/>
            <a:ext cx="424294" cy="17183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a:extLst>
              <a:ext uri="{FF2B5EF4-FFF2-40B4-BE49-F238E27FC236}">
                <a16:creationId xmlns:a16="http://schemas.microsoft.com/office/drawing/2014/main" id="{FC6774D3-2C62-C9D6-C515-ACE3FFCD0925}"/>
              </a:ext>
            </a:extLst>
          </p:cNvPr>
          <p:cNvSpPr/>
          <p:nvPr/>
        </p:nvSpPr>
        <p:spPr>
          <a:xfrm rot="6443534">
            <a:off x="2764940" y="2760173"/>
            <a:ext cx="454533" cy="17118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a:extLst>
              <a:ext uri="{FF2B5EF4-FFF2-40B4-BE49-F238E27FC236}">
                <a16:creationId xmlns:a16="http://schemas.microsoft.com/office/drawing/2014/main" id="{1B093F08-5B79-CA41-5FE0-2864092E4F5B}"/>
              </a:ext>
            </a:extLst>
          </p:cNvPr>
          <p:cNvSpPr/>
          <p:nvPr/>
        </p:nvSpPr>
        <p:spPr>
          <a:xfrm rot="3544409">
            <a:off x="5011627" y="2810768"/>
            <a:ext cx="454533" cy="17118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a:extLst>
              <a:ext uri="{FF2B5EF4-FFF2-40B4-BE49-F238E27FC236}">
                <a16:creationId xmlns:a16="http://schemas.microsoft.com/office/drawing/2014/main" id="{B35F5821-038C-7FEC-F0AE-DE188767D6FA}"/>
              </a:ext>
            </a:extLst>
          </p:cNvPr>
          <p:cNvSpPr/>
          <p:nvPr/>
        </p:nvSpPr>
        <p:spPr>
          <a:xfrm rot="5400000">
            <a:off x="7413673" y="3744292"/>
            <a:ext cx="426590" cy="162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7904250C-A10F-2AAB-A470-864BCD3751AF}"/>
              </a:ext>
            </a:extLst>
          </p:cNvPr>
          <p:cNvSpPr/>
          <p:nvPr/>
        </p:nvSpPr>
        <p:spPr>
          <a:xfrm>
            <a:off x="958383" y="5156414"/>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No</a:t>
            </a:r>
          </a:p>
        </p:txBody>
      </p:sp>
      <p:sp>
        <p:nvSpPr>
          <p:cNvPr id="28" name="Rectangle 27">
            <a:extLst>
              <a:ext uri="{FF2B5EF4-FFF2-40B4-BE49-F238E27FC236}">
                <a16:creationId xmlns:a16="http://schemas.microsoft.com/office/drawing/2014/main" id="{E1BAB182-22D3-1E24-25F7-2CB783C48ABB}"/>
              </a:ext>
            </a:extLst>
          </p:cNvPr>
          <p:cNvSpPr/>
          <p:nvPr/>
        </p:nvSpPr>
        <p:spPr>
          <a:xfrm>
            <a:off x="2955998" y="5153877"/>
            <a:ext cx="1000843" cy="478406"/>
          </a:xfrm>
          <a:prstGeom prst="rect">
            <a:avLst/>
          </a:prstGeom>
          <a:solidFill>
            <a:schemeClr val="accent1">
              <a:lumMod val="20000"/>
              <a:lumOff val="8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Yes</a:t>
            </a:r>
          </a:p>
        </p:txBody>
      </p:sp>
      <p:sp>
        <p:nvSpPr>
          <p:cNvPr id="29" name="Rectangle 28">
            <a:extLst>
              <a:ext uri="{FF2B5EF4-FFF2-40B4-BE49-F238E27FC236}">
                <a16:creationId xmlns:a16="http://schemas.microsoft.com/office/drawing/2014/main" id="{B2EBCE28-3F05-F85B-1366-E2A503F21690}"/>
              </a:ext>
            </a:extLst>
          </p:cNvPr>
          <p:cNvSpPr/>
          <p:nvPr/>
        </p:nvSpPr>
        <p:spPr>
          <a:xfrm>
            <a:off x="7738856" y="1301466"/>
            <a:ext cx="2929144" cy="885476"/>
          </a:xfrm>
          <a:prstGeom prst="rect">
            <a:avLst/>
          </a:prstGeom>
          <a:solidFill>
            <a:schemeClr val="accent2">
              <a:lumMod val="40000"/>
              <a:lumOff val="6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Stop. Have faculty member contact other department about the hire</a:t>
            </a:r>
          </a:p>
        </p:txBody>
      </p:sp>
      <p:sp>
        <p:nvSpPr>
          <p:cNvPr id="31" name="Rectangle 30">
            <a:extLst>
              <a:ext uri="{FF2B5EF4-FFF2-40B4-BE49-F238E27FC236}">
                <a16:creationId xmlns:a16="http://schemas.microsoft.com/office/drawing/2014/main" id="{525DEFCD-7E64-DF06-A17D-DF8510C6260B}"/>
              </a:ext>
            </a:extLst>
          </p:cNvPr>
          <p:cNvSpPr/>
          <p:nvPr/>
        </p:nvSpPr>
        <p:spPr>
          <a:xfrm>
            <a:off x="9833532" y="4890047"/>
            <a:ext cx="2154126" cy="885476"/>
          </a:xfrm>
          <a:prstGeom prst="rect">
            <a:avLst/>
          </a:prstGeom>
          <a:solidFill>
            <a:schemeClr val="accent2">
              <a:lumMod val="40000"/>
              <a:lumOff val="6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Stop. Have faculty member contact COERA</a:t>
            </a:r>
          </a:p>
        </p:txBody>
      </p:sp>
      <p:sp>
        <p:nvSpPr>
          <p:cNvPr id="32" name="Rectangle 31">
            <a:extLst>
              <a:ext uri="{FF2B5EF4-FFF2-40B4-BE49-F238E27FC236}">
                <a16:creationId xmlns:a16="http://schemas.microsoft.com/office/drawing/2014/main" id="{EC808009-C905-FB94-3D68-F2FE5B22D979}"/>
              </a:ext>
            </a:extLst>
          </p:cNvPr>
          <p:cNvSpPr/>
          <p:nvPr/>
        </p:nvSpPr>
        <p:spPr>
          <a:xfrm>
            <a:off x="613603" y="5843787"/>
            <a:ext cx="1665871" cy="685800"/>
          </a:xfrm>
          <a:prstGeom prst="rect">
            <a:avLst/>
          </a:prstGeom>
          <a:solidFill>
            <a:schemeClr val="accent2">
              <a:lumMod val="40000"/>
              <a:lumOff val="6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Stop</a:t>
            </a:r>
          </a:p>
        </p:txBody>
      </p:sp>
      <p:sp>
        <p:nvSpPr>
          <p:cNvPr id="33" name="Right Arrow 32">
            <a:extLst>
              <a:ext uri="{FF2B5EF4-FFF2-40B4-BE49-F238E27FC236}">
                <a16:creationId xmlns:a16="http://schemas.microsoft.com/office/drawing/2014/main" id="{095327A8-9444-41A5-CF2D-9E7F83B24700}"/>
              </a:ext>
            </a:extLst>
          </p:cNvPr>
          <p:cNvSpPr/>
          <p:nvPr/>
        </p:nvSpPr>
        <p:spPr>
          <a:xfrm rot="5400000">
            <a:off x="2643136" y="3604425"/>
            <a:ext cx="454534" cy="17118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a:extLst>
              <a:ext uri="{FF2B5EF4-FFF2-40B4-BE49-F238E27FC236}">
                <a16:creationId xmlns:a16="http://schemas.microsoft.com/office/drawing/2014/main" id="{ADDDC3B1-3632-4BB7-B47A-3E291ED3D7B5}"/>
              </a:ext>
            </a:extLst>
          </p:cNvPr>
          <p:cNvSpPr/>
          <p:nvPr/>
        </p:nvSpPr>
        <p:spPr>
          <a:xfrm rot="5400000">
            <a:off x="1287020" y="4886284"/>
            <a:ext cx="426588" cy="16202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a:extLst>
              <a:ext uri="{FF2B5EF4-FFF2-40B4-BE49-F238E27FC236}">
                <a16:creationId xmlns:a16="http://schemas.microsoft.com/office/drawing/2014/main" id="{1500AE0D-3BDF-FEBE-3BE0-62659D3EED99}"/>
              </a:ext>
            </a:extLst>
          </p:cNvPr>
          <p:cNvSpPr/>
          <p:nvPr/>
        </p:nvSpPr>
        <p:spPr>
          <a:xfrm rot="5400000">
            <a:off x="3260331" y="4886284"/>
            <a:ext cx="426588" cy="16202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a:extLst>
              <a:ext uri="{FF2B5EF4-FFF2-40B4-BE49-F238E27FC236}">
                <a16:creationId xmlns:a16="http://schemas.microsoft.com/office/drawing/2014/main" id="{11BCEB25-B1DA-D1E2-21F9-EE14F826DD6D}"/>
              </a:ext>
            </a:extLst>
          </p:cNvPr>
          <p:cNvSpPr/>
          <p:nvPr/>
        </p:nvSpPr>
        <p:spPr>
          <a:xfrm rot="5400000">
            <a:off x="1229694" y="5713679"/>
            <a:ext cx="426588" cy="16202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a:extLst>
              <a:ext uri="{FF2B5EF4-FFF2-40B4-BE49-F238E27FC236}">
                <a16:creationId xmlns:a16="http://schemas.microsoft.com/office/drawing/2014/main" id="{E270CE96-E92B-E555-F9E8-17DFE6A69C2D}"/>
              </a:ext>
            </a:extLst>
          </p:cNvPr>
          <p:cNvSpPr/>
          <p:nvPr/>
        </p:nvSpPr>
        <p:spPr>
          <a:xfrm rot="5400000">
            <a:off x="6320859" y="4712788"/>
            <a:ext cx="426590" cy="162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ight Arrow 37">
            <a:extLst>
              <a:ext uri="{FF2B5EF4-FFF2-40B4-BE49-F238E27FC236}">
                <a16:creationId xmlns:a16="http://schemas.microsoft.com/office/drawing/2014/main" id="{D1421958-58C1-D27E-C585-3AF6B29023BC}"/>
              </a:ext>
            </a:extLst>
          </p:cNvPr>
          <p:cNvSpPr/>
          <p:nvPr/>
        </p:nvSpPr>
        <p:spPr>
          <a:xfrm rot="5400000">
            <a:off x="8544892" y="4734892"/>
            <a:ext cx="426590" cy="162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ight Arrow 38">
            <a:extLst>
              <a:ext uri="{FF2B5EF4-FFF2-40B4-BE49-F238E27FC236}">
                <a16:creationId xmlns:a16="http://schemas.microsoft.com/office/drawing/2014/main" id="{866A8D15-4022-2B11-41CE-983901A4E5AA}"/>
              </a:ext>
            </a:extLst>
          </p:cNvPr>
          <p:cNvSpPr/>
          <p:nvPr/>
        </p:nvSpPr>
        <p:spPr>
          <a:xfrm rot="2597455">
            <a:off x="3988967" y="5734970"/>
            <a:ext cx="524782" cy="1936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a:extLst>
              <a:ext uri="{FF2B5EF4-FFF2-40B4-BE49-F238E27FC236}">
                <a16:creationId xmlns:a16="http://schemas.microsoft.com/office/drawing/2014/main" id="{248EC8D0-AABA-683C-4F11-E3FC50721F3B}"/>
              </a:ext>
            </a:extLst>
          </p:cNvPr>
          <p:cNvSpPr/>
          <p:nvPr/>
        </p:nvSpPr>
        <p:spPr>
          <a:xfrm>
            <a:off x="9272403" y="5199427"/>
            <a:ext cx="524782" cy="1936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a:extLst>
              <a:ext uri="{FF2B5EF4-FFF2-40B4-BE49-F238E27FC236}">
                <a16:creationId xmlns:a16="http://schemas.microsoft.com/office/drawing/2014/main" id="{F45AD095-E57C-D35D-166B-D5956622BBE6}"/>
              </a:ext>
            </a:extLst>
          </p:cNvPr>
          <p:cNvSpPr/>
          <p:nvPr/>
        </p:nvSpPr>
        <p:spPr>
          <a:xfrm rot="7985774">
            <a:off x="5974042" y="5653404"/>
            <a:ext cx="524782" cy="1936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a:extLst>
              <a:ext uri="{FF2B5EF4-FFF2-40B4-BE49-F238E27FC236}">
                <a16:creationId xmlns:a16="http://schemas.microsoft.com/office/drawing/2014/main" id="{660749A4-9259-3AC4-B102-2EE1CB9AB31E}"/>
              </a:ext>
            </a:extLst>
          </p:cNvPr>
          <p:cNvSpPr/>
          <p:nvPr/>
        </p:nvSpPr>
        <p:spPr>
          <a:xfrm>
            <a:off x="7025199" y="1437197"/>
            <a:ext cx="524782" cy="1936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8629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D2369C6-7C19-4A73-9135-C4E52A3E21F4}"/>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812B8C6-2DDF-8ACB-40FA-61B542B8632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8CFABCE-C1D2-B230-6687-4F611D83BFC4}"/>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45683378-B116-5A1D-B7F1-5CCE410866E1}"/>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C486FA08-5463-0381-2EC1-8806541A420D}"/>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86FBD9AE-D3A7-43A1-E20F-AFC75F70635F}"/>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5DEE5310-BF84-AC7B-8BCC-3469E15E847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D73D4CCB-9813-CEA5-D321-0B47968B73B1}"/>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7124E3D1-8CCB-5121-E1D8-68C2DFCA7E00}"/>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Graduate Research Assistants Overview</a:t>
            </a:r>
          </a:p>
        </p:txBody>
      </p:sp>
      <p:sp>
        <p:nvSpPr>
          <p:cNvPr id="2" name="TextBox 1">
            <a:extLst>
              <a:ext uri="{FF2B5EF4-FFF2-40B4-BE49-F238E27FC236}">
                <a16:creationId xmlns:a16="http://schemas.microsoft.com/office/drawing/2014/main" id="{E1F819E2-69C5-961C-5EE8-CC2575143570}"/>
              </a:ext>
            </a:extLst>
          </p:cNvPr>
          <p:cNvSpPr txBox="1"/>
          <p:nvPr/>
        </p:nvSpPr>
        <p:spPr>
          <a:xfrm>
            <a:off x="685800" y="1066800"/>
            <a:ext cx="8953803" cy="1477328"/>
          </a:xfrm>
          <a:prstGeom prst="rect">
            <a:avLst/>
          </a:prstGeom>
          <a:noFill/>
        </p:spPr>
        <p:txBody>
          <a:bodyPr wrap="square" rtlCol="0">
            <a:spAutoFit/>
          </a:bodyPr>
          <a:lstStyle/>
          <a:p>
            <a:r>
              <a:rPr lang="en-US" dirty="0"/>
              <a:t>A faculty member is asking you to hire their student on their grant account. They told you that they already talked to COERA about it, and you remember discussing a GRA at the grant kick off meeting a few months ago. Is it okay to proceed with sending the student a contract and hiring them in Workday?</a:t>
            </a:r>
          </a:p>
          <a:p>
            <a:endParaRPr lang="en-US" dirty="0"/>
          </a:p>
        </p:txBody>
      </p:sp>
      <p:sp>
        <p:nvSpPr>
          <p:cNvPr id="4" name="TextBox 3">
            <a:extLst>
              <a:ext uri="{FF2B5EF4-FFF2-40B4-BE49-F238E27FC236}">
                <a16:creationId xmlns:a16="http://schemas.microsoft.com/office/drawing/2014/main" id="{33CD020F-0604-A765-7EFD-FE4FD60EE128}"/>
              </a:ext>
            </a:extLst>
          </p:cNvPr>
          <p:cNvSpPr txBox="1"/>
          <p:nvPr/>
        </p:nvSpPr>
        <p:spPr>
          <a:xfrm>
            <a:off x="1143000" y="2259289"/>
            <a:ext cx="7636643" cy="646331"/>
          </a:xfrm>
          <a:prstGeom prst="rect">
            <a:avLst/>
          </a:prstGeom>
          <a:noFill/>
        </p:spPr>
        <p:txBody>
          <a:bodyPr wrap="square" rtlCol="0">
            <a:spAutoFit/>
          </a:bodyPr>
          <a:lstStyle/>
          <a:p>
            <a:r>
              <a:rPr lang="en-US" dirty="0">
                <a:solidFill>
                  <a:srgbClr val="BF5700"/>
                </a:solidFill>
              </a:rPr>
              <a:t>No, we need the appointment sheet from COERA first</a:t>
            </a:r>
          </a:p>
          <a:p>
            <a:endParaRPr lang="en-US" dirty="0"/>
          </a:p>
        </p:txBody>
      </p:sp>
      <p:sp>
        <p:nvSpPr>
          <p:cNvPr id="9" name="TextBox 8">
            <a:extLst>
              <a:ext uri="{FF2B5EF4-FFF2-40B4-BE49-F238E27FC236}">
                <a16:creationId xmlns:a16="http://schemas.microsoft.com/office/drawing/2014/main" id="{735DCCBD-0F1E-F343-2FB2-A67384AD2620}"/>
              </a:ext>
            </a:extLst>
          </p:cNvPr>
          <p:cNvSpPr txBox="1"/>
          <p:nvPr/>
        </p:nvSpPr>
        <p:spPr>
          <a:xfrm>
            <a:off x="685800" y="3200400"/>
            <a:ext cx="9296400" cy="1477328"/>
          </a:xfrm>
          <a:prstGeom prst="rect">
            <a:avLst/>
          </a:prstGeom>
          <a:noFill/>
        </p:spPr>
        <p:txBody>
          <a:bodyPr wrap="square" rtlCol="0">
            <a:spAutoFit/>
          </a:bodyPr>
          <a:lstStyle/>
          <a:p>
            <a:r>
              <a:rPr lang="en-US" dirty="0"/>
              <a:t>A faculty member wants to hire a student outside of your department as a 20 hour GRA on their startup account 19-7948-5051. The student is registered and has no other appointments in Workday. The account has sufficient funds for the hire, centrally funded fringe, and is not expired. Is it okay to proceed with sending the student a contract and hiring them in Workday?</a:t>
            </a:r>
          </a:p>
        </p:txBody>
      </p:sp>
      <p:sp>
        <p:nvSpPr>
          <p:cNvPr id="14" name="TextBox 13">
            <a:extLst>
              <a:ext uri="{FF2B5EF4-FFF2-40B4-BE49-F238E27FC236}">
                <a16:creationId xmlns:a16="http://schemas.microsoft.com/office/drawing/2014/main" id="{3C235C2C-9DC1-F49B-D39D-CF467B492AC8}"/>
              </a:ext>
            </a:extLst>
          </p:cNvPr>
          <p:cNvSpPr txBox="1"/>
          <p:nvPr/>
        </p:nvSpPr>
        <p:spPr>
          <a:xfrm>
            <a:off x="1905000" y="4677728"/>
            <a:ext cx="6172200" cy="1200329"/>
          </a:xfrm>
          <a:prstGeom prst="rect">
            <a:avLst/>
          </a:prstGeom>
          <a:noFill/>
        </p:spPr>
        <p:txBody>
          <a:bodyPr wrap="square" rtlCol="0">
            <a:spAutoFit/>
          </a:bodyPr>
          <a:lstStyle/>
          <a:p>
            <a:r>
              <a:rPr lang="en-US" dirty="0">
                <a:solidFill>
                  <a:srgbClr val="BF5700"/>
                </a:solidFill>
              </a:rPr>
              <a:t>Yes. It is also good practice to make sure the faculty member is aware of the amount of the commitment, including the TRB. And it is good practice to discuss the appointment with your department’s accountant. </a:t>
            </a:r>
          </a:p>
        </p:txBody>
      </p:sp>
    </p:spTree>
    <p:extLst>
      <p:ext uri="{BB962C8B-B14F-4D97-AF65-F5344CB8AC3E}">
        <p14:creationId xmlns:p14="http://schemas.microsoft.com/office/powerpoint/2010/main" val="1209024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6848FD8-95C2-9BCC-1860-ABDAAAF185CE}"/>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408C15E4-5676-55B8-88D9-423A24CDE61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CD23FCA4-ADC0-5210-A1F8-CB6589996F0C}"/>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7AF5A042-D913-B8E4-A79F-06C3B5D6F34F}"/>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170C284-FA5F-3F24-79A4-761A22346969}"/>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34037BF4-4053-F00B-D46B-E5297447E80F}"/>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51752817-1DE7-4CCB-9D6F-49B0EFBF5000}"/>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F9D65BF2-737A-FBF4-8EBE-3A4B719FECA4}"/>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8D31ECC4-28E6-7715-C39B-D0787DF46C84}"/>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Graduate Research Assistants Process</a:t>
            </a:r>
          </a:p>
        </p:txBody>
      </p:sp>
      <p:sp>
        <p:nvSpPr>
          <p:cNvPr id="10" name="TextBox 9">
            <a:extLst>
              <a:ext uri="{FF2B5EF4-FFF2-40B4-BE49-F238E27FC236}">
                <a16:creationId xmlns:a16="http://schemas.microsoft.com/office/drawing/2014/main" id="{433E2D2A-F6D0-82BA-164F-E350A88954FC}"/>
              </a:ext>
            </a:extLst>
          </p:cNvPr>
          <p:cNvSpPr txBox="1"/>
          <p:nvPr/>
        </p:nvSpPr>
        <p:spPr>
          <a:xfrm>
            <a:off x="518979" y="1046567"/>
            <a:ext cx="8953803" cy="923330"/>
          </a:xfrm>
          <a:prstGeom prst="rect">
            <a:avLst/>
          </a:prstGeom>
          <a:noFill/>
        </p:spPr>
        <p:txBody>
          <a:bodyPr wrap="square" rtlCol="0">
            <a:spAutoFit/>
          </a:bodyPr>
          <a:lstStyle/>
          <a:p>
            <a:r>
              <a:rPr lang="en-US" dirty="0"/>
              <a:t>A faculty member is asking you to hire their student, but when you look up the account in Define you see the following. What should you do?  </a:t>
            </a:r>
          </a:p>
          <a:p>
            <a:endParaRPr lang="en-US" dirty="0"/>
          </a:p>
        </p:txBody>
      </p:sp>
      <p:sp>
        <p:nvSpPr>
          <p:cNvPr id="12" name="TextBox 11">
            <a:extLst>
              <a:ext uri="{FF2B5EF4-FFF2-40B4-BE49-F238E27FC236}">
                <a16:creationId xmlns:a16="http://schemas.microsoft.com/office/drawing/2014/main" id="{AB72178E-CBCA-9971-BC88-84CF65226DA9}"/>
              </a:ext>
            </a:extLst>
          </p:cNvPr>
          <p:cNvSpPr txBox="1"/>
          <p:nvPr/>
        </p:nvSpPr>
        <p:spPr>
          <a:xfrm>
            <a:off x="1324339" y="3227656"/>
            <a:ext cx="6765056" cy="646331"/>
          </a:xfrm>
          <a:prstGeom prst="rect">
            <a:avLst/>
          </a:prstGeom>
          <a:noFill/>
        </p:spPr>
        <p:txBody>
          <a:bodyPr wrap="square" rtlCol="0">
            <a:spAutoFit/>
          </a:bodyPr>
          <a:lstStyle/>
          <a:p>
            <a:r>
              <a:rPr lang="en-US" dirty="0">
                <a:solidFill>
                  <a:srgbClr val="BF5700"/>
                </a:solidFill>
              </a:rPr>
              <a:t>Stop. The faculty member needs to contact the department who has this account in their view  </a:t>
            </a:r>
          </a:p>
        </p:txBody>
      </p:sp>
      <p:sp>
        <p:nvSpPr>
          <p:cNvPr id="5" name="TextBox 4">
            <a:extLst>
              <a:ext uri="{FF2B5EF4-FFF2-40B4-BE49-F238E27FC236}">
                <a16:creationId xmlns:a16="http://schemas.microsoft.com/office/drawing/2014/main" id="{5D7D0FCD-E039-05F2-88A5-75ACC0D95163}"/>
              </a:ext>
            </a:extLst>
          </p:cNvPr>
          <p:cNvSpPr txBox="1"/>
          <p:nvPr/>
        </p:nvSpPr>
        <p:spPr>
          <a:xfrm>
            <a:off x="518979" y="4244522"/>
            <a:ext cx="10348682" cy="369332"/>
          </a:xfrm>
          <a:prstGeom prst="rect">
            <a:avLst/>
          </a:prstGeom>
          <a:noFill/>
        </p:spPr>
        <p:txBody>
          <a:bodyPr wrap="square" rtlCol="0">
            <a:spAutoFit/>
          </a:bodyPr>
          <a:lstStyle/>
          <a:p>
            <a:r>
              <a:rPr lang="en-US" dirty="0"/>
              <a:t>What else is </a:t>
            </a:r>
            <a:r>
              <a:rPr lang="en-US"/>
              <a:t>wrong with using </a:t>
            </a:r>
            <a:r>
              <a:rPr lang="en-US" dirty="0"/>
              <a:t>this account?</a:t>
            </a:r>
          </a:p>
        </p:txBody>
      </p:sp>
      <p:sp>
        <p:nvSpPr>
          <p:cNvPr id="6" name="TextBox 5">
            <a:extLst>
              <a:ext uri="{FF2B5EF4-FFF2-40B4-BE49-F238E27FC236}">
                <a16:creationId xmlns:a16="http://schemas.microsoft.com/office/drawing/2014/main" id="{08CC49AB-B866-7950-E9CB-97DEE9D5C798}"/>
              </a:ext>
            </a:extLst>
          </p:cNvPr>
          <p:cNvSpPr txBox="1"/>
          <p:nvPr/>
        </p:nvSpPr>
        <p:spPr>
          <a:xfrm>
            <a:off x="921659" y="4771802"/>
            <a:ext cx="7460341" cy="1200329"/>
          </a:xfrm>
          <a:prstGeom prst="rect">
            <a:avLst/>
          </a:prstGeom>
          <a:noFill/>
        </p:spPr>
        <p:txBody>
          <a:bodyPr wrap="square" rtlCol="0">
            <a:spAutoFit/>
          </a:bodyPr>
          <a:lstStyle/>
          <a:p>
            <a:pPr marL="285750" indent="-285750">
              <a:buFont typeface="Wingdings" pitchFamily="2" charset="2"/>
              <a:buChar char="v"/>
            </a:pPr>
            <a:r>
              <a:rPr lang="en-US" dirty="0">
                <a:solidFill>
                  <a:srgbClr val="BF5700"/>
                </a:solidFill>
              </a:rPr>
              <a:t>Subaccount is incorrect.</a:t>
            </a:r>
          </a:p>
          <a:p>
            <a:pPr marL="285750" indent="-285750">
              <a:buFont typeface="Wingdings" pitchFamily="2" charset="2"/>
              <a:buChar char="v"/>
            </a:pPr>
            <a:endParaRPr lang="en-US" dirty="0">
              <a:solidFill>
                <a:srgbClr val="BF5700"/>
              </a:solidFill>
            </a:endParaRPr>
          </a:p>
          <a:p>
            <a:pPr marL="285750" indent="-285750">
              <a:buFont typeface="Wingdings" pitchFamily="2" charset="2"/>
              <a:buChar char="v"/>
            </a:pPr>
            <a:r>
              <a:rPr lang="en-US" dirty="0">
                <a:solidFill>
                  <a:srgbClr val="BF5700"/>
                </a:solidFill>
              </a:rPr>
              <a:t>26 account, so even if the account was in our view we would need COREA appointment sheet before proceeding </a:t>
            </a:r>
          </a:p>
        </p:txBody>
      </p:sp>
      <p:pic>
        <p:nvPicPr>
          <p:cNvPr id="8" name="Picture 7" descr="A screen shot of a black background&#10;&#10;Description automatically generated">
            <a:extLst>
              <a:ext uri="{FF2B5EF4-FFF2-40B4-BE49-F238E27FC236}">
                <a16:creationId xmlns:a16="http://schemas.microsoft.com/office/drawing/2014/main" id="{7675FDD9-F502-133D-F2CD-7D5C44642C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1720444"/>
            <a:ext cx="10590981" cy="1488345"/>
          </a:xfrm>
          <a:prstGeom prst="rect">
            <a:avLst/>
          </a:prstGeom>
        </p:spPr>
      </p:pic>
    </p:spTree>
    <p:extLst>
      <p:ext uri="{BB962C8B-B14F-4D97-AF65-F5344CB8AC3E}">
        <p14:creationId xmlns:p14="http://schemas.microsoft.com/office/powerpoint/2010/main" val="405490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9E770A6-4C4C-DE9E-D7B2-D8F16F2DEE6F}"/>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2E41C75-55C6-7595-66EE-E0CCACF08A3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C4BA5FF-3371-3C97-1E04-CC0555307CB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0288AA6E-E1F2-E994-0CE1-029BE912FC0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2EACD86-26F6-6E5B-C087-A09796EA0210}"/>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C35F6CE4-A8AD-A40D-90E6-660E2835D811}"/>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A4855539-95FE-AA6E-E01D-3C5743E216DF}"/>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2FA9455C-24B4-9EF7-A921-BC55F81F98C2}"/>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CDEF534C-1300-3E08-6E11-C69588AB9C00}"/>
              </a:ext>
            </a:extLst>
          </p:cNvPr>
          <p:cNvSpPr txBox="1"/>
          <p:nvPr/>
        </p:nvSpPr>
        <p:spPr>
          <a:xfrm>
            <a:off x="690436" y="570015"/>
            <a:ext cx="388620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Overview</a:t>
            </a:r>
          </a:p>
        </p:txBody>
      </p:sp>
      <p:sp>
        <p:nvSpPr>
          <p:cNvPr id="3" name="TextBox 2">
            <a:extLst>
              <a:ext uri="{FF2B5EF4-FFF2-40B4-BE49-F238E27FC236}">
                <a16:creationId xmlns:a16="http://schemas.microsoft.com/office/drawing/2014/main" id="{898E6F3B-3FA3-7328-09CB-1D720EE1D65F}"/>
              </a:ext>
            </a:extLst>
          </p:cNvPr>
          <p:cNvSpPr txBox="1"/>
          <p:nvPr/>
        </p:nvSpPr>
        <p:spPr>
          <a:xfrm>
            <a:off x="579308" y="1164381"/>
            <a:ext cx="8991600" cy="5546327"/>
          </a:xfrm>
          <a:prstGeom prst="rect">
            <a:avLst/>
          </a:prstGeom>
          <a:noFill/>
        </p:spPr>
        <p:txBody>
          <a:bodyPr wrap="square" rtlCol="0">
            <a:spAutoFit/>
          </a:bodyPr>
          <a:lstStyle/>
          <a:p>
            <a:pPr marL="342900" indent="-342900">
              <a:lnSpc>
                <a:spcPct val="200000"/>
              </a:lnSpc>
              <a:buFont typeface="+mj-lt"/>
              <a:buAutoNum type="arabicParenR"/>
            </a:pPr>
            <a:r>
              <a:rPr lang="en-US" dirty="0"/>
              <a:t>Go over differences between graduate student job titles</a:t>
            </a:r>
          </a:p>
          <a:p>
            <a:pPr marL="342900" indent="-342900">
              <a:lnSpc>
                <a:spcPct val="200000"/>
              </a:lnSpc>
              <a:buFont typeface="+mj-lt"/>
              <a:buAutoNum type="arabicParenR"/>
            </a:pPr>
            <a:r>
              <a:rPr lang="en-US" dirty="0"/>
              <a:t>Go over key student employment terms</a:t>
            </a:r>
          </a:p>
          <a:p>
            <a:pPr marL="342900" indent="-342900">
              <a:lnSpc>
                <a:spcPct val="200000"/>
              </a:lnSpc>
              <a:buFont typeface="+mj-lt"/>
              <a:buAutoNum type="arabicParenR"/>
            </a:pPr>
            <a:r>
              <a:rPr lang="en-US" dirty="0"/>
              <a:t>Overview of mass processes and how to determine which process to use when</a:t>
            </a:r>
          </a:p>
          <a:p>
            <a:pPr marL="342900" indent="-342900">
              <a:lnSpc>
                <a:spcPct val="200000"/>
              </a:lnSpc>
              <a:buFont typeface="+mj-lt"/>
              <a:buAutoNum type="arabicParenR"/>
            </a:pPr>
            <a:r>
              <a:rPr lang="en-US" dirty="0"/>
              <a:t>Example timeline for student employment process</a:t>
            </a:r>
          </a:p>
          <a:p>
            <a:pPr marL="342900" indent="-342900">
              <a:lnSpc>
                <a:spcPct val="200000"/>
              </a:lnSpc>
              <a:buFont typeface="+mj-lt"/>
              <a:buAutoNum type="arabicParenR"/>
            </a:pPr>
            <a:r>
              <a:rPr lang="en-US" dirty="0"/>
              <a:t>Detailed overview of TA/AI appointment process</a:t>
            </a:r>
          </a:p>
          <a:p>
            <a:pPr marL="342900" indent="-342900">
              <a:lnSpc>
                <a:spcPct val="200000"/>
              </a:lnSpc>
              <a:buFont typeface="+mj-lt"/>
              <a:buAutoNum type="arabicParenR"/>
            </a:pPr>
            <a:r>
              <a:rPr lang="en-US" dirty="0"/>
              <a:t>Detailed overview of GRA appointment process</a:t>
            </a:r>
          </a:p>
          <a:p>
            <a:pPr marL="342900" indent="-342900">
              <a:lnSpc>
                <a:spcPct val="200000"/>
              </a:lnSpc>
              <a:buFont typeface="+mj-lt"/>
              <a:buAutoNum type="arabicParenR"/>
            </a:pPr>
            <a:r>
              <a:rPr lang="en-US" dirty="0"/>
              <a:t>Detailed overview of process for new hires (both GRAs and TAs)</a:t>
            </a:r>
          </a:p>
          <a:p>
            <a:pPr marL="342900" indent="-342900">
              <a:lnSpc>
                <a:spcPct val="200000"/>
              </a:lnSpc>
              <a:buFont typeface="+mj-lt"/>
              <a:buAutoNum type="arabicParenR"/>
            </a:pPr>
            <a:r>
              <a:rPr lang="en-US" dirty="0"/>
              <a:t>Detailed explanation of how to fill out MTSS and Mass Extend Templates</a:t>
            </a:r>
          </a:p>
          <a:p>
            <a:pPr>
              <a:lnSpc>
                <a:spcPct val="200000"/>
              </a:lnSpc>
            </a:pPr>
            <a:endParaRPr lang="en-US" dirty="0"/>
          </a:p>
          <a:p>
            <a:pPr>
              <a:lnSpc>
                <a:spcPct val="200000"/>
              </a:lnSpc>
            </a:pPr>
            <a:endParaRPr lang="en-US" dirty="0"/>
          </a:p>
        </p:txBody>
      </p:sp>
    </p:spTree>
    <p:extLst>
      <p:ext uri="{BB962C8B-B14F-4D97-AF65-F5344CB8AC3E}">
        <p14:creationId xmlns:p14="http://schemas.microsoft.com/office/powerpoint/2010/main" val="42136618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6A07BD1-A0EC-3ECE-382F-0921D974F666}"/>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162A508-A882-CBDC-75FC-BA12781D8D5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83234EEE-0BDA-9E03-1034-4DC41016AE13}"/>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97E1C307-AF48-BE95-331F-1157D8099AE6}"/>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F765191F-6157-7A58-F108-1B7431B9CAB8}"/>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24C17C0F-D943-04A9-3F1F-DB887A26AAD4}"/>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6B90A64D-7D04-EEAB-2152-F2138A7804E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8466DB80-D4CC-DF48-6877-137DD5EBE67E}"/>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F53486E4-0970-C3AE-2C62-868F21DC755C}"/>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Graduate Research Assistants Process</a:t>
            </a:r>
          </a:p>
        </p:txBody>
      </p:sp>
      <p:sp>
        <p:nvSpPr>
          <p:cNvPr id="2" name="TextBox 1">
            <a:extLst>
              <a:ext uri="{FF2B5EF4-FFF2-40B4-BE49-F238E27FC236}">
                <a16:creationId xmlns:a16="http://schemas.microsoft.com/office/drawing/2014/main" id="{21093F0F-8207-FF11-212C-BB12F83A1226}"/>
              </a:ext>
            </a:extLst>
          </p:cNvPr>
          <p:cNvSpPr txBox="1"/>
          <p:nvPr/>
        </p:nvSpPr>
        <p:spPr>
          <a:xfrm>
            <a:off x="304800" y="918877"/>
            <a:ext cx="9753600" cy="1477328"/>
          </a:xfrm>
          <a:prstGeom prst="rect">
            <a:avLst/>
          </a:prstGeom>
          <a:noFill/>
        </p:spPr>
        <p:txBody>
          <a:bodyPr wrap="square" rtlCol="0">
            <a:spAutoFit/>
          </a:bodyPr>
          <a:lstStyle/>
          <a:p>
            <a:pPr marL="342900" indent="-342900">
              <a:buAutoNum type="arabicPeriod"/>
            </a:pPr>
            <a:r>
              <a:rPr lang="en-US" dirty="0"/>
              <a:t>For appointments on non-grant accounts that are held within the department, the faculty member submits the appointment and tuition form to the HR partner. The HR partner may need to assist them with filling out the form. </a:t>
            </a:r>
          </a:p>
          <a:p>
            <a:pPr marL="342900" indent="-342900">
              <a:buAutoNum type="arabicPeriod"/>
            </a:pPr>
            <a:endParaRPr lang="en-US" dirty="0"/>
          </a:p>
          <a:p>
            <a:endParaRPr lang="en-US" dirty="0"/>
          </a:p>
        </p:txBody>
      </p:sp>
      <p:sp>
        <p:nvSpPr>
          <p:cNvPr id="4" name="TextBox 3">
            <a:extLst>
              <a:ext uri="{FF2B5EF4-FFF2-40B4-BE49-F238E27FC236}">
                <a16:creationId xmlns:a16="http://schemas.microsoft.com/office/drawing/2014/main" id="{EC9A1A82-3FCE-F50C-D10A-7F174A97D9DC}"/>
              </a:ext>
            </a:extLst>
          </p:cNvPr>
          <p:cNvSpPr txBox="1"/>
          <p:nvPr/>
        </p:nvSpPr>
        <p:spPr>
          <a:xfrm>
            <a:off x="1676400" y="1997122"/>
            <a:ext cx="8257593" cy="2308324"/>
          </a:xfrm>
          <a:prstGeom prst="rect">
            <a:avLst/>
          </a:prstGeom>
          <a:noFill/>
        </p:spPr>
        <p:txBody>
          <a:bodyPr wrap="square" rtlCol="0">
            <a:spAutoFit/>
          </a:bodyPr>
          <a:lstStyle/>
          <a:p>
            <a:pPr marL="342900" indent="-342900">
              <a:buAutoNum type="alphaLcPeriod"/>
            </a:pPr>
            <a:r>
              <a:rPr lang="en-US" dirty="0"/>
              <a:t>Check the account for funds and appropriate sub account for hire. </a:t>
            </a:r>
          </a:p>
          <a:p>
            <a:pPr marL="342900" indent="-342900">
              <a:buAutoNum type="alphaLcPeriod"/>
            </a:pPr>
            <a:endParaRPr lang="en-US" dirty="0"/>
          </a:p>
          <a:p>
            <a:pPr marL="342900" indent="-342900">
              <a:buAutoNum type="alphaLcPeriod"/>
            </a:pPr>
            <a:r>
              <a:rPr lang="en-US" dirty="0"/>
              <a:t>Check salary and TRB are correct on the form. </a:t>
            </a:r>
          </a:p>
          <a:p>
            <a:pPr marL="342900" indent="-342900">
              <a:buAutoNum type="alphaLcPeriod"/>
            </a:pPr>
            <a:endParaRPr lang="en-US" dirty="0"/>
          </a:p>
          <a:p>
            <a:pPr marL="342900" indent="-342900">
              <a:buAutoNum type="alphaLcPeriod"/>
            </a:pPr>
            <a:r>
              <a:rPr lang="en-US" dirty="0"/>
              <a:t>HR Partner and/or accountant fills out costing sheet and sends that to faculty member for review and approval. If the account does not have centrally funded fringe and the student is benefits eligible, make sure to include fringe on the costing sheet. </a:t>
            </a:r>
          </a:p>
        </p:txBody>
      </p:sp>
      <p:sp>
        <p:nvSpPr>
          <p:cNvPr id="5" name="TextBox 4">
            <a:extLst>
              <a:ext uri="{FF2B5EF4-FFF2-40B4-BE49-F238E27FC236}">
                <a16:creationId xmlns:a16="http://schemas.microsoft.com/office/drawing/2014/main" id="{B594064B-62E1-F95C-2E7C-A801B72B7E2E}"/>
              </a:ext>
            </a:extLst>
          </p:cNvPr>
          <p:cNvSpPr txBox="1"/>
          <p:nvPr/>
        </p:nvSpPr>
        <p:spPr>
          <a:xfrm>
            <a:off x="340112" y="5065763"/>
            <a:ext cx="9753600" cy="1200329"/>
          </a:xfrm>
          <a:prstGeom prst="rect">
            <a:avLst/>
          </a:prstGeom>
          <a:noFill/>
        </p:spPr>
        <p:txBody>
          <a:bodyPr wrap="square" rtlCol="0">
            <a:spAutoFit/>
          </a:bodyPr>
          <a:lstStyle/>
          <a:p>
            <a:pPr marL="342900" indent="-342900">
              <a:buAutoNum type="arabicPeriod"/>
            </a:pPr>
            <a:r>
              <a:rPr lang="en-US" dirty="0"/>
              <a:t>For appointments on grant accounts, the HR Partner receives the appointment sheet from COERA</a:t>
            </a:r>
          </a:p>
          <a:p>
            <a:pPr marL="342900" indent="-342900">
              <a:buAutoNum type="arabicPeriod"/>
            </a:pPr>
            <a:endParaRPr lang="en-US" dirty="0"/>
          </a:p>
          <a:p>
            <a:endParaRPr lang="en-US" dirty="0"/>
          </a:p>
        </p:txBody>
      </p:sp>
    </p:spTree>
    <p:extLst>
      <p:ext uri="{BB962C8B-B14F-4D97-AF65-F5344CB8AC3E}">
        <p14:creationId xmlns:p14="http://schemas.microsoft.com/office/powerpoint/2010/main" val="17121933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FA9BC17-7F93-CC0A-43F1-A11B24A03A36}"/>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72D2F757-9D0D-F28F-98F2-4AB2CF26224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AE0479F6-86AC-F949-2F85-840076B8B9C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F8E1691B-CEDC-6645-12B4-0E065C1977C0}"/>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5CB64C60-5A17-4D57-DD7C-0D5A536C141F}"/>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8C38D27E-BF00-3747-CFBC-296ED05CE8C2}"/>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D43E13D6-19F9-6D3C-3421-5029298C7A97}"/>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0C36BAF4-9DB4-5113-F6D3-F7C4F55604A1}"/>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033591A8-9A5D-6EB4-9EF4-DA98BA4755A9}"/>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Graduate Research Assistants Process</a:t>
            </a:r>
          </a:p>
        </p:txBody>
      </p:sp>
      <p:sp>
        <p:nvSpPr>
          <p:cNvPr id="2" name="TextBox 1">
            <a:extLst>
              <a:ext uri="{FF2B5EF4-FFF2-40B4-BE49-F238E27FC236}">
                <a16:creationId xmlns:a16="http://schemas.microsoft.com/office/drawing/2014/main" id="{BABD615F-52E0-F550-8F82-2C4A8D094FD8}"/>
              </a:ext>
            </a:extLst>
          </p:cNvPr>
          <p:cNvSpPr txBox="1"/>
          <p:nvPr/>
        </p:nvSpPr>
        <p:spPr>
          <a:xfrm>
            <a:off x="304800" y="1487451"/>
            <a:ext cx="9525000" cy="2031325"/>
          </a:xfrm>
          <a:prstGeom prst="rect">
            <a:avLst/>
          </a:prstGeom>
          <a:noFill/>
        </p:spPr>
        <p:txBody>
          <a:bodyPr wrap="square" rtlCol="0">
            <a:spAutoFit/>
          </a:bodyPr>
          <a:lstStyle/>
          <a:p>
            <a:r>
              <a:rPr lang="en-US" dirty="0"/>
              <a:t>2. After receiving either the appointment and tuition form or the COERA appointment sheet, HR Partner enters all information in File Maker Pro</a:t>
            </a:r>
          </a:p>
          <a:p>
            <a:endParaRPr lang="en-US" dirty="0"/>
          </a:p>
          <a:p>
            <a:r>
              <a:rPr lang="en-US" dirty="0"/>
              <a:t>3. HR Partner sends GRA contract</a:t>
            </a:r>
          </a:p>
          <a:p>
            <a:endParaRPr lang="en-US" dirty="0"/>
          </a:p>
          <a:p>
            <a:r>
              <a:rPr lang="en-US" dirty="0"/>
              <a:t>4. If this is a returning student employed on the same account(s) as before and who is not changing benefits eligibility, add the student to the Mass Extend Template.</a:t>
            </a:r>
          </a:p>
        </p:txBody>
      </p:sp>
      <p:sp>
        <p:nvSpPr>
          <p:cNvPr id="4" name="TextBox 3">
            <a:extLst>
              <a:ext uri="{FF2B5EF4-FFF2-40B4-BE49-F238E27FC236}">
                <a16:creationId xmlns:a16="http://schemas.microsoft.com/office/drawing/2014/main" id="{6C9452B0-6101-4ECE-9D31-3AC54513E534}"/>
              </a:ext>
            </a:extLst>
          </p:cNvPr>
          <p:cNvSpPr txBox="1"/>
          <p:nvPr/>
        </p:nvSpPr>
        <p:spPr>
          <a:xfrm>
            <a:off x="990600" y="3529111"/>
            <a:ext cx="9525000" cy="1200329"/>
          </a:xfrm>
          <a:prstGeom prst="rect">
            <a:avLst/>
          </a:prstGeom>
          <a:noFill/>
        </p:spPr>
        <p:txBody>
          <a:bodyPr wrap="square" rtlCol="0">
            <a:spAutoFit/>
          </a:bodyPr>
          <a:lstStyle/>
          <a:p>
            <a:r>
              <a:rPr lang="en-US" dirty="0"/>
              <a:t>a. If this is a returning student, but they are employed on different accounts or they are changing benefits eligibility delete them from the Mass Extend Template. The student will need to be processed manually. </a:t>
            </a:r>
          </a:p>
          <a:p>
            <a:endParaRPr lang="en-US" dirty="0"/>
          </a:p>
        </p:txBody>
      </p:sp>
      <p:sp>
        <p:nvSpPr>
          <p:cNvPr id="5" name="TextBox 4">
            <a:extLst>
              <a:ext uri="{FF2B5EF4-FFF2-40B4-BE49-F238E27FC236}">
                <a16:creationId xmlns:a16="http://schemas.microsoft.com/office/drawing/2014/main" id="{B10C18FA-093C-FDFF-50FB-18ACB81F536E}"/>
              </a:ext>
            </a:extLst>
          </p:cNvPr>
          <p:cNvSpPr txBox="1"/>
          <p:nvPr/>
        </p:nvSpPr>
        <p:spPr>
          <a:xfrm>
            <a:off x="304800" y="4724400"/>
            <a:ext cx="9525000" cy="923330"/>
          </a:xfrm>
          <a:prstGeom prst="rect">
            <a:avLst/>
          </a:prstGeom>
          <a:noFill/>
        </p:spPr>
        <p:txBody>
          <a:bodyPr wrap="square" rtlCol="0">
            <a:spAutoFit/>
          </a:bodyPr>
          <a:lstStyle/>
          <a:p>
            <a:r>
              <a:rPr lang="en-US" dirty="0"/>
              <a:t>5. For new appointments, process manually or with MTSS after the contract has been signed and the background check has been cleared. </a:t>
            </a:r>
          </a:p>
          <a:p>
            <a:endParaRPr lang="en-US" dirty="0"/>
          </a:p>
        </p:txBody>
      </p:sp>
    </p:spTree>
    <p:extLst>
      <p:ext uri="{BB962C8B-B14F-4D97-AF65-F5344CB8AC3E}">
        <p14:creationId xmlns:p14="http://schemas.microsoft.com/office/powerpoint/2010/main" val="3950863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2C12122-8F37-D00E-4948-32CFA1390FE3}"/>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56C9A836-745F-BFFC-7DF7-B7D48BB87F5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259719FD-EFFA-5653-D7C9-83766C789B0E}"/>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9D9A8E2C-AD22-CD5F-09ED-5BC6EECDD82F}"/>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DCC1CEA-7169-7C24-F471-F4D658B4E370}"/>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591CBE97-9BDC-C2F7-DFF7-E299289887F4}"/>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28A9AB2F-BEE1-703D-AED2-67286DD52C6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AB10C829-1296-B9E7-5E3F-1A5D5CFA4532}"/>
                </a:ext>
              </a:extLst>
            </p:cNvPr>
            <p:cNvPicPr/>
            <p:nvPr/>
          </p:nvPicPr>
          <p:blipFill>
            <a:blip r:embed="rId4" cstate="print"/>
            <a:stretch>
              <a:fillRect/>
            </a:stretch>
          </p:blipFill>
          <p:spPr>
            <a:xfrm>
              <a:off x="9639603" y="478369"/>
              <a:ext cx="2092147" cy="383288"/>
            </a:xfrm>
            <a:prstGeom prst="rect">
              <a:avLst/>
            </a:prstGeom>
          </p:spPr>
        </p:pic>
      </p:grpSp>
      <p:sp>
        <p:nvSpPr>
          <p:cNvPr id="4" name="TextBox 3">
            <a:extLst>
              <a:ext uri="{FF2B5EF4-FFF2-40B4-BE49-F238E27FC236}">
                <a16:creationId xmlns:a16="http://schemas.microsoft.com/office/drawing/2014/main" id="{69EB0B5A-BB16-8FCD-7301-E31A92D21E5D}"/>
              </a:ext>
            </a:extLst>
          </p:cNvPr>
          <p:cNvSpPr txBox="1"/>
          <p:nvPr/>
        </p:nvSpPr>
        <p:spPr>
          <a:xfrm>
            <a:off x="3124200" y="2743200"/>
            <a:ext cx="5590593" cy="984885"/>
          </a:xfrm>
          <a:prstGeom prst="rect">
            <a:avLst/>
          </a:prstGeom>
          <a:noFill/>
        </p:spPr>
        <p:txBody>
          <a:bodyPr wrap="square" rtlCol="0">
            <a:spAutoFit/>
          </a:bodyPr>
          <a:lstStyle/>
          <a:p>
            <a:r>
              <a:rPr lang="en-US" sz="4000" dirty="0">
                <a:solidFill>
                  <a:srgbClr val="BF5700"/>
                </a:solidFill>
              </a:rPr>
              <a:t>WORKDAY EXAMPLE</a:t>
            </a:r>
          </a:p>
          <a:p>
            <a:endParaRPr lang="en-US" dirty="0"/>
          </a:p>
        </p:txBody>
      </p:sp>
    </p:spTree>
    <p:extLst>
      <p:ext uri="{BB962C8B-B14F-4D97-AF65-F5344CB8AC3E}">
        <p14:creationId xmlns:p14="http://schemas.microsoft.com/office/powerpoint/2010/main" val="1444585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5F7FD88-D837-5492-09B0-491F545D1BCA}"/>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CA8C475C-5E6A-4008-960A-F5906B4BEE3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0A41738D-A709-B04F-8677-355738DCE9BF}"/>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7E795FF-BE6F-8ACB-E57D-FB588B879FBD}"/>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F54693AA-94A7-8883-E204-6A137B0FB089}"/>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185287A9-A998-08CC-4F19-F19706E9ADFA}"/>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F0AD3F50-E49F-1B3B-A94E-9B1B818BC0A9}"/>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83488FB9-C53B-6C33-EAA8-695FCF133A7E}"/>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81A10080-8183-154B-DEE1-1D881029EA21}"/>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Process for New Hires (all student employees)</a:t>
            </a:r>
          </a:p>
        </p:txBody>
      </p:sp>
      <p:sp>
        <p:nvSpPr>
          <p:cNvPr id="4" name="TextBox 3">
            <a:extLst>
              <a:ext uri="{FF2B5EF4-FFF2-40B4-BE49-F238E27FC236}">
                <a16:creationId xmlns:a16="http://schemas.microsoft.com/office/drawing/2014/main" id="{9AF29A14-8F29-4C6F-5D58-4419E1A775BE}"/>
              </a:ext>
            </a:extLst>
          </p:cNvPr>
          <p:cNvSpPr txBox="1"/>
          <p:nvPr/>
        </p:nvSpPr>
        <p:spPr>
          <a:xfrm>
            <a:off x="304800" y="948951"/>
            <a:ext cx="9677400" cy="1200329"/>
          </a:xfrm>
          <a:prstGeom prst="rect">
            <a:avLst/>
          </a:prstGeom>
          <a:noFill/>
        </p:spPr>
        <p:txBody>
          <a:bodyPr wrap="square" rtlCol="0">
            <a:spAutoFit/>
          </a:bodyPr>
          <a:lstStyle/>
          <a:p>
            <a:pPr marL="342900" indent="-342900">
              <a:buAutoNum type="arabicPeriod"/>
            </a:pPr>
            <a:r>
              <a:rPr lang="en-US" dirty="0"/>
              <a:t>HR Partner sends out contract and student signs contract</a:t>
            </a:r>
          </a:p>
          <a:p>
            <a:pPr marL="342900" indent="-342900">
              <a:buAutoNum type="arabicPeriod"/>
            </a:pPr>
            <a:endParaRPr lang="en-US" dirty="0"/>
          </a:p>
          <a:p>
            <a:pPr marL="342900" indent="-342900">
              <a:buAutoNum type="arabicPeriod"/>
            </a:pPr>
            <a:r>
              <a:rPr lang="en-US" dirty="0"/>
              <a:t>If student already has an assignment in Workday check for the following</a:t>
            </a:r>
          </a:p>
          <a:p>
            <a:endParaRPr lang="en-US" dirty="0"/>
          </a:p>
        </p:txBody>
      </p:sp>
      <p:sp>
        <p:nvSpPr>
          <p:cNvPr id="6" name="TextBox 5">
            <a:extLst>
              <a:ext uri="{FF2B5EF4-FFF2-40B4-BE49-F238E27FC236}">
                <a16:creationId xmlns:a16="http://schemas.microsoft.com/office/drawing/2014/main" id="{5D6AE693-3F73-16A1-17BE-AC0B44E3EB0E}"/>
              </a:ext>
            </a:extLst>
          </p:cNvPr>
          <p:cNvSpPr txBox="1"/>
          <p:nvPr/>
        </p:nvSpPr>
        <p:spPr>
          <a:xfrm>
            <a:off x="762000" y="1873953"/>
            <a:ext cx="10058400" cy="923330"/>
          </a:xfrm>
          <a:prstGeom prst="rect">
            <a:avLst/>
          </a:prstGeom>
          <a:noFill/>
        </p:spPr>
        <p:txBody>
          <a:bodyPr wrap="square" rtlCol="0">
            <a:spAutoFit/>
          </a:bodyPr>
          <a:lstStyle/>
          <a:p>
            <a:pPr marL="342900" indent="-342900">
              <a:buFont typeface="Wingdings" pitchFamily="2" charset="2"/>
              <a:buChar char="q"/>
            </a:pPr>
            <a:r>
              <a:rPr lang="en-US" dirty="0"/>
              <a:t>Is there overlap? Confirm that adding the new assignment will not cause them to exceed the maximum work hour limits. </a:t>
            </a:r>
          </a:p>
          <a:p>
            <a:pPr marL="342900" indent="-342900">
              <a:buFont typeface="Wingdings" pitchFamily="2" charset="2"/>
              <a:buChar char="q"/>
            </a:pPr>
            <a:endParaRPr lang="en-US" dirty="0"/>
          </a:p>
        </p:txBody>
      </p:sp>
      <p:sp>
        <p:nvSpPr>
          <p:cNvPr id="7" name="TextBox 6">
            <a:extLst>
              <a:ext uri="{FF2B5EF4-FFF2-40B4-BE49-F238E27FC236}">
                <a16:creationId xmlns:a16="http://schemas.microsoft.com/office/drawing/2014/main" id="{30774733-F3D3-AF05-2966-A3027D2FF075}"/>
              </a:ext>
            </a:extLst>
          </p:cNvPr>
          <p:cNvSpPr txBox="1"/>
          <p:nvPr/>
        </p:nvSpPr>
        <p:spPr>
          <a:xfrm>
            <a:off x="762000" y="3581400"/>
            <a:ext cx="9829800" cy="3139321"/>
          </a:xfrm>
          <a:prstGeom prst="rect">
            <a:avLst/>
          </a:prstGeom>
          <a:noFill/>
        </p:spPr>
        <p:txBody>
          <a:bodyPr wrap="square" rtlCol="0">
            <a:spAutoFit/>
          </a:bodyPr>
          <a:lstStyle/>
          <a:p>
            <a:endParaRPr lang="en-US" dirty="0"/>
          </a:p>
          <a:p>
            <a:pPr marL="342900" indent="-342900">
              <a:buFont typeface="Wingdings" pitchFamily="2" charset="2"/>
              <a:buChar char="q"/>
            </a:pPr>
            <a:r>
              <a:rPr lang="en-US" dirty="0"/>
              <a:t>If the student’s existing assignment will end the day before their new assignment begins (no break in service) process a transfer.</a:t>
            </a:r>
          </a:p>
          <a:p>
            <a:pPr marL="342900" indent="-342900">
              <a:buFont typeface="Wingdings" pitchFamily="2" charset="2"/>
              <a:buChar char="q"/>
            </a:pPr>
            <a:endParaRPr lang="en-US" dirty="0"/>
          </a:p>
          <a:p>
            <a:pPr marL="342900" indent="-342900">
              <a:buFont typeface="Wingdings" pitchFamily="2" charset="2"/>
              <a:buChar char="q"/>
            </a:pPr>
            <a:r>
              <a:rPr lang="en-US" dirty="0"/>
              <a:t>If the student’s assignment will end more than one day before the new assignment begins, you will need to wait until their current department has terminated them to add the new job. </a:t>
            </a:r>
          </a:p>
          <a:p>
            <a:pPr marL="342900" indent="-342900">
              <a:buFont typeface="Wingdings" pitchFamily="2" charset="2"/>
              <a:buChar char="q"/>
            </a:pPr>
            <a:endParaRPr lang="en-US" dirty="0"/>
          </a:p>
          <a:p>
            <a:pPr marL="342900" indent="-342900">
              <a:buFont typeface="Wingdings" pitchFamily="2" charset="2"/>
              <a:buChar char="q"/>
            </a:pPr>
            <a:r>
              <a:rPr lang="en-US" dirty="0"/>
              <a:t>If the student’s assignment start date is in the future and after the start date of your position, you will need to ask the HR Partner for the future job to rescind the BP so that you can hire the student first.  </a:t>
            </a:r>
          </a:p>
          <a:p>
            <a:endParaRPr lang="en-US" dirty="0"/>
          </a:p>
        </p:txBody>
      </p:sp>
      <p:sp>
        <p:nvSpPr>
          <p:cNvPr id="8" name="TextBox 7">
            <a:extLst>
              <a:ext uri="{FF2B5EF4-FFF2-40B4-BE49-F238E27FC236}">
                <a16:creationId xmlns:a16="http://schemas.microsoft.com/office/drawing/2014/main" id="{BF3A8F1D-81B7-6F44-5E48-5CB6C6418067}"/>
              </a:ext>
            </a:extLst>
          </p:cNvPr>
          <p:cNvSpPr txBox="1"/>
          <p:nvPr/>
        </p:nvSpPr>
        <p:spPr>
          <a:xfrm>
            <a:off x="1375317" y="2518350"/>
            <a:ext cx="8305800" cy="1200329"/>
          </a:xfrm>
          <a:prstGeom prst="rect">
            <a:avLst/>
          </a:prstGeom>
          <a:noFill/>
        </p:spPr>
        <p:txBody>
          <a:bodyPr wrap="square" rtlCol="0">
            <a:spAutoFit/>
          </a:bodyPr>
          <a:lstStyle/>
          <a:p>
            <a:pPr marL="285750" indent="-285750">
              <a:buFont typeface="Arial" panose="020B0604020202020204" pitchFamily="34" charset="0"/>
              <a:buChar char="•"/>
            </a:pPr>
            <a:r>
              <a:rPr lang="en-US" dirty="0"/>
              <a:t>If the new assignment will cause them to exceed the maximum work hour limits, confirm with the student if they intend to drop this assignment or reduce their hours to meet the maximum work hour requirements for the position. </a:t>
            </a:r>
          </a:p>
        </p:txBody>
      </p:sp>
    </p:spTree>
    <p:extLst>
      <p:ext uri="{BB962C8B-B14F-4D97-AF65-F5344CB8AC3E}">
        <p14:creationId xmlns:p14="http://schemas.microsoft.com/office/powerpoint/2010/main" val="2051873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C626D21-60D0-EE2D-D90E-97DD76F84DFE}"/>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9205DCF4-38A1-71A5-2F00-AD480479828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E515FAB0-6A35-FC1D-8130-9BA713E1AC25}"/>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97478559-4CA8-CF0A-FAD7-8F6D1C5250D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92B7978C-4CE1-23E2-4FDE-680353883CD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28532E44-724D-E485-F422-8D86C191FA94}"/>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15E4C0DD-BD2B-64A5-5B5F-B1F9569EB080}"/>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3CBDF57E-BF9A-80A8-ABB1-6CC15D158DAD}"/>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6DEC5F76-DE10-B807-FD39-CF5F8CB45C60}"/>
              </a:ext>
            </a:extLst>
          </p:cNvPr>
          <p:cNvSpPr txBox="1"/>
          <p:nvPr/>
        </p:nvSpPr>
        <p:spPr>
          <a:xfrm>
            <a:off x="174225" y="243643"/>
            <a:ext cx="9065284" cy="461665"/>
          </a:xfrm>
          <a:prstGeom prst="rect">
            <a:avLst/>
          </a:prstGeom>
          <a:noFill/>
        </p:spPr>
        <p:txBody>
          <a:bodyPr wrap="square" rtlCol="0">
            <a:spAutoFit/>
          </a:bodyPr>
          <a:lstStyle/>
          <a:p>
            <a:r>
              <a:rPr lang="en-US" sz="2400" dirty="0">
                <a:solidFill>
                  <a:schemeClr val="tx1"/>
                </a:solidFill>
              </a:rPr>
              <a:t>Process for New Hires (all student employees)</a:t>
            </a:r>
          </a:p>
        </p:txBody>
      </p:sp>
      <p:sp>
        <p:nvSpPr>
          <p:cNvPr id="4" name="TextBox 3">
            <a:extLst>
              <a:ext uri="{FF2B5EF4-FFF2-40B4-BE49-F238E27FC236}">
                <a16:creationId xmlns:a16="http://schemas.microsoft.com/office/drawing/2014/main" id="{4194B9A4-FD9C-A82C-0EFC-F837FA33B9C6}"/>
              </a:ext>
            </a:extLst>
          </p:cNvPr>
          <p:cNvSpPr txBox="1"/>
          <p:nvPr/>
        </p:nvSpPr>
        <p:spPr>
          <a:xfrm>
            <a:off x="304800" y="948951"/>
            <a:ext cx="9248902" cy="923330"/>
          </a:xfrm>
          <a:prstGeom prst="rect">
            <a:avLst/>
          </a:prstGeom>
          <a:noFill/>
        </p:spPr>
        <p:txBody>
          <a:bodyPr wrap="square" rtlCol="0">
            <a:spAutoFit/>
          </a:bodyPr>
          <a:lstStyle/>
          <a:p>
            <a:r>
              <a:rPr lang="en-US" dirty="0"/>
              <a:t>3. If the student does not have an existing assignment or they will keep their current assignment (and the current assignment does not cause them to exceed the maximum work hour requirements) add the hire to the MTSS template and validate.</a:t>
            </a:r>
          </a:p>
        </p:txBody>
      </p:sp>
      <p:sp>
        <p:nvSpPr>
          <p:cNvPr id="6" name="TextBox 5">
            <a:extLst>
              <a:ext uri="{FF2B5EF4-FFF2-40B4-BE49-F238E27FC236}">
                <a16:creationId xmlns:a16="http://schemas.microsoft.com/office/drawing/2014/main" id="{60386604-F1EB-91FB-BCA5-B32E453500C7}"/>
              </a:ext>
            </a:extLst>
          </p:cNvPr>
          <p:cNvSpPr txBox="1"/>
          <p:nvPr/>
        </p:nvSpPr>
        <p:spPr>
          <a:xfrm>
            <a:off x="830951" y="1875998"/>
            <a:ext cx="7675633" cy="2585323"/>
          </a:xfrm>
          <a:prstGeom prst="rect">
            <a:avLst/>
          </a:prstGeom>
          <a:noFill/>
        </p:spPr>
        <p:txBody>
          <a:bodyPr wrap="square" rtlCol="0">
            <a:spAutoFit/>
          </a:bodyPr>
          <a:lstStyle/>
          <a:p>
            <a:r>
              <a:rPr lang="en-US" dirty="0"/>
              <a:t>Notes:</a:t>
            </a:r>
          </a:p>
          <a:p>
            <a:pPr marL="342900" indent="-342900">
              <a:buFont typeface="Wingdings" pitchFamily="2" charset="2"/>
              <a:buChar char="q"/>
            </a:pPr>
            <a:r>
              <a:rPr lang="en-US" dirty="0"/>
              <a:t>If the student’s assignment will be split between multiple accounts, process the hire/add job/re-hire manually. It is not possible to add multiple accounts to the MTSS batch upload.</a:t>
            </a:r>
          </a:p>
          <a:p>
            <a:pPr marL="342900" indent="-342900">
              <a:buFont typeface="Wingdings" pitchFamily="2" charset="2"/>
              <a:buChar char="q"/>
            </a:pPr>
            <a:endParaRPr lang="en-US" dirty="0"/>
          </a:p>
          <a:p>
            <a:pPr marL="342900" indent="-342900">
              <a:buFont typeface="Wingdings" pitchFamily="2" charset="2"/>
              <a:buChar char="q"/>
            </a:pPr>
            <a:r>
              <a:rPr lang="en-US" dirty="0"/>
              <a:t>If this is an assignment for the fall semester and the student was an undergraduate student in the previous semester, MTSS may not recognize them as a graduate student yet. They will need to be processed manually</a:t>
            </a:r>
          </a:p>
        </p:txBody>
      </p:sp>
      <p:sp>
        <p:nvSpPr>
          <p:cNvPr id="2" name="TextBox 1">
            <a:extLst>
              <a:ext uri="{FF2B5EF4-FFF2-40B4-BE49-F238E27FC236}">
                <a16:creationId xmlns:a16="http://schemas.microsoft.com/office/drawing/2014/main" id="{BA046C9C-7C10-07BD-C087-B0D02FF46884}"/>
              </a:ext>
            </a:extLst>
          </p:cNvPr>
          <p:cNvSpPr txBox="1"/>
          <p:nvPr/>
        </p:nvSpPr>
        <p:spPr>
          <a:xfrm>
            <a:off x="8994650" y="1810023"/>
            <a:ext cx="2892550" cy="923330"/>
          </a:xfrm>
          <a:prstGeom prst="rect">
            <a:avLst/>
          </a:prstGeom>
          <a:solidFill>
            <a:schemeClr val="accent5">
              <a:lumMod val="20000"/>
              <a:lumOff val="80000"/>
            </a:schemeClr>
          </a:solidFill>
          <a:ln>
            <a:solidFill>
              <a:schemeClr val="accent1">
                <a:shade val="15000"/>
              </a:schemeClr>
            </a:solidFill>
          </a:ln>
        </p:spPr>
        <p:txBody>
          <a:bodyPr wrap="square" rtlCol="0">
            <a:spAutoFit/>
          </a:bodyPr>
          <a:lstStyle/>
          <a:p>
            <a:r>
              <a:rPr lang="en-US" dirty="0"/>
              <a:t>You must have at least 5 assignments to use the MTSS</a:t>
            </a:r>
          </a:p>
        </p:txBody>
      </p:sp>
      <p:sp>
        <p:nvSpPr>
          <p:cNvPr id="7" name="TextBox 6">
            <a:extLst>
              <a:ext uri="{FF2B5EF4-FFF2-40B4-BE49-F238E27FC236}">
                <a16:creationId xmlns:a16="http://schemas.microsoft.com/office/drawing/2014/main" id="{88EE9888-77E2-C189-E895-E63A7E5A46AE}"/>
              </a:ext>
            </a:extLst>
          </p:cNvPr>
          <p:cNvSpPr txBox="1"/>
          <p:nvPr/>
        </p:nvSpPr>
        <p:spPr>
          <a:xfrm>
            <a:off x="390701" y="5003142"/>
            <a:ext cx="9248902" cy="1200329"/>
          </a:xfrm>
          <a:prstGeom prst="rect">
            <a:avLst/>
          </a:prstGeom>
          <a:noFill/>
        </p:spPr>
        <p:txBody>
          <a:bodyPr wrap="square" rtlCol="0">
            <a:spAutoFit/>
          </a:bodyPr>
          <a:lstStyle/>
          <a:p>
            <a:r>
              <a:rPr lang="en-US" dirty="0"/>
              <a:t>4. Run background checks for all new appointments</a:t>
            </a:r>
          </a:p>
          <a:p>
            <a:endParaRPr lang="en-US" dirty="0"/>
          </a:p>
          <a:p>
            <a:r>
              <a:rPr lang="en-US" dirty="0"/>
              <a:t>5. Once background checks clear, process new appointments using the appropriate method for the situation</a:t>
            </a:r>
          </a:p>
        </p:txBody>
      </p:sp>
    </p:spTree>
    <p:extLst>
      <p:ext uri="{BB962C8B-B14F-4D97-AF65-F5344CB8AC3E}">
        <p14:creationId xmlns:p14="http://schemas.microsoft.com/office/powerpoint/2010/main" val="3497937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DF715D6-554F-A2A1-246A-6F1BC6AC2093}"/>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7C0881CB-DB37-5ED9-B3D0-A00A0E4438C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BFB3663-7296-32F5-0B7F-C10FC1D54DE9}"/>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6D8B93DC-A04D-CA3B-893D-AFC2E971AFC1}"/>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80482944-8391-2EB8-D82D-909FCFE865BA}"/>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2DE4B4F8-7C81-D90F-62C4-8536DF50AEC3}"/>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4549DEBC-E6CA-98CD-9D64-A253F724101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4A60513A-28E4-71DC-9752-E058E197A6B2}"/>
                </a:ext>
              </a:extLst>
            </p:cNvPr>
            <p:cNvPicPr/>
            <p:nvPr/>
          </p:nvPicPr>
          <p:blipFill>
            <a:blip r:embed="rId4" cstate="print"/>
            <a:stretch>
              <a:fillRect/>
            </a:stretch>
          </p:blipFill>
          <p:spPr>
            <a:xfrm>
              <a:off x="9639603" y="478369"/>
              <a:ext cx="2092147" cy="383288"/>
            </a:xfrm>
            <a:prstGeom prst="rect">
              <a:avLst/>
            </a:prstGeom>
          </p:spPr>
        </p:pic>
      </p:grpSp>
      <p:sp>
        <p:nvSpPr>
          <p:cNvPr id="4" name="TextBox 3">
            <a:extLst>
              <a:ext uri="{FF2B5EF4-FFF2-40B4-BE49-F238E27FC236}">
                <a16:creationId xmlns:a16="http://schemas.microsoft.com/office/drawing/2014/main" id="{57397267-20F3-CD8A-3734-32B51D46E272}"/>
              </a:ext>
            </a:extLst>
          </p:cNvPr>
          <p:cNvSpPr txBox="1"/>
          <p:nvPr/>
        </p:nvSpPr>
        <p:spPr>
          <a:xfrm>
            <a:off x="3124200" y="2743200"/>
            <a:ext cx="5590593" cy="984885"/>
          </a:xfrm>
          <a:prstGeom prst="rect">
            <a:avLst/>
          </a:prstGeom>
          <a:noFill/>
        </p:spPr>
        <p:txBody>
          <a:bodyPr wrap="square" rtlCol="0">
            <a:spAutoFit/>
          </a:bodyPr>
          <a:lstStyle/>
          <a:p>
            <a:r>
              <a:rPr lang="en-US" sz="4000" dirty="0">
                <a:solidFill>
                  <a:srgbClr val="BF5700"/>
                </a:solidFill>
              </a:rPr>
              <a:t>WORKDAY EXAMPLE</a:t>
            </a:r>
          </a:p>
          <a:p>
            <a:endParaRPr lang="en-US" dirty="0"/>
          </a:p>
        </p:txBody>
      </p:sp>
    </p:spTree>
    <p:extLst>
      <p:ext uri="{BB962C8B-B14F-4D97-AF65-F5344CB8AC3E}">
        <p14:creationId xmlns:p14="http://schemas.microsoft.com/office/powerpoint/2010/main" val="9106117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9C29B68-CD09-A24C-1EA9-67D9579A6E7C}"/>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A2525737-BCF7-D13A-230F-435D84C163E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7D94801F-696B-4034-AB56-D6884BDAC0C5}"/>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4D1A1E9-4C59-F4E3-E73D-502B0326A826}"/>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DD7B31F6-1543-D737-6E38-724311DB8663}"/>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78E9F89C-DC6D-4663-33B1-C07ED2B14FE4}"/>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ED9A6595-0452-1045-3E3F-65D40F020646}"/>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11DA3435-DE97-4997-DACD-FA97AA375139}"/>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4871AAFE-FB19-66CD-C497-F555D4A6BD8E}"/>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Filling out the MTSS (new assignments only)</a:t>
            </a:r>
          </a:p>
        </p:txBody>
      </p:sp>
      <p:sp>
        <p:nvSpPr>
          <p:cNvPr id="4" name="TextBox 3">
            <a:extLst>
              <a:ext uri="{FF2B5EF4-FFF2-40B4-BE49-F238E27FC236}">
                <a16:creationId xmlns:a16="http://schemas.microsoft.com/office/drawing/2014/main" id="{4D208E3D-C6C7-87D1-D082-2C90CD14CF34}"/>
              </a:ext>
            </a:extLst>
          </p:cNvPr>
          <p:cNvSpPr txBox="1"/>
          <p:nvPr/>
        </p:nvSpPr>
        <p:spPr>
          <a:xfrm>
            <a:off x="304800" y="948951"/>
            <a:ext cx="9248902" cy="4801314"/>
          </a:xfrm>
          <a:prstGeom prst="rect">
            <a:avLst/>
          </a:prstGeom>
          <a:noFill/>
        </p:spPr>
        <p:txBody>
          <a:bodyPr wrap="square" rtlCol="0">
            <a:spAutoFit/>
          </a:bodyPr>
          <a:lstStyle/>
          <a:p>
            <a:pPr marL="342900" indent="-342900">
              <a:buAutoNum type="arabicPeriod"/>
            </a:pPr>
            <a:r>
              <a:rPr lang="en-US" dirty="0"/>
              <a:t>Check the student business process matrix to confirm assignments are eligible for the MTSS. The MTSS is for new hires, rehires, and add jobs only.</a:t>
            </a:r>
          </a:p>
          <a:p>
            <a:pPr marL="342900" indent="-342900">
              <a:buAutoNum type="arabicPeriod"/>
            </a:pPr>
            <a:endParaRPr lang="en-US" dirty="0"/>
          </a:p>
          <a:p>
            <a:pPr marL="342900" indent="-342900">
              <a:buAutoNum type="arabicPeriod"/>
            </a:pPr>
            <a:r>
              <a:rPr lang="en-US" dirty="0"/>
              <a:t>Check that only one account will be used for the appointment. The MTSS does not support multiple accounts</a:t>
            </a:r>
          </a:p>
          <a:p>
            <a:pPr marL="342900" indent="-342900">
              <a:buAutoNum type="arabicPeriod"/>
            </a:pPr>
            <a:endParaRPr lang="en-US" dirty="0"/>
          </a:p>
          <a:p>
            <a:pPr marL="342900" indent="-342900">
              <a:buAutoNum type="arabicPeriod"/>
            </a:pPr>
            <a:r>
              <a:rPr lang="en-US" dirty="0"/>
              <a:t>Confirm that background checks have been processed and cleared for the new appointments</a:t>
            </a:r>
          </a:p>
          <a:p>
            <a:pPr marL="342900" indent="-342900">
              <a:buAutoNum type="arabicPeriod"/>
            </a:pPr>
            <a:endParaRPr lang="en-US" dirty="0"/>
          </a:p>
          <a:p>
            <a:pPr marL="342900" indent="-342900">
              <a:buAutoNum type="arabicPeriod"/>
            </a:pPr>
            <a:r>
              <a:rPr lang="en-US" dirty="0"/>
              <a:t>Confirm that there are at least 5 appointments to process via MTSS</a:t>
            </a:r>
          </a:p>
          <a:p>
            <a:pPr marL="342900" indent="-342900">
              <a:buAutoNum type="arabicPeriod"/>
            </a:pPr>
            <a:endParaRPr lang="en-US" dirty="0"/>
          </a:p>
          <a:p>
            <a:pPr marL="342900" indent="-342900">
              <a:buAutoNum type="arabicPeriod"/>
            </a:pPr>
            <a:r>
              <a:rPr lang="en-US" dirty="0"/>
              <a:t>Log into MTSS</a:t>
            </a:r>
          </a:p>
          <a:p>
            <a:pPr marL="342900" indent="-342900">
              <a:buAutoNum type="arabicPeriod"/>
            </a:pPr>
            <a:endParaRPr lang="en-US" dirty="0"/>
          </a:p>
          <a:p>
            <a:pPr marL="342900" indent="-342900">
              <a:buAutoNum type="arabicPeriod"/>
            </a:pPr>
            <a:r>
              <a:rPr lang="en-US" dirty="0"/>
              <a:t>Download the batch template (Batch Template &gt; Download Student Hire/Add Job Batch Template)</a:t>
            </a:r>
          </a:p>
          <a:p>
            <a:pPr marL="342900" indent="-342900">
              <a:buAutoNum type="arabicPeriod"/>
            </a:pPr>
            <a:endParaRPr lang="en-US" dirty="0"/>
          </a:p>
          <a:p>
            <a:pPr marL="342900" indent="-342900">
              <a:buAutoNum type="arabicPeriod"/>
            </a:pPr>
            <a:r>
              <a:rPr lang="en-US" dirty="0"/>
              <a:t>Fill in the data either by exporting from file maker pro or manually typing it in</a:t>
            </a:r>
          </a:p>
        </p:txBody>
      </p:sp>
    </p:spTree>
    <p:extLst>
      <p:ext uri="{BB962C8B-B14F-4D97-AF65-F5344CB8AC3E}">
        <p14:creationId xmlns:p14="http://schemas.microsoft.com/office/powerpoint/2010/main" val="37840188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7215B2C-8EFD-5244-2BD0-933D72300AE7}"/>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1595993D-0913-C552-14FB-A3F3993F71B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4FD5EC9-A072-64AD-1AE8-36D17A9A7365}"/>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8D247ADB-7DAE-7069-1B29-FC4D0D8C2F6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08020766-AB70-3DB2-B478-7E8130E1200E}"/>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36079243-DF49-EDCA-A528-7D3D0E8FECD3}"/>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E6F34C0A-B54D-FB13-4AA7-89DA8099F185}"/>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689C8B1A-1646-A4F4-5C10-7D45432D6F79}"/>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906F0AE8-0DF8-9C26-5C1B-517897D79B20}"/>
              </a:ext>
            </a:extLst>
          </p:cNvPr>
          <p:cNvSpPr txBox="1"/>
          <p:nvPr/>
        </p:nvSpPr>
        <p:spPr>
          <a:xfrm>
            <a:off x="174728" y="-9411"/>
            <a:ext cx="9065284" cy="461665"/>
          </a:xfrm>
          <a:prstGeom prst="rect">
            <a:avLst/>
          </a:prstGeom>
          <a:noFill/>
        </p:spPr>
        <p:txBody>
          <a:bodyPr wrap="square" rtlCol="0">
            <a:spAutoFit/>
          </a:bodyPr>
          <a:lstStyle/>
          <a:p>
            <a:pPr algn="ctr"/>
            <a:r>
              <a:rPr lang="en-US" sz="2400" dirty="0">
                <a:solidFill>
                  <a:schemeClr val="tx1"/>
                </a:solidFill>
              </a:rPr>
              <a:t>Explanation of MTSS Data Fields</a:t>
            </a:r>
          </a:p>
        </p:txBody>
      </p:sp>
      <p:sp>
        <p:nvSpPr>
          <p:cNvPr id="5" name="TextBox 4">
            <a:extLst>
              <a:ext uri="{FF2B5EF4-FFF2-40B4-BE49-F238E27FC236}">
                <a16:creationId xmlns:a16="http://schemas.microsoft.com/office/drawing/2014/main" id="{F1297FDE-849E-7049-CA6C-F9742B13312A}"/>
              </a:ext>
            </a:extLst>
          </p:cNvPr>
          <p:cNvSpPr txBox="1"/>
          <p:nvPr/>
        </p:nvSpPr>
        <p:spPr>
          <a:xfrm>
            <a:off x="340242" y="478369"/>
            <a:ext cx="9248902" cy="7017306"/>
          </a:xfrm>
          <a:prstGeom prst="rect">
            <a:avLst/>
          </a:prstGeom>
          <a:noFill/>
        </p:spPr>
        <p:txBody>
          <a:bodyPr wrap="square" rtlCol="0">
            <a:spAutoFit/>
          </a:bodyPr>
          <a:lstStyle/>
          <a:p>
            <a:r>
              <a:rPr lang="en-US" dirty="0">
                <a:solidFill>
                  <a:srgbClr val="BF5700"/>
                </a:solidFill>
              </a:rPr>
              <a:t>EID: </a:t>
            </a:r>
          </a:p>
          <a:p>
            <a:pPr marL="285750" indent="-285750">
              <a:buFont typeface="Arial" panose="020B0604020202020204" pitchFamily="34" charset="0"/>
              <a:buChar char="•"/>
            </a:pPr>
            <a:r>
              <a:rPr lang="en-US" dirty="0"/>
              <a:t>Student’s EID</a:t>
            </a:r>
          </a:p>
          <a:p>
            <a:endParaRPr lang="en-US" dirty="0"/>
          </a:p>
          <a:p>
            <a:r>
              <a:rPr lang="en-US" dirty="0">
                <a:solidFill>
                  <a:srgbClr val="BF5700"/>
                </a:solidFill>
              </a:rPr>
              <a:t>Position Start Date:</a:t>
            </a:r>
          </a:p>
          <a:p>
            <a:pPr marL="285750" indent="-285750">
              <a:buFont typeface="Arial" panose="020B0604020202020204" pitchFamily="34" charset="0"/>
              <a:buChar char="•"/>
            </a:pPr>
            <a:r>
              <a:rPr lang="en-US" dirty="0"/>
              <a:t>First day of position such as 8/16/2024. Should match contract.</a:t>
            </a:r>
          </a:p>
          <a:p>
            <a:endParaRPr lang="en-US" dirty="0"/>
          </a:p>
          <a:p>
            <a:r>
              <a:rPr lang="en-US" dirty="0">
                <a:solidFill>
                  <a:srgbClr val="BF5700"/>
                </a:solidFill>
              </a:rPr>
              <a:t>End Employment Date: </a:t>
            </a:r>
          </a:p>
          <a:p>
            <a:pPr marL="285750" indent="-285750">
              <a:buFont typeface="Arial" panose="020B0604020202020204" pitchFamily="34" charset="0"/>
              <a:buChar char="•"/>
            </a:pPr>
            <a:r>
              <a:rPr lang="en-US" dirty="0"/>
              <a:t>Last day of position such as 12/31/2024. Should match contract.</a:t>
            </a:r>
          </a:p>
          <a:p>
            <a:endParaRPr lang="en-US" dirty="0"/>
          </a:p>
          <a:p>
            <a:r>
              <a:rPr lang="en-US" dirty="0">
                <a:solidFill>
                  <a:srgbClr val="BF5700"/>
                </a:solidFill>
              </a:rPr>
              <a:t>Employee Type: </a:t>
            </a:r>
          </a:p>
          <a:p>
            <a:pPr marL="285750" indent="-285750">
              <a:buFont typeface="Arial" panose="020B0604020202020204" pitchFamily="34" charset="0"/>
              <a:buChar char="•"/>
            </a:pPr>
            <a:r>
              <a:rPr lang="en-US" dirty="0"/>
              <a:t>Regular Benefits Eligible – Graduate Student Academic (Fixed Term) or 	             Regular Non-Benefits Eligible (Fixed Term). Look at the student’s 	            assignments as a whole and not just the assignment you are working on. </a:t>
            </a:r>
          </a:p>
          <a:p>
            <a:endParaRPr lang="en-US" dirty="0"/>
          </a:p>
          <a:p>
            <a:r>
              <a:rPr lang="en-US" dirty="0">
                <a:solidFill>
                  <a:srgbClr val="BF5700"/>
                </a:solidFill>
              </a:rPr>
              <a:t>Supervisory Organization ID: </a:t>
            </a:r>
          </a:p>
          <a:p>
            <a:pPr marL="285750" indent="-285750">
              <a:buFont typeface="Arial" panose="020B0604020202020204" pitchFamily="34" charset="0"/>
              <a:buChar char="•"/>
            </a:pPr>
            <a:r>
              <a:rPr lang="en-US" dirty="0"/>
              <a:t>Look up the sup org in the search box in Workday. Select the appropriate JM sup org from the search drop down. The supervisory organization ID will be in the top left of the page. Example: SO_0000003023</a:t>
            </a:r>
          </a:p>
          <a:p>
            <a:endParaRPr lang="en-US" dirty="0"/>
          </a:p>
          <a:p>
            <a:pPr marL="285750" indent="-285750">
              <a:buFont typeface="Arial" panose="020B0604020202020204" pitchFamily="34" charset="0"/>
              <a:buChar char="•"/>
            </a:pPr>
            <a:r>
              <a:rPr lang="en-US" dirty="0"/>
              <a:t>All TAs and AIs should be in the chair’s JM sup org</a:t>
            </a:r>
          </a:p>
          <a:p>
            <a:endParaRPr lang="en-US" dirty="0"/>
          </a:p>
          <a:p>
            <a:pPr marL="285750" indent="-285750">
              <a:buFont typeface="Arial" panose="020B0604020202020204" pitchFamily="34" charset="0"/>
              <a:buChar char="•"/>
            </a:pPr>
            <a:r>
              <a:rPr lang="en-US" dirty="0"/>
              <a:t>GRAs should be in their faculty supervisor’s sup org</a:t>
            </a:r>
          </a:p>
          <a:p>
            <a:endParaRPr lang="en-US" dirty="0"/>
          </a:p>
          <a:p>
            <a:endParaRPr lang="en-US" dirty="0"/>
          </a:p>
          <a:p>
            <a:endParaRPr lang="en-US" dirty="0"/>
          </a:p>
        </p:txBody>
      </p:sp>
    </p:spTree>
    <p:extLst>
      <p:ext uri="{BB962C8B-B14F-4D97-AF65-F5344CB8AC3E}">
        <p14:creationId xmlns:p14="http://schemas.microsoft.com/office/powerpoint/2010/main" val="5462905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6959743-E8A1-33DD-0EB0-E6B7B4DAF72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CE179BB6-CE16-18D7-D0B5-DD2A1BF1924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279B4AAE-318C-013A-B1A0-17A0BE1A34EB}"/>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452FE010-6505-1AD4-BA86-F28D59C7830F}"/>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CBEAC106-C91D-AB1F-DB8C-452685C6CEB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23647E66-B2B0-C4B6-BCAF-6A26BD5D7C81}"/>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ED154A79-BFC2-BC1E-E327-480CD5349E65}"/>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4D016B1-DD1B-228F-23D4-4354BEB67478}"/>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2AA9A491-EB26-6963-BCF0-A469925B5C25}"/>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Explanation of MTSS Data Fields Cont.</a:t>
            </a:r>
          </a:p>
        </p:txBody>
      </p:sp>
      <p:sp>
        <p:nvSpPr>
          <p:cNvPr id="5" name="TextBox 4">
            <a:extLst>
              <a:ext uri="{FF2B5EF4-FFF2-40B4-BE49-F238E27FC236}">
                <a16:creationId xmlns:a16="http://schemas.microsoft.com/office/drawing/2014/main" id="{B98E1AA5-A89A-3E5D-B47B-D8DE3365C571}"/>
              </a:ext>
            </a:extLst>
          </p:cNvPr>
          <p:cNvSpPr txBox="1"/>
          <p:nvPr/>
        </p:nvSpPr>
        <p:spPr>
          <a:xfrm>
            <a:off x="304800" y="948951"/>
            <a:ext cx="9248902" cy="4801314"/>
          </a:xfrm>
          <a:prstGeom prst="rect">
            <a:avLst/>
          </a:prstGeom>
          <a:noFill/>
        </p:spPr>
        <p:txBody>
          <a:bodyPr wrap="square" rtlCol="0">
            <a:spAutoFit/>
          </a:bodyPr>
          <a:lstStyle/>
          <a:p>
            <a:endParaRPr lang="en-US" dirty="0"/>
          </a:p>
          <a:p>
            <a:r>
              <a:rPr lang="en-US" dirty="0">
                <a:solidFill>
                  <a:srgbClr val="BF5700"/>
                </a:solidFill>
              </a:rPr>
              <a:t>Job Profile ID</a:t>
            </a:r>
          </a:p>
          <a:p>
            <a:pPr marL="285750" indent="-285750">
              <a:buFont typeface="Arial" panose="020B0604020202020204" pitchFamily="34" charset="0"/>
              <a:buChar char="•"/>
            </a:pPr>
            <a:r>
              <a:rPr lang="en-US" dirty="0"/>
              <a:t>Common job profiles are G0090 for GRA and G0063 for TA</a:t>
            </a:r>
          </a:p>
          <a:p>
            <a:pPr marL="285750" indent="-285750">
              <a:buFont typeface="Arial" panose="020B0604020202020204" pitchFamily="34" charset="0"/>
              <a:buChar char="•"/>
            </a:pPr>
            <a:r>
              <a:rPr lang="en-US" dirty="0"/>
              <a:t>COE Wiki has a list of student job profiles</a:t>
            </a:r>
          </a:p>
          <a:p>
            <a:pPr marL="285750" indent="-285750">
              <a:buFont typeface="Arial" panose="020B0604020202020204" pitchFamily="34" charset="0"/>
              <a:buChar char="•"/>
            </a:pPr>
            <a:r>
              <a:rPr lang="en-US" dirty="0"/>
              <a:t>Use RPT0286 to look for job profiles or to check job profile codes in Workday</a:t>
            </a:r>
          </a:p>
          <a:p>
            <a:endParaRPr lang="en-US" dirty="0"/>
          </a:p>
          <a:p>
            <a:r>
              <a:rPr lang="en-US" dirty="0">
                <a:solidFill>
                  <a:srgbClr val="BF5700"/>
                </a:solidFill>
              </a:rPr>
              <a:t>Scheduled Weekly Hours</a:t>
            </a:r>
          </a:p>
          <a:p>
            <a:pPr marL="285750" indent="-285750">
              <a:buFont typeface="Arial" panose="020B0604020202020204" pitchFamily="34" charset="0"/>
              <a:buChar char="•"/>
            </a:pPr>
            <a:r>
              <a:rPr lang="en-US" dirty="0"/>
              <a:t>Enter the scheduled weekly hours, for example 20</a:t>
            </a:r>
          </a:p>
          <a:p>
            <a:endParaRPr lang="en-US" dirty="0"/>
          </a:p>
          <a:p>
            <a:r>
              <a:rPr lang="en-US" dirty="0">
                <a:solidFill>
                  <a:srgbClr val="BF5700"/>
                </a:solidFill>
              </a:rPr>
              <a:t>Payment Frequency (H/M/A)</a:t>
            </a:r>
          </a:p>
          <a:p>
            <a:pPr marL="285750" indent="-285750">
              <a:buFont typeface="Arial" panose="020B0604020202020204" pitchFamily="34" charset="0"/>
              <a:buChar char="•"/>
            </a:pPr>
            <a:r>
              <a:rPr lang="en-US" dirty="0"/>
              <a:t>Enter H, M, or A for the payment frequency. H is for hourly, M is for monthly, A is for annual</a:t>
            </a:r>
          </a:p>
          <a:p>
            <a:pPr marL="285750" indent="-285750">
              <a:buFont typeface="Arial" panose="020B0604020202020204" pitchFamily="34" charset="0"/>
              <a:buChar char="•"/>
            </a:pPr>
            <a:r>
              <a:rPr lang="en-US" dirty="0"/>
              <a:t>Hourly positions (URA, GA, </a:t>
            </a:r>
            <a:r>
              <a:rPr lang="en-US" dirty="0" err="1"/>
              <a:t>etc</a:t>
            </a:r>
            <a:r>
              <a:rPr lang="en-US" dirty="0"/>
              <a:t>) are paid hourly (H)</a:t>
            </a:r>
          </a:p>
          <a:p>
            <a:pPr marL="285750" indent="-285750">
              <a:buFont typeface="Arial" panose="020B0604020202020204" pitchFamily="34" charset="0"/>
              <a:buChar char="•"/>
            </a:pPr>
            <a:r>
              <a:rPr lang="en-US" dirty="0"/>
              <a:t>TAs and AIs are paid monthly (M)</a:t>
            </a:r>
          </a:p>
          <a:p>
            <a:pPr marL="285750" indent="-285750">
              <a:buFont typeface="Arial" panose="020B0604020202020204" pitchFamily="34" charset="0"/>
              <a:buChar char="•"/>
            </a:pPr>
            <a:r>
              <a:rPr lang="en-US" dirty="0"/>
              <a:t>GRAs are paid annually (A).</a:t>
            </a:r>
          </a:p>
          <a:p>
            <a:endParaRPr lang="en-US" dirty="0"/>
          </a:p>
          <a:p>
            <a:endParaRPr lang="en-US" dirty="0"/>
          </a:p>
        </p:txBody>
      </p:sp>
    </p:spTree>
    <p:extLst>
      <p:ext uri="{BB962C8B-B14F-4D97-AF65-F5344CB8AC3E}">
        <p14:creationId xmlns:p14="http://schemas.microsoft.com/office/powerpoint/2010/main" val="21074502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2E5482E-4BDC-5423-EB87-18A21AD7EFF4}"/>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2AF8729D-D568-D0A6-2FA2-B550A226E71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196D1AD8-0FA7-8CDE-FD11-89D002CEF504}"/>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4948028-4B26-A5E2-B32F-4CFAEFB3E6D3}"/>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6B6761A-E9F1-65C5-999F-63BC0D53C4C0}"/>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1AFA3B73-530D-06BC-853A-2D14D8FF1F40}"/>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3600F2B7-1EAE-EBFC-B77F-F1E03CD08510}"/>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6F872334-AA4C-53EC-F209-935A90975A18}"/>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955B9128-0220-802F-F76F-178B38E00145}"/>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Explanation of MTSS Data Fields Cont.</a:t>
            </a:r>
          </a:p>
        </p:txBody>
      </p:sp>
      <p:sp>
        <p:nvSpPr>
          <p:cNvPr id="5" name="TextBox 4">
            <a:extLst>
              <a:ext uri="{FF2B5EF4-FFF2-40B4-BE49-F238E27FC236}">
                <a16:creationId xmlns:a16="http://schemas.microsoft.com/office/drawing/2014/main" id="{A3725E30-C5AF-6C42-DC37-E094982036E1}"/>
              </a:ext>
            </a:extLst>
          </p:cNvPr>
          <p:cNvSpPr txBox="1"/>
          <p:nvPr/>
        </p:nvSpPr>
        <p:spPr>
          <a:xfrm>
            <a:off x="304800" y="948951"/>
            <a:ext cx="9248902" cy="4247317"/>
          </a:xfrm>
          <a:prstGeom prst="rect">
            <a:avLst/>
          </a:prstGeom>
          <a:noFill/>
        </p:spPr>
        <p:txBody>
          <a:bodyPr wrap="square" rtlCol="0">
            <a:spAutoFit/>
          </a:bodyPr>
          <a:lstStyle/>
          <a:p>
            <a:r>
              <a:rPr lang="en-US" dirty="0">
                <a:solidFill>
                  <a:srgbClr val="BF5700"/>
                </a:solidFill>
              </a:rPr>
              <a:t>Hourly or Full-Time Rate</a:t>
            </a:r>
          </a:p>
          <a:p>
            <a:pPr marL="285750" indent="-285750">
              <a:buFont typeface="Arial" panose="020B0604020202020204" pitchFamily="34" charset="0"/>
              <a:buChar char="•"/>
            </a:pPr>
            <a:r>
              <a:rPr lang="en-US" dirty="0"/>
              <a:t>This should follow the payment frequency that was entered in the previous column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Hourly example entry – 15 for $15 per hour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Monthly (TA/AI) enter the full-time monthly rate. Workday will prorate based on SWH. Example: $4613.30</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Annually (GRA) enter the full-time annual rate. Workday will prorate based on SWH. Example: $55,360</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See the COE Wiki for GRA, TA, and AI salary rate minimums: </a:t>
            </a:r>
            <a:r>
              <a:rPr lang="en-US" sz="1800" u="sng"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5"/>
              </a:rPr>
              <a:t>https://cloud.wikis.utexas.edu/wiki/spaces/coe/pages/79167982/Graduate+Student+Employees+-+COE+Salary+Rate+Minimums</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endParaRPr lang="en-US" dirty="0"/>
          </a:p>
          <a:p>
            <a:endParaRPr lang="en-US" dirty="0"/>
          </a:p>
        </p:txBody>
      </p:sp>
    </p:spTree>
    <p:extLst>
      <p:ext uri="{BB962C8B-B14F-4D97-AF65-F5344CB8AC3E}">
        <p14:creationId xmlns:p14="http://schemas.microsoft.com/office/powerpoint/2010/main" val="848493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0773124-0160-F48C-64A0-531D292ACAF0}"/>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2A59885B-0E71-C690-3216-9B6D4604DA3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00557FC7-383E-AEAA-70E0-82D19068B93A}"/>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F1446C6D-E7D1-C89D-481B-8A6358253216}"/>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62982C0-DEDF-3039-B1F6-078065E1ECEA}"/>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EEFBD001-8681-20A2-17BE-DB04EE548330}"/>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77D588CB-D11E-04A9-96A8-F4D700A3011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237F8F4D-57F5-C0E4-E10E-9EB46613F1D2}"/>
                </a:ext>
              </a:extLst>
            </p:cNvPr>
            <p:cNvPicPr/>
            <p:nvPr/>
          </p:nvPicPr>
          <p:blipFill>
            <a:blip r:embed="rId4"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B8F14000-1137-1C9E-D8DB-C0FD55027550}"/>
              </a:ext>
            </a:extLst>
          </p:cNvPr>
          <p:cNvSpPr txBox="1"/>
          <p:nvPr/>
        </p:nvSpPr>
        <p:spPr>
          <a:xfrm>
            <a:off x="609600" y="874742"/>
            <a:ext cx="441960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General Guidelines</a:t>
            </a:r>
          </a:p>
        </p:txBody>
      </p:sp>
      <p:sp>
        <p:nvSpPr>
          <p:cNvPr id="4" name="TextBox 3">
            <a:extLst>
              <a:ext uri="{FF2B5EF4-FFF2-40B4-BE49-F238E27FC236}">
                <a16:creationId xmlns:a16="http://schemas.microsoft.com/office/drawing/2014/main" id="{C21AACC4-7E84-EF52-A377-B76DAA0EC6A6}"/>
              </a:ext>
            </a:extLst>
          </p:cNvPr>
          <p:cNvSpPr txBox="1"/>
          <p:nvPr/>
        </p:nvSpPr>
        <p:spPr>
          <a:xfrm>
            <a:off x="1295400" y="1811743"/>
            <a:ext cx="8915400" cy="2776337"/>
          </a:xfrm>
          <a:prstGeom prst="rect">
            <a:avLst/>
          </a:prstGeom>
          <a:noFill/>
        </p:spPr>
        <p:txBody>
          <a:bodyPr wrap="square" rtlCol="0">
            <a:spAutoFit/>
          </a:bodyPr>
          <a:lstStyle/>
          <a:p>
            <a:pPr marL="285750" indent="-285750">
              <a:lnSpc>
                <a:spcPct val="200000"/>
              </a:lnSpc>
              <a:buFont typeface="Wingdings" pitchFamily="2" charset="2"/>
              <a:buChar char="q"/>
            </a:pPr>
            <a:r>
              <a:rPr lang="en-US" dirty="0"/>
              <a:t>Look at student’s jobs as a whole and not just the jobs you are working on</a:t>
            </a:r>
          </a:p>
          <a:p>
            <a:pPr marL="285750" indent="-285750">
              <a:lnSpc>
                <a:spcPct val="200000"/>
              </a:lnSpc>
              <a:buFont typeface="Wingdings" pitchFamily="2" charset="2"/>
              <a:buChar char="q"/>
            </a:pPr>
            <a:r>
              <a:rPr lang="en-US" dirty="0"/>
              <a:t>Check students are assigned to appropriate job title</a:t>
            </a:r>
          </a:p>
          <a:p>
            <a:pPr marL="285750" indent="-285750">
              <a:lnSpc>
                <a:spcPct val="200000"/>
              </a:lnSpc>
              <a:buFont typeface="Wingdings" pitchFamily="2" charset="2"/>
              <a:buChar char="q"/>
            </a:pPr>
            <a:r>
              <a:rPr lang="en-US" dirty="0"/>
              <a:t>Check students don’t exceed the maximum work hour limits</a:t>
            </a:r>
          </a:p>
          <a:p>
            <a:pPr marL="285750" indent="-285750">
              <a:lnSpc>
                <a:spcPct val="200000"/>
              </a:lnSpc>
              <a:buFont typeface="Wingdings" pitchFamily="2" charset="2"/>
              <a:buChar char="q"/>
            </a:pPr>
            <a:r>
              <a:rPr lang="en-US" dirty="0"/>
              <a:t>Check there are not duplicate assignments</a:t>
            </a:r>
          </a:p>
          <a:p>
            <a:pPr marL="285750" indent="-285750">
              <a:lnSpc>
                <a:spcPct val="200000"/>
              </a:lnSpc>
              <a:buFont typeface="Wingdings" pitchFamily="2" charset="2"/>
              <a:buChar char="q"/>
            </a:pPr>
            <a:r>
              <a:rPr lang="en-US" dirty="0"/>
              <a:t>Check petition status for International Students and AIs</a:t>
            </a:r>
          </a:p>
        </p:txBody>
      </p:sp>
    </p:spTree>
    <p:extLst>
      <p:ext uri="{BB962C8B-B14F-4D97-AF65-F5344CB8AC3E}">
        <p14:creationId xmlns:p14="http://schemas.microsoft.com/office/powerpoint/2010/main" val="42182871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2E27093-7941-BE41-6A66-4D522C547A29}"/>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58F694CD-35A6-2040-4838-48042B40F39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D54D598-4E52-EB88-84FC-0D2D04C49CCC}"/>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303A5360-AFC4-69CF-F2B2-6FC7C032A4EE}"/>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D4B7A46A-3A3C-6DBD-D01F-1FA4B7458FE6}"/>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68A39F6B-3E71-5615-DE5D-F5CFDA262913}"/>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8AA6E487-30F3-79BB-44F7-902E794E8626}"/>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01C2A136-FEF7-C189-A0A7-FABF6AA8C408}"/>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4783CD08-0D33-AD1A-AB48-7819D378208F}"/>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Explanation of MTSS Data Fields Cont.</a:t>
            </a:r>
          </a:p>
        </p:txBody>
      </p:sp>
      <p:sp>
        <p:nvSpPr>
          <p:cNvPr id="5" name="TextBox 4">
            <a:extLst>
              <a:ext uri="{FF2B5EF4-FFF2-40B4-BE49-F238E27FC236}">
                <a16:creationId xmlns:a16="http://schemas.microsoft.com/office/drawing/2014/main" id="{2C73E299-0A92-69F0-E98E-02FB256F5F64}"/>
              </a:ext>
            </a:extLst>
          </p:cNvPr>
          <p:cNvSpPr txBox="1"/>
          <p:nvPr/>
        </p:nvSpPr>
        <p:spPr>
          <a:xfrm>
            <a:off x="304800" y="948951"/>
            <a:ext cx="9248902" cy="3970318"/>
          </a:xfrm>
          <a:prstGeom prst="rect">
            <a:avLst/>
          </a:prstGeom>
          <a:noFill/>
        </p:spPr>
        <p:txBody>
          <a:bodyPr wrap="square" rtlCol="0">
            <a:spAutoFit/>
          </a:bodyPr>
          <a:lstStyle/>
          <a:p>
            <a:r>
              <a:rPr lang="en-US" dirty="0">
                <a:solidFill>
                  <a:srgbClr val="BF5700"/>
                </a:solidFill>
              </a:rPr>
              <a:t>Costing Allocation</a:t>
            </a:r>
          </a:p>
          <a:p>
            <a:pPr marL="285750" indent="-285750">
              <a:buFont typeface="Arial" panose="020B0604020202020204" pitchFamily="34" charset="0"/>
              <a:buChar char="•"/>
            </a:pPr>
            <a:r>
              <a:rPr lang="en-US" dirty="0"/>
              <a:t>Enter the account for costing in the format ac1926350302</a:t>
            </a:r>
          </a:p>
          <a:p>
            <a:pPr marL="285750" indent="-285750">
              <a:buFont typeface="Arial" panose="020B0604020202020204" pitchFamily="34" charset="0"/>
              <a:buChar char="•"/>
            </a:pPr>
            <a:r>
              <a:rPr lang="en-US" dirty="0"/>
              <a:t>The MTSS does not support multiple accounts. These will need to be processed manually</a:t>
            </a:r>
            <a:endParaRPr lang="en-US" dirty="0">
              <a:solidFill>
                <a:srgbClr val="BF5700"/>
              </a:solidFill>
            </a:endParaRPr>
          </a:p>
          <a:p>
            <a:endParaRPr lang="en-US" dirty="0">
              <a:solidFill>
                <a:srgbClr val="BF5700"/>
              </a:solidFill>
            </a:endParaRPr>
          </a:p>
          <a:p>
            <a:r>
              <a:rPr lang="en-US" dirty="0">
                <a:solidFill>
                  <a:srgbClr val="BF5700"/>
                </a:solidFill>
              </a:rPr>
              <a:t>Costing Allocation End Date</a:t>
            </a:r>
          </a:p>
          <a:p>
            <a:pPr marL="285750" indent="-285750">
              <a:buFont typeface="Arial" panose="020B0604020202020204" pitchFamily="34" charset="0"/>
              <a:buChar char="•"/>
            </a:pPr>
            <a:r>
              <a:rPr lang="en-US" dirty="0"/>
              <a:t>End date of costing allocation if applicable. Grant accounts must have an end date on costing allocations. This will match the end date on the appointment spreadsheet from COERA</a:t>
            </a:r>
          </a:p>
          <a:p>
            <a:endParaRPr lang="en-US" dirty="0"/>
          </a:p>
          <a:p>
            <a:r>
              <a:rPr lang="en-US" dirty="0">
                <a:solidFill>
                  <a:srgbClr val="BF5700"/>
                </a:solidFill>
              </a:rPr>
              <a:t>Comments</a:t>
            </a:r>
          </a:p>
          <a:p>
            <a:pPr marL="285750" indent="-285750">
              <a:buFont typeface="Arial" panose="020B0604020202020204" pitchFamily="34" charset="0"/>
              <a:buChar char="•"/>
            </a:pPr>
            <a:r>
              <a:rPr lang="en-US" dirty="0"/>
              <a:t>Add any additional comments that may be helpful for others viewing the business process. Example: Student is benefits eligible due to 10 hour GRA position over the same period. Combined total of AGS positions for Fall is 20 hours</a:t>
            </a:r>
          </a:p>
        </p:txBody>
      </p:sp>
    </p:spTree>
    <p:extLst>
      <p:ext uri="{BB962C8B-B14F-4D97-AF65-F5344CB8AC3E}">
        <p14:creationId xmlns:p14="http://schemas.microsoft.com/office/powerpoint/2010/main" val="3930413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528EDFB-5680-CEC7-9C62-A1BF9187D7A2}"/>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186938C-23A0-8587-3992-BCE0C6A78DC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CBE97239-A41F-9AE6-B807-A7C145AA6448}"/>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8CB54A5E-CAC3-0C78-B4BF-949547226202}"/>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6779D590-0851-D7B5-4722-AC0698C462D1}"/>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87448C6A-F4A4-26B3-D270-191EA25F32F2}"/>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D6030E48-0924-30AD-801D-FC4021300F99}"/>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D7BAE329-2B95-DA6F-4B0D-8A44ADA4BE48}"/>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2F76DC03-A054-1EFD-67B2-339B838C6B5C}"/>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Filling out the MTSS</a:t>
            </a:r>
          </a:p>
        </p:txBody>
      </p:sp>
      <p:sp>
        <p:nvSpPr>
          <p:cNvPr id="5" name="TextBox 4">
            <a:extLst>
              <a:ext uri="{FF2B5EF4-FFF2-40B4-BE49-F238E27FC236}">
                <a16:creationId xmlns:a16="http://schemas.microsoft.com/office/drawing/2014/main" id="{BA2FA163-8A60-2113-33BA-402D7979CE96}"/>
              </a:ext>
            </a:extLst>
          </p:cNvPr>
          <p:cNvSpPr txBox="1"/>
          <p:nvPr/>
        </p:nvSpPr>
        <p:spPr>
          <a:xfrm>
            <a:off x="267586" y="1167836"/>
            <a:ext cx="9638414" cy="4801314"/>
          </a:xfrm>
          <a:prstGeom prst="rect">
            <a:avLst/>
          </a:prstGeom>
          <a:noFill/>
        </p:spPr>
        <p:txBody>
          <a:bodyPr wrap="square" rtlCol="0">
            <a:spAutoFit/>
          </a:bodyPr>
          <a:lstStyle/>
          <a:p>
            <a:r>
              <a:rPr lang="en-US" dirty="0"/>
              <a:t>7. Save the template. Return to the MTSS and select Create Batch &gt; Student Hire/Add Job</a:t>
            </a:r>
          </a:p>
          <a:p>
            <a:endParaRPr lang="en-US" dirty="0"/>
          </a:p>
          <a:p>
            <a:r>
              <a:rPr lang="en-US" dirty="0"/>
              <a:t>8. Fill out the fields, upload the spreadsheet, and click create and validate</a:t>
            </a:r>
          </a:p>
          <a:p>
            <a:pPr marL="285750" indent="-285750">
              <a:buFont typeface="Arial" panose="020B0604020202020204" pitchFamily="34" charset="0"/>
              <a:buChar char="•"/>
            </a:pPr>
            <a:r>
              <a:rPr lang="en-US" dirty="0"/>
              <a:t>Summary = Name of department + semester and year (Kinesiology and Health Education Fall 2024</a:t>
            </a:r>
          </a:p>
          <a:p>
            <a:pPr marL="285750" indent="-285750">
              <a:buFont typeface="Arial" panose="020B0604020202020204" pitchFamily="34" charset="0"/>
              <a:buChar char="•"/>
            </a:pPr>
            <a:r>
              <a:rPr lang="en-US" dirty="0"/>
              <a:t>Approver EID = EID of COE HR Executive Approver (Ayesha as73836)</a:t>
            </a:r>
          </a:p>
          <a:p>
            <a:pPr marL="285750" indent="-285750">
              <a:buFont typeface="Arial" panose="020B0604020202020204" pitchFamily="34" charset="0"/>
              <a:buChar char="•"/>
            </a:pPr>
            <a:endParaRPr lang="en-US" dirty="0"/>
          </a:p>
          <a:p>
            <a:r>
              <a:rPr lang="en-US" dirty="0"/>
              <a:t>9. The batch upload will validate for errors</a:t>
            </a:r>
          </a:p>
          <a:p>
            <a:endParaRPr lang="en-US" dirty="0"/>
          </a:p>
          <a:p>
            <a:r>
              <a:rPr lang="en-US" dirty="0"/>
              <a:t>10. If there are no errors, proceed with routing the batch upload for approvals</a:t>
            </a:r>
          </a:p>
          <a:p>
            <a:endParaRPr lang="en-US" dirty="0"/>
          </a:p>
          <a:p>
            <a:r>
              <a:rPr lang="en-US" dirty="0"/>
              <a:t>11. If there are any errors, correct the errors or remove the students causing an error from the template. Reupload the corrected template, validate, and route for approvals if there are no errors.</a:t>
            </a:r>
          </a:p>
          <a:p>
            <a:endParaRPr lang="en-US" dirty="0"/>
          </a:p>
          <a:p>
            <a:r>
              <a:rPr lang="en-US" dirty="0"/>
              <a:t>12. You will receive an email once the hire/add job batch has approved and a notification for each student employee that a job was added for</a:t>
            </a:r>
          </a:p>
        </p:txBody>
      </p:sp>
    </p:spTree>
    <p:extLst>
      <p:ext uri="{BB962C8B-B14F-4D97-AF65-F5344CB8AC3E}">
        <p14:creationId xmlns:p14="http://schemas.microsoft.com/office/powerpoint/2010/main" val="11147087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2A35FBC-C69C-7481-21C8-9774C345BE0C}"/>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BD3F4CA2-9613-9642-6013-DCA03FDC2AE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9E6B984-082C-DF02-A060-175030EA1518}"/>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1E7B96BE-1790-86D2-DB8A-94483D759258}"/>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B5502CA8-3E37-2EA6-75A7-67BCF2C023EA}"/>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9202624E-CD70-C3BD-C06F-C8A1106D0523}"/>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D7A37A38-9C9D-2C3F-D9B3-35A2A8BD00D2}"/>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94EBD59F-C747-30C6-98EA-1149D228E898}"/>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362A3F44-4B48-62EF-FA0A-DC63087B6BD4}"/>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Filling out the Mass Extend Template (returning employees only)</a:t>
            </a:r>
          </a:p>
        </p:txBody>
      </p:sp>
      <p:sp>
        <p:nvSpPr>
          <p:cNvPr id="5" name="TextBox 4">
            <a:extLst>
              <a:ext uri="{FF2B5EF4-FFF2-40B4-BE49-F238E27FC236}">
                <a16:creationId xmlns:a16="http://schemas.microsoft.com/office/drawing/2014/main" id="{948849B4-93E1-ADA7-732E-6B435BE9FBF8}"/>
              </a:ext>
            </a:extLst>
          </p:cNvPr>
          <p:cNvSpPr txBox="1"/>
          <p:nvPr/>
        </p:nvSpPr>
        <p:spPr>
          <a:xfrm>
            <a:off x="267586" y="1167836"/>
            <a:ext cx="9638414" cy="4524315"/>
          </a:xfrm>
          <a:prstGeom prst="rect">
            <a:avLst/>
          </a:prstGeom>
          <a:noFill/>
        </p:spPr>
        <p:txBody>
          <a:bodyPr wrap="square" rtlCol="0">
            <a:spAutoFit/>
          </a:bodyPr>
          <a:lstStyle/>
          <a:p>
            <a:pPr marL="342900" indent="-342900">
              <a:buAutoNum type="arabicPeriod"/>
            </a:pPr>
            <a:r>
              <a:rPr lang="en-US" dirty="0"/>
              <a:t>Download RPT0900 from Workday</a:t>
            </a:r>
          </a:p>
          <a:p>
            <a:pPr marL="342900" indent="-342900">
              <a:buAutoNum type="arabicPeriod"/>
            </a:pPr>
            <a:endParaRPr lang="en-US" dirty="0"/>
          </a:p>
          <a:p>
            <a:pPr marL="342900" indent="-342900">
              <a:buAutoNum type="arabicPeriod"/>
            </a:pPr>
            <a:r>
              <a:rPr lang="en-US" dirty="0"/>
              <a:t>Ideally all contracts will be sent out and signed before the template is filled out. For extensions on grants, the appointment sheet </a:t>
            </a:r>
            <a:r>
              <a:rPr lang="en-US" b="1" dirty="0"/>
              <a:t>must</a:t>
            </a:r>
            <a:r>
              <a:rPr lang="en-US" dirty="0"/>
              <a:t> be received from COERA before the student is added to the mass extend template</a:t>
            </a:r>
          </a:p>
          <a:p>
            <a:pPr marL="342900" indent="-342900">
              <a:buAutoNum type="arabicPeriod"/>
            </a:pPr>
            <a:endParaRPr lang="en-US" dirty="0"/>
          </a:p>
          <a:p>
            <a:pPr marL="342900" indent="-342900">
              <a:buAutoNum type="arabicPeriod"/>
            </a:pPr>
            <a:r>
              <a:rPr lang="en-US" dirty="0"/>
              <a:t>Delete any students from the template who you are sure will not be returning to the same position (graduating students, students transferring to another job, students not being offered a position in the next semester, </a:t>
            </a:r>
            <a:r>
              <a:rPr lang="en-US" dirty="0" err="1"/>
              <a:t>etc</a:t>
            </a:r>
            <a:r>
              <a:rPr lang="en-US" dirty="0"/>
              <a:t>)</a:t>
            </a:r>
          </a:p>
          <a:p>
            <a:pPr marL="342900" indent="-342900">
              <a:buAutoNum type="arabicPeriod"/>
            </a:pPr>
            <a:endParaRPr lang="en-US" dirty="0"/>
          </a:p>
          <a:p>
            <a:pPr marL="342900" indent="-342900">
              <a:buAutoNum type="arabicPeriod"/>
            </a:pPr>
            <a:r>
              <a:rPr lang="en-US" dirty="0"/>
              <a:t>Delete students whose funding source is changing. There is no option to update the costing on the mass extend template. Process these manually</a:t>
            </a:r>
          </a:p>
          <a:p>
            <a:pPr marL="342900" indent="-342900">
              <a:buAutoNum type="arabicPeriod"/>
            </a:pPr>
            <a:endParaRPr lang="en-US" dirty="0"/>
          </a:p>
          <a:p>
            <a:pPr marL="342900" indent="-342900">
              <a:buAutoNum type="arabicPeriod"/>
            </a:pPr>
            <a:r>
              <a:rPr lang="en-US" dirty="0"/>
              <a:t>Enter the proposed end employment date/contract end date (date will match the contract)</a:t>
            </a:r>
          </a:p>
          <a:p>
            <a:pPr marL="342900" indent="-342900">
              <a:buAutoNum type="arabicPeriod"/>
            </a:pPr>
            <a:endParaRPr lang="en-US" dirty="0"/>
          </a:p>
          <a:p>
            <a:pPr marL="342900" indent="-342900">
              <a:buAutoNum type="arabicPeriod"/>
            </a:pPr>
            <a:endParaRPr lang="en-US" dirty="0"/>
          </a:p>
        </p:txBody>
      </p:sp>
    </p:spTree>
    <p:extLst>
      <p:ext uri="{BB962C8B-B14F-4D97-AF65-F5344CB8AC3E}">
        <p14:creationId xmlns:p14="http://schemas.microsoft.com/office/powerpoint/2010/main" val="4087964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20781ED-0705-082E-0911-B4F05D07217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F5F37FB-9C10-10CC-7B4F-A4221A3B9B6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507884B5-8CAF-31AA-73DA-B920B133DBE2}"/>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ED752F74-4E06-E922-CAA6-7747C801362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F4DC8D6-ABAA-4D1A-3505-1B8A848A92E4}"/>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76E41A6B-6038-7B4C-37CD-562239E1F220}"/>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708FA3DD-B726-13F8-864B-39FCFD372E4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D92634C6-1E79-BA5F-6BC7-0BD62087828E}"/>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18E698CA-C398-57F3-B84B-ECDA05085E99}"/>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Filling out the Mass Extend Template (returning employees only)</a:t>
            </a:r>
          </a:p>
        </p:txBody>
      </p:sp>
      <p:sp>
        <p:nvSpPr>
          <p:cNvPr id="5" name="TextBox 4">
            <a:extLst>
              <a:ext uri="{FF2B5EF4-FFF2-40B4-BE49-F238E27FC236}">
                <a16:creationId xmlns:a16="http://schemas.microsoft.com/office/drawing/2014/main" id="{B353949E-6C90-31D2-ECEF-CC0F54E8C2D7}"/>
              </a:ext>
            </a:extLst>
          </p:cNvPr>
          <p:cNvSpPr txBox="1"/>
          <p:nvPr/>
        </p:nvSpPr>
        <p:spPr>
          <a:xfrm>
            <a:off x="267586" y="1167836"/>
            <a:ext cx="9638414" cy="3693319"/>
          </a:xfrm>
          <a:prstGeom prst="rect">
            <a:avLst/>
          </a:prstGeom>
          <a:noFill/>
        </p:spPr>
        <p:txBody>
          <a:bodyPr wrap="square" rtlCol="0">
            <a:spAutoFit/>
          </a:bodyPr>
          <a:lstStyle/>
          <a:p>
            <a:r>
              <a:rPr lang="en-US" dirty="0"/>
              <a:t>6. Enter the proposed scheduled weekly hours (will match the student’s contract)</a:t>
            </a:r>
          </a:p>
          <a:p>
            <a:endParaRPr lang="en-US" dirty="0"/>
          </a:p>
          <a:p>
            <a:r>
              <a:rPr lang="en-US" dirty="0"/>
              <a:t>7. Enter the proposed business title (directory) and proposed position title (timesheets)</a:t>
            </a:r>
          </a:p>
          <a:p>
            <a:pPr marL="285750" indent="-285750">
              <a:buFont typeface="Arial" panose="020B0604020202020204" pitchFamily="34" charset="0"/>
              <a:buChar char="•"/>
            </a:pPr>
            <a:r>
              <a:rPr lang="en-US" dirty="0"/>
              <a:t>For summer anchor jobs this should be TA/AI Summer Anchor Job</a:t>
            </a:r>
          </a:p>
          <a:p>
            <a:endParaRPr lang="en-US" dirty="0"/>
          </a:p>
          <a:p>
            <a:r>
              <a:rPr lang="en-US" dirty="0"/>
              <a:t>8. Enter the proposed amount not prorated by FTE. For hourly employees, this is the hourly rate. For TAs and AIs this is the full-time monthly rate. For GRAs this is the full-time annual rate.</a:t>
            </a:r>
          </a:p>
          <a:p>
            <a:endParaRPr lang="en-US" dirty="0"/>
          </a:p>
          <a:p>
            <a:r>
              <a:rPr lang="en-US" dirty="0"/>
              <a:t>9. Save the template. Send to COE HR for processing. You will receive a confirmation email once the mass extend has gone through in Workday</a:t>
            </a:r>
          </a:p>
          <a:p>
            <a:pPr marL="342900" indent="-342900">
              <a:buAutoNum type="arabicPeriod"/>
            </a:pPr>
            <a:endParaRPr lang="en-US" dirty="0"/>
          </a:p>
          <a:p>
            <a:pPr marL="342900" indent="-342900">
              <a:buAutoNum type="arabicPeriod"/>
            </a:pPr>
            <a:endParaRPr lang="en-US" dirty="0"/>
          </a:p>
        </p:txBody>
      </p:sp>
    </p:spTree>
    <p:extLst>
      <p:ext uri="{BB962C8B-B14F-4D97-AF65-F5344CB8AC3E}">
        <p14:creationId xmlns:p14="http://schemas.microsoft.com/office/powerpoint/2010/main" val="2622510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FB6FB3A-8041-62F2-AFA8-11D03B385103}"/>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1287CCE6-AE6D-9A5C-8FA0-36C35F2AE80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F22F4A4D-9984-4BE5-DE9A-20C2C0414854}"/>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AB569D59-8302-1EAA-EB5E-53C3AB6087F1}"/>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D37C2209-B579-0439-FBA3-DA44BC435A9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16883F60-08F6-0253-C0F7-9F4D36811772}"/>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F7FAE4DF-DB63-B4D1-4A88-F407F4AB4B8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4ED8EC11-C00D-5AA7-33A5-9F990D529D2E}"/>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C8AEAEB6-45EB-7F33-ABBE-636FE267C755}"/>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Summer TA/AI Anchor Job Process Notes</a:t>
            </a:r>
          </a:p>
        </p:txBody>
      </p:sp>
      <p:sp>
        <p:nvSpPr>
          <p:cNvPr id="5" name="TextBox 4">
            <a:extLst>
              <a:ext uri="{FF2B5EF4-FFF2-40B4-BE49-F238E27FC236}">
                <a16:creationId xmlns:a16="http://schemas.microsoft.com/office/drawing/2014/main" id="{18187936-9787-90CB-CF44-CBDD4F2FEB69}"/>
              </a:ext>
            </a:extLst>
          </p:cNvPr>
          <p:cNvSpPr txBox="1"/>
          <p:nvPr/>
        </p:nvSpPr>
        <p:spPr>
          <a:xfrm>
            <a:off x="267586" y="1167836"/>
            <a:ext cx="9638414" cy="4247317"/>
          </a:xfrm>
          <a:prstGeom prst="rect">
            <a:avLst/>
          </a:prstGeom>
          <a:noFill/>
        </p:spPr>
        <p:txBody>
          <a:bodyPr wrap="square" rtlCol="0">
            <a:spAutoFit/>
          </a:bodyPr>
          <a:lstStyle/>
          <a:p>
            <a:pPr marL="342900" indent="-342900">
              <a:buFont typeface="Arial" panose="020B0604020202020204" pitchFamily="34" charset="0"/>
              <a:buChar char="•"/>
            </a:pPr>
            <a:r>
              <a:rPr lang="en-US" dirty="0"/>
              <a:t>Students who hold a TA or AI position in the Spring who will hold a benefits eligible position in the </a:t>
            </a:r>
            <a:r>
              <a:rPr lang="en-US" dirty="0">
                <a:latin typeface="Arial" panose="020B0604020202020204" pitchFamily="34" charset="0"/>
                <a:cs typeface="Arial" panose="020B0604020202020204" pitchFamily="34" charset="0"/>
              </a:rPr>
              <a:t>Fall are eligible for a TA/AI Anchor Job. This applies even if the student will be transferring to a TA </a:t>
            </a:r>
            <a:r>
              <a:rPr lang="en-US" dirty="0"/>
              <a:t>position with another department in the Fall</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Students who hold GRA positions in Spring are not eligible for summer anchor jobs even if they will transition to a TA or AI position in the Fall</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For summer anchor jobs, change the end date to 8/15 and the SWH to 0. The proposed business title and proposed position title should be TA/AI Summer Anchor Job</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The proposed amount will be the same rate the student made in the spring. Workday should prorate this to $0 based on the student’s scheduled weekly hours. </a:t>
            </a:r>
          </a:p>
          <a:p>
            <a:pPr marL="342900" indent="-342900">
              <a:buFont typeface="Arial" panose="020B0604020202020204" pitchFamily="34" charset="0"/>
              <a:buChar char="•"/>
            </a:pPr>
            <a:endParaRPr lang="en-US" dirty="0"/>
          </a:p>
          <a:p>
            <a:endParaRPr lang="en-US" dirty="0"/>
          </a:p>
          <a:p>
            <a:pPr marL="342900" indent="-342900">
              <a:buAutoNum type="arabicPeriod"/>
            </a:pPr>
            <a:endParaRPr lang="en-US" dirty="0"/>
          </a:p>
        </p:txBody>
      </p:sp>
    </p:spTree>
    <p:extLst>
      <p:ext uri="{BB962C8B-B14F-4D97-AF65-F5344CB8AC3E}">
        <p14:creationId xmlns:p14="http://schemas.microsoft.com/office/powerpoint/2010/main" val="145178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0AECDC9-900D-34DF-2FB7-6C10ABCB353F}"/>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E1FC6DA8-448C-A232-7122-A8D678540464}"/>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A4A66A0-7DCD-086D-57DD-2F6AAEBE763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6131A6E3-185E-EF33-5D1F-976FB06DB089}"/>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CF4D593C-6F4B-7DB3-D968-4799DAB02895}"/>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BC383BEC-E0D8-2951-432E-4660B47EDA20}"/>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0043FCE0-D285-1BF2-1224-3F5EF083DE2E}"/>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AAF17460-CABB-47DF-AD63-BD4859CD4251}"/>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645F27E7-70D1-E4EF-764F-AD88F1C95458}"/>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Summer TA/AI Anchor Job Process Notes</a:t>
            </a:r>
          </a:p>
        </p:txBody>
      </p:sp>
      <p:sp>
        <p:nvSpPr>
          <p:cNvPr id="5" name="TextBox 4">
            <a:extLst>
              <a:ext uri="{FF2B5EF4-FFF2-40B4-BE49-F238E27FC236}">
                <a16:creationId xmlns:a16="http://schemas.microsoft.com/office/drawing/2014/main" id="{A8553750-FFEE-255B-101C-B71BC1CCC497}"/>
              </a:ext>
            </a:extLst>
          </p:cNvPr>
          <p:cNvSpPr txBox="1"/>
          <p:nvPr/>
        </p:nvSpPr>
        <p:spPr>
          <a:xfrm>
            <a:off x="267586" y="1167836"/>
            <a:ext cx="9638414" cy="4524315"/>
          </a:xfrm>
          <a:prstGeom prst="rect">
            <a:avLst/>
          </a:prstGeom>
          <a:noFill/>
        </p:spPr>
        <p:txBody>
          <a:bodyPr wrap="square" rtlCol="0">
            <a:spAutoFit/>
          </a:bodyPr>
          <a:lstStyle/>
          <a:p>
            <a:endParaRPr lang="en-US" dirty="0"/>
          </a:p>
          <a:p>
            <a:pPr marL="342900" marR="0" lvl="0" indent="-342900">
              <a:spcBef>
                <a:spcPts val="0"/>
              </a:spcBef>
              <a:spcAft>
                <a:spcPts val="0"/>
              </a:spcAft>
              <a:buFont typeface="Symbol" pitchFamily="2" charset="2"/>
              <a:buChar char=""/>
            </a:pPr>
            <a:r>
              <a:rPr lang="en-US" dirty="0">
                <a:effectLst/>
                <a:latin typeface="Arial" panose="020B0604020202020204" pitchFamily="34" charset="0"/>
                <a:ea typeface="Aptos" panose="020B0004020202020204" pitchFamily="34" charset="0"/>
                <a:cs typeface="Arial" panose="020B0604020202020204" pitchFamily="34" charset="0"/>
              </a:rPr>
              <a:t>If a student will have a position over the summer, the department can process that appointment as an add job on top of the 0 SWH anchor job.</a:t>
            </a:r>
          </a:p>
          <a:p>
            <a:pPr marL="342900" marR="0" lvl="0" indent="-342900">
              <a:spcBef>
                <a:spcPts val="0"/>
              </a:spcBef>
              <a:spcAft>
                <a:spcPts val="0"/>
              </a:spcAft>
              <a:buFont typeface="Symbol" pitchFamily="2" charset="2"/>
              <a:buChar char=""/>
            </a:pPr>
            <a:endParaRPr lang="en-US" dirty="0">
              <a:effectLst/>
              <a:latin typeface="Arial" panose="020B0604020202020204" pitchFamily="34" charset="0"/>
              <a:ea typeface="Aptos" panose="020B0004020202020204" pitchFamily="34" charset="0"/>
              <a:cs typeface="Arial" panose="020B0604020202020204" pitchFamily="34" charset="0"/>
            </a:endParaRPr>
          </a:p>
          <a:p>
            <a:pPr marL="1143000" marR="0" lvl="2" indent="-228600">
              <a:spcBef>
                <a:spcPts val="0"/>
              </a:spcBef>
              <a:spcAft>
                <a:spcPts val="0"/>
              </a:spcAft>
              <a:buFont typeface="+mj-lt"/>
              <a:buAutoNum type="romanLcPeriod"/>
            </a:pPr>
            <a:r>
              <a:rPr lang="en-US" dirty="0">
                <a:effectLst/>
                <a:latin typeface="Arial" panose="020B0604020202020204" pitchFamily="34" charset="0"/>
                <a:ea typeface="Aptos" panose="020B0004020202020204" pitchFamily="34" charset="0"/>
                <a:cs typeface="Arial" panose="020B0604020202020204" pitchFamily="34" charset="0"/>
              </a:rPr>
              <a:t>If the student does not have a benefits eligible assignment over the entire summer, this will help them maintain their benefits eligibility for the whole summer</a:t>
            </a:r>
          </a:p>
          <a:p>
            <a:pPr marL="1143000" marR="0" lvl="2" indent="-228600">
              <a:spcBef>
                <a:spcPts val="0"/>
              </a:spcBef>
              <a:spcAft>
                <a:spcPts val="0"/>
              </a:spcAft>
              <a:buFont typeface="+mj-lt"/>
              <a:buAutoNum type="romanLcPeriod"/>
            </a:pPr>
            <a:endParaRPr lang="en-US" dirty="0">
              <a:effectLst/>
              <a:latin typeface="Arial" panose="020B0604020202020204" pitchFamily="34" charset="0"/>
              <a:ea typeface="Aptos" panose="020B0004020202020204" pitchFamily="34" charset="0"/>
              <a:cs typeface="Arial" panose="020B0604020202020204" pitchFamily="34" charset="0"/>
            </a:endParaRPr>
          </a:p>
          <a:p>
            <a:pPr marL="1143000" marR="0" lvl="2" indent="-228600">
              <a:spcBef>
                <a:spcPts val="0"/>
              </a:spcBef>
              <a:spcAft>
                <a:spcPts val="0"/>
              </a:spcAft>
              <a:buFont typeface="+mj-lt"/>
              <a:buAutoNum type="romanLcPeriod"/>
            </a:pPr>
            <a:r>
              <a:rPr lang="en-US" dirty="0">
                <a:effectLst/>
                <a:latin typeface="Arial" panose="020B0604020202020204" pitchFamily="34" charset="0"/>
                <a:ea typeface="Aptos" panose="020B0004020202020204" pitchFamily="34" charset="0"/>
                <a:cs typeface="Arial" panose="020B0604020202020204" pitchFamily="34" charset="0"/>
              </a:rPr>
              <a:t>There is no place to include costing changes on the mass extend template. Spring and summer TA positions are on different accounts. If the mass extend template is used to extend the student through all or part of the summer and they will have a paid TA position over the summer, an ad hoc costing must be done to put their payroll on the correct account. When their position is extended through the fall another ad hoc costing will need to be done to correct their payroll back to the long semester account.</a:t>
            </a:r>
          </a:p>
          <a:p>
            <a:pPr marL="342900" indent="-342900">
              <a:buFont typeface="Arial" panose="020B0604020202020204" pitchFamily="34" charset="0"/>
              <a:buChar char="•"/>
            </a:pPr>
            <a:endParaRPr lang="en-US" dirty="0"/>
          </a:p>
          <a:p>
            <a:pPr marL="342900" indent="-342900">
              <a:buAutoNum type="arabicPeriod"/>
            </a:pPr>
            <a:endParaRPr lang="en-US" dirty="0"/>
          </a:p>
        </p:txBody>
      </p:sp>
    </p:spTree>
    <p:extLst>
      <p:ext uri="{BB962C8B-B14F-4D97-AF65-F5344CB8AC3E}">
        <p14:creationId xmlns:p14="http://schemas.microsoft.com/office/powerpoint/2010/main" val="34864799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7080F2C-AF6A-B1A2-6D43-910F090059C5}"/>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DAC9E612-E024-576A-8EA3-74C4382E0E8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CE5D7AEE-F570-4384-AED4-855E3750660E}"/>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1022D6EE-CA58-EF2B-1325-D59C3D95798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3C362E51-4D95-2E08-C267-4FC3EAADBBD9}"/>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586478B9-6823-174C-888F-DF6045D77428}"/>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FD46A289-0D1B-9BB4-B29F-3FA044EFA761}"/>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0141ED1E-1F71-760E-F074-111D6C343A75}"/>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E11AE850-AD09-4545-8C4F-616FF3BF7B01}"/>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Hourly Student Jobs</a:t>
            </a:r>
          </a:p>
        </p:txBody>
      </p:sp>
      <p:sp>
        <p:nvSpPr>
          <p:cNvPr id="5" name="TextBox 4">
            <a:extLst>
              <a:ext uri="{FF2B5EF4-FFF2-40B4-BE49-F238E27FC236}">
                <a16:creationId xmlns:a16="http://schemas.microsoft.com/office/drawing/2014/main" id="{E4487071-7B53-C595-9139-FD9E60153555}"/>
              </a:ext>
            </a:extLst>
          </p:cNvPr>
          <p:cNvSpPr txBox="1"/>
          <p:nvPr/>
        </p:nvSpPr>
        <p:spPr>
          <a:xfrm>
            <a:off x="267586" y="1167836"/>
            <a:ext cx="9638414" cy="923330"/>
          </a:xfrm>
          <a:prstGeom prst="rect">
            <a:avLst/>
          </a:prstGeom>
          <a:noFill/>
        </p:spPr>
        <p:txBody>
          <a:bodyPr wrap="square" rtlCol="0">
            <a:spAutoFit/>
          </a:bodyPr>
          <a:lstStyle/>
          <a:p>
            <a:endParaRPr lang="en-US" dirty="0"/>
          </a:p>
          <a:p>
            <a:pPr marL="342900" indent="-342900">
              <a:buFont typeface="Arial" panose="020B0604020202020204" pitchFamily="34" charset="0"/>
              <a:buChar char="•"/>
            </a:pPr>
            <a:endParaRPr lang="en-US" dirty="0"/>
          </a:p>
          <a:p>
            <a:pPr marL="342900" indent="-342900">
              <a:buAutoNum type="arabicPeriod"/>
            </a:pPr>
            <a:endParaRPr lang="en-US" dirty="0"/>
          </a:p>
        </p:txBody>
      </p:sp>
      <p:sp>
        <p:nvSpPr>
          <p:cNvPr id="2" name="TextBox 1">
            <a:extLst>
              <a:ext uri="{FF2B5EF4-FFF2-40B4-BE49-F238E27FC236}">
                <a16:creationId xmlns:a16="http://schemas.microsoft.com/office/drawing/2014/main" id="{1BE272D4-716A-DB85-F5F5-E078C449D2E6}"/>
              </a:ext>
            </a:extLst>
          </p:cNvPr>
          <p:cNvSpPr txBox="1"/>
          <p:nvPr/>
        </p:nvSpPr>
        <p:spPr>
          <a:xfrm>
            <a:off x="267586" y="1273920"/>
            <a:ext cx="11086214" cy="3416320"/>
          </a:xfrm>
          <a:prstGeom prst="rect">
            <a:avLst/>
          </a:prstGeom>
          <a:noFill/>
        </p:spPr>
        <p:txBody>
          <a:bodyPr wrap="square" rtlCol="0">
            <a:spAutoFit/>
          </a:bodyPr>
          <a:lstStyle/>
          <a:p>
            <a:pPr marL="285750" indent="-285750">
              <a:buFont typeface="Arial" panose="020B0604020202020204" pitchFamily="34" charset="0"/>
              <a:buChar char="•"/>
            </a:pPr>
            <a:r>
              <a:rPr lang="en-US" dirty="0"/>
              <a:t>All undergraduate student jobs are hourly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Some graduate student academic jobs are hourly (Academic Assistant, Graduate Assistant, Tutor)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All non-academic student jobs are hourly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Minimum Enrollment Requirements and Maximum Work Hours are different for students in academic titles and non-academic titles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is possible for students to enter more time than they are scheduled to work on their timesheets. Example: student is schedule for 5 hours and enters 10 hours on timesheet.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181636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7FACBCC-2FCF-B18A-CC88-186E845DCBE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8211CE9C-62D4-4593-2322-9F702217B5A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FA46ACED-435B-F9C6-4CDE-33A5DFCA06EC}"/>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9F42FBD6-66CE-C033-AA28-1B17B192D486}"/>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C6E004A-2F12-8770-5E8A-7D55B466D31B}"/>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33BB674E-9FCD-E1D6-289A-53103FEB0BDF}"/>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6E563A5A-6ED7-A54F-6F2D-302416FE1FF8}"/>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C9412B83-22F7-9455-6FD1-E4F596EB428D}"/>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0F44219F-9DC7-3670-F4F1-0E88B46CDE1B}"/>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Hourly Student Jobs Process</a:t>
            </a:r>
          </a:p>
        </p:txBody>
      </p:sp>
      <p:sp>
        <p:nvSpPr>
          <p:cNvPr id="5" name="TextBox 4">
            <a:extLst>
              <a:ext uri="{FF2B5EF4-FFF2-40B4-BE49-F238E27FC236}">
                <a16:creationId xmlns:a16="http://schemas.microsoft.com/office/drawing/2014/main" id="{3D6B10D9-5298-FF11-C217-D803931B6207}"/>
              </a:ext>
            </a:extLst>
          </p:cNvPr>
          <p:cNvSpPr txBox="1"/>
          <p:nvPr/>
        </p:nvSpPr>
        <p:spPr>
          <a:xfrm>
            <a:off x="267586" y="1167836"/>
            <a:ext cx="9638414" cy="923330"/>
          </a:xfrm>
          <a:prstGeom prst="rect">
            <a:avLst/>
          </a:prstGeom>
          <a:noFill/>
        </p:spPr>
        <p:txBody>
          <a:bodyPr wrap="square" rtlCol="0">
            <a:spAutoFit/>
          </a:bodyPr>
          <a:lstStyle/>
          <a:p>
            <a:endParaRPr lang="en-US" dirty="0"/>
          </a:p>
          <a:p>
            <a:pPr marL="342900" indent="-342900">
              <a:buFont typeface="Arial" panose="020B0604020202020204" pitchFamily="34" charset="0"/>
              <a:buChar char="•"/>
            </a:pPr>
            <a:endParaRPr lang="en-US" dirty="0"/>
          </a:p>
          <a:p>
            <a:pPr marL="342900" indent="-342900">
              <a:buAutoNum type="arabicPeriod"/>
            </a:pPr>
            <a:endParaRPr lang="en-US" dirty="0"/>
          </a:p>
        </p:txBody>
      </p:sp>
      <p:sp>
        <p:nvSpPr>
          <p:cNvPr id="2" name="TextBox 1">
            <a:extLst>
              <a:ext uri="{FF2B5EF4-FFF2-40B4-BE49-F238E27FC236}">
                <a16:creationId xmlns:a16="http://schemas.microsoft.com/office/drawing/2014/main" id="{696CC4DB-9423-736B-1BF1-DCE60DF03876}"/>
              </a:ext>
            </a:extLst>
          </p:cNvPr>
          <p:cNvSpPr txBox="1"/>
          <p:nvPr/>
        </p:nvSpPr>
        <p:spPr>
          <a:xfrm>
            <a:off x="276807" y="1262235"/>
            <a:ext cx="9753600" cy="1477328"/>
          </a:xfrm>
          <a:prstGeom prst="rect">
            <a:avLst/>
          </a:prstGeom>
          <a:noFill/>
        </p:spPr>
        <p:txBody>
          <a:bodyPr wrap="square" rtlCol="0">
            <a:spAutoFit/>
          </a:bodyPr>
          <a:lstStyle/>
          <a:p>
            <a:pPr marL="342900" indent="-342900">
              <a:buAutoNum type="arabicPeriod"/>
            </a:pPr>
            <a:r>
              <a:rPr lang="en-US" dirty="0"/>
              <a:t>For appointments on non-grant accounts that are held within the department, the faculty member submits the appointment and tuition form to the HR partner. The HR partner may need to assist them with filling out the form. </a:t>
            </a:r>
          </a:p>
          <a:p>
            <a:pPr marL="342900" indent="-342900">
              <a:buAutoNum type="arabicPeriod"/>
            </a:pPr>
            <a:endParaRPr lang="en-US" dirty="0"/>
          </a:p>
          <a:p>
            <a:endParaRPr lang="en-US" dirty="0"/>
          </a:p>
        </p:txBody>
      </p:sp>
      <p:sp>
        <p:nvSpPr>
          <p:cNvPr id="4" name="TextBox 3">
            <a:extLst>
              <a:ext uri="{FF2B5EF4-FFF2-40B4-BE49-F238E27FC236}">
                <a16:creationId xmlns:a16="http://schemas.microsoft.com/office/drawing/2014/main" id="{CFF55D22-EE45-B667-A276-C2031B8C6CA0}"/>
              </a:ext>
            </a:extLst>
          </p:cNvPr>
          <p:cNvSpPr txBox="1"/>
          <p:nvPr/>
        </p:nvSpPr>
        <p:spPr>
          <a:xfrm>
            <a:off x="1648407" y="2340480"/>
            <a:ext cx="8257593" cy="1200329"/>
          </a:xfrm>
          <a:prstGeom prst="rect">
            <a:avLst/>
          </a:prstGeom>
          <a:noFill/>
        </p:spPr>
        <p:txBody>
          <a:bodyPr wrap="square" rtlCol="0">
            <a:spAutoFit/>
          </a:bodyPr>
          <a:lstStyle/>
          <a:p>
            <a:pPr marL="342900" indent="-342900">
              <a:buAutoNum type="alphaLcPeriod"/>
            </a:pPr>
            <a:r>
              <a:rPr lang="en-US" dirty="0"/>
              <a:t>Check the account for funds and appropriate sub account for hire. </a:t>
            </a:r>
          </a:p>
          <a:p>
            <a:endParaRPr lang="en-US" dirty="0"/>
          </a:p>
          <a:p>
            <a:r>
              <a:rPr lang="en-US" dirty="0"/>
              <a:t>b. HR Partner and/or accountant fills out costing sheet and sends that to faculty member for review and approval. </a:t>
            </a:r>
          </a:p>
        </p:txBody>
      </p:sp>
      <p:sp>
        <p:nvSpPr>
          <p:cNvPr id="6" name="TextBox 5">
            <a:extLst>
              <a:ext uri="{FF2B5EF4-FFF2-40B4-BE49-F238E27FC236}">
                <a16:creationId xmlns:a16="http://schemas.microsoft.com/office/drawing/2014/main" id="{4EB4E182-EFD9-6B47-A974-0482ACB4B267}"/>
              </a:ext>
            </a:extLst>
          </p:cNvPr>
          <p:cNvSpPr txBox="1"/>
          <p:nvPr/>
        </p:nvSpPr>
        <p:spPr>
          <a:xfrm>
            <a:off x="304800" y="4461796"/>
            <a:ext cx="9753600" cy="1200329"/>
          </a:xfrm>
          <a:prstGeom prst="rect">
            <a:avLst/>
          </a:prstGeom>
          <a:noFill/>
        </p:spPr>
        <p:txBody>
          <a:bodyPr wrap="square" rtlCol="0">
            <a:spAutoFit/>
          </a:bodyPr>
          <a:lstStyle/>
          <a:p>
            <a:pPr marL="342900" indent="-342900">
              <a:buAutoNum type="arabicPeriod"/>
            </a:pPr>
            <a:r>
              <a:rPr lang="en-US" dirty="0"/>
              <a:t>For appointments on grant accounts, the HR Partner receives the appointment sheet from COERA</a:t>
            </a:r>
          </a:p>
          <a:p>
            <a:pPr marL="342900" indent="-342900">
              <a:buAutoNum type="arabicPeriod"/>
            </a:pPr>
            <a:endParaRPr lang="en-US" dirty="0"/>
          </a:p>
          <a:p>
            <a:endParaRPr lang="en-US" dirty="0"/>
          </a:p>
        </p:txBody>
      </p:sp>
    </p:spTree>
    <p:extLst>
      <p:ext uri="{BB962C8B-B14F-4D97-AF65-F5344CB8AC3E}">
        <p14:creationId xmlns:p14="http://schemas.microsoft.com/office/powerpoint/2010/main" val="3800080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A242646-4A21-F86C-9989-0A610D905315}"/>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C8CF301E-536A-9FD0-4C5F-ABD676122B1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07942A7E-21A1-5DCA-0CA1-B49AB98C4B92}"/>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52E17A28-7669-7F5B-1CC6-95816A50B4A2}"/>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77AB0CFC-B598-CB51-C25D-1DD66B992040}"/>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44D9D446-5F66-E213-2E83-CCE30A955C3B}"/>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50DFFBA1-A375-4C47-4801-7096CA87D089}"/>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5865AA36-6DFB-805C-AB3F-94523440DA02}"/>
                </a:ext>
              </a:extLst>
            </p:cNvPr>
            <p:cNvPicPr/>
            <p:nvPr/>
          </p:nvPicPr>
          <p:blipFill>
            <a:blip r:embed="rId4"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1D26CF9F-C460-EBA0-B404-16E1727EF123}"/>
              </a:ext>
            </a:extLst>
          </p:cNvPr>
          <p:cNvSpPr txBox="1"/>
          <p:nvPr/>
        </p:nvSpPr>
        <p:spPr>
          <a:xfrm>
            <a:off x="174225" y="243643"/>
            <a:ext cx="9065284" cy="461665"/>
          </a:xfrm>
          <a:prstGeom prst="rect">
            <a:avLst/>
          </a:prstGeom>
          <a:noFill/>
        </p:spPr>
        <p:txBody>
          <a:bodyPr wrap="square" rtlCol="0">
            <a:spAutoFit/>
          </a:bodyPr>
          <a:lstStyle/>
          <a:p>
            <a:pPr algn="ctr"/>
            <a:r>
              <a:rPr lang="en-US" sz="2400" dirty="0">
                <a:solidFill>
                  <a:schemeClr val="tx1"/>
                </a:solidFill>
              </a:rPr>
              <a:t>Hourly Student Jobs</a:t>
            </a:r>
          </a:p>
        </p:txBody>
      </p:sp>
      <p:sp>
        <p:nvSpPr>
          <p:cNvPr id="5" name="TextBox 4">
            <a:extLst>
              <a:ext uri="{FF2B5EF4-FFF2-40B4-BE49-F238E27FC236}">
                <a16:creationId xmlns:a16="http://schemas.microsoft.com/office/drawing/2014/main" id="{BF7410FE-4DA9-9903-F9D2-C6CBE9A2AE34}"/>
              </a:ext>
            </a:extLst>
          </p:cNvPr>
          <p:cNvSpPr txBox="1"/>
          <p:nvPr/>
        </p:nvSpPr>
        <p:spPr>
          <a:xfrm>
            <a:off x="267586" y="1167836"/>
            <a:ext cx="9638414" cy="923330"/>
          </a:xfrm>
          <a:prstGeom prst="rect">
            <a:avLst/>
          </a:prstGeom>
          <a:noFill/>
        </p:spPr>
        <p:txBody>
          <a:bodyPr wrap="square" rtlCol="0">
            <a:spAutoFit/>
          </a:bodyPr>
          <a:lstStyle/>
          <a:p>
            <a:endParaRPr lang="en-US" dirty="0"/>
          </a:p>
          <a:p>
            <a:pPr marL="342900" indent="-342900">
              <a:buFont typeface="Arial" panose="020B0604020202020204" pitchFamily="34" charset="0"/>
              <a:buChar char="•"/>
            </a:pPr>
            <a:endParaRPr lang="en-US" dirty="0"/>
          </a:p>
          <a:p>
            <a:pPr marL="342900" indent="-342900">
              <a:buAutoNum type="arabicPeriod"/>
            </a:pPr>
            <a:endParaRPr lang="en-US" dirty="0"/>
          </a:p>
        </p:txBody>
      </p:sp>
      <p:sp>
        <p:nvSpPr>
          <p:cNvPr id="7" name="TextBox 6">
            <a:extLst>
              <a:ext uri="{FF2B5EF4-FFF2-40B4-BE49-F238E27FC236}">
                <a16:creationId xmlns:a16="http://schemas.microsoft.com/office/drawing/2014/main" id="{9BEB2597-38FB-E5FB-3163-C85656EF0ABA}"/>
              </a:ext>
            </a:extLst>
          </p:cNvPr>
          <p:cNvSpPr txBox="1"/>
          <p:nvPr/>
        </p:nvSpPr>
        <p:spPr>
          <a:xfrm>
            <a:off x="381000" y="1072782"/>
            <a:ext cx="9525000" cy="2031325"/>
          </a:xfrm>
          <a:prstGeom prst="rect">
            <a:avLst/>
          </a:prstGeom>
          <a:noFill/>
        </p:spPr>
        <p:txBody>
          <a:bodyPr wrap="square" rtlCol="0">
            <a:spAutoFit/>
          </a:bodyPr>
          <a:lstStyle/>
          <a:p>
            <a:r>
              <a:rPr lang="en-US" dirty="0"/>
              <a:t>2. Download the hourly BRF template from box. Using the information on the appointment and tuition form, fill in the template.</a:t>
            </a:r>
          </a:p>
          <a:p>
            <a:endParaRPr lang="en-US" dirty="0"/>
          </a:p>
          <a:p>
            <a:r>
              <a:rPr lang="en-US" dirty="0"/>
              <a:t>3. HR Partner sends student contract</a:t>
            </a:r>
          </a:p>
          <a:p>
            <a:endParaRPr lang="en-US" dirty="0"/>
          </a:p>
          <a:p>
            <a:r>
              <a:rPr lang="en-US" dirty="0"/>
              <a:t>4. If this is a returning student employed on the same account(s) as before add the student to the Mass Extend Template.</a:t>
            </a:r>
          </a:p>
        </p:txBody>
      </p:sp>
      <p:sp>
        <p:nvSpPr>
          <p:cNvPr id="9" name="TextBox 8">
            <a:extLst>
              <a:ext uri="{FF2B5EF4-FFF2-40B4-BE49-F238E27FC236}">
                <a16:creationId xmlns:a16="http://schemas.microsoft.com/office/drawing/2014/main" id="{682F22C2-9369-0856-B2F9-5E172D7E2059}"/>
              </a:ext>
            </a:extLst>
          </p:cNvPr>
          <p:cNvSpPr txBox="1"/>
          <p:nvPr/>
        </p:nvSpPr>
        <p:spPr>
          <a:xfrm>
            <a:off x="373566" y="3315232"/>
            <a:ext cx="9525000" cy="923330"/>
          </a:xfrm>
          <a:prstGeom prst="rect">
            <a:avLst/>
          </a:prstGeom>
          <a:noFill/>
        </p:spPr>
        <p:txBody>
          <a:bodyPr wrap="square" rtlCol="0">
            <a:spAutoFit/>
          </a:bodyPr>
          <a:lstStyle/>
          <a:p>
            <a:r>
              <a:rPr lang="en-US" dirty="0"/>
              <a:t>5. For new appointments, process manually or with MTSS after the contract has been signed and the background check has been cleared. </a:t>
            </a:r>
          </a:p>
          <a:p>
            <a:endParaRPr lang="en-US" dirty="0"/>
          </a:p>
        </p:txBody>
      </p:sp>
    </p:spTree>
    <p:extLst>
      <p:ext uri="{BB962C8B-B14F-4D97-AF65-F5344CB8AC3E}">
        <p14:creationId xmlns:p14="http://schemas.microsoft.com/office/powerpoint/2010/main" val="5528757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1FE1116-4BEE-9D25-7044-5C6855DECF8D}"/>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3D7496A9-97F4-8600-9B3A-EB9BD606AB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BAC689F0-230F-407D-B660-11567A16080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5E689F9-6EEE-FBA4-3603-E8B01B33EDC7}"/>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FE4F0D14-860F-C8BE-25D2-07A33766C84E}"/>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91384B10-8451-876E-E556-0B7AECB37FC5}"/>
                  </a:ext>
                </a:extLst>
              </p:cNvPr>
              <p:cNvPicPr/>
              <p:nvPr/>
            </p:nvPicPr>
            <p:blipFill>
              <a:blip r:embed="rId3"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B9339AD7-AFA4-A46E-7C64-269662C08EA5}"/>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958B470-B0B3-A2B0-0D57-374CF7066FC5}"/>
                </a:ext>
              </a:extLst>
            </p:cNvPr>
            <p:cNvPicPr/>
            <p:nvPr/>
          </p:nvPicPr>
          <p:blipFill>
            <a:blip r:embed="rId4" cstate="print"/>
            <a:stretch>
              <a:fillRect/>
            </a:stretch>
          </p:blipFill>
          <p:spPr>
            <a:xfrm>
              <a:off x="9639603" y="478369"/>
              <a:ext cx="2092147" cy="383288"/>
            </a:xfrm>
            <a:prstGeom prst="rect">
              <a:avLst/>
            </a:prstGeom>
          </p:spPr>
        </p:pic>
      </p:grpSp>
      <p:sp>
        <p:nvSpPr>
          <p:cNvPr id="5" name="TextBox 4">
            <a:extLst>
              <a:ext uri="{FF2B5EF4-FFF2-40B4-BE49-F238E27FC236}">
                <a16:creationId xmlns:a16="http://schemas.microsoft.com/office/drawing/2014/main" id="{F56CE254-0BC4-6B8A-12A4-F3626ABC146C}"/>
              </a:ext>
            </a:extLst>
          </p:cNvPr>
          <p:cNvSpPr txBox="1"/>
          <p:nvPr/>
        </p:nvSpPr>
        <p:spPr>
          <a:xfrm>
            <a:off x="267586" y="1167836"/>
            <a:ext cx="9638414" cy="923330"/>
          </a:xfrm>
          <a:prstGeom prst="rect">
            <a:avLst/>
          </a:prstGeom>
          <a:noFill/>
        </p:spPr>
        <p:txBody>
          <a:bodyPr wrap="square" rtlCol="0">
            <a:spAutoFit/>
          </a:bodyPr>
          <a:lstStyle/>
          <a:p>
            <a:endParaRPr lang="en-US" dirty="0"/>
          </a:p>
          <a:p>
            <a:pPr marL="342900" indent="-342900">
              <a:buFont typeface="Arial" panose="020B0604020202020204" pitchFamily="34" charset="0"/>
              <a:buChar char="•"/>
            </a:pPr>
            <a:endParaRPr lang="en-US" dirty="0"/>
          </a:p>
          <a:p>
            <a:pPr marL="342900" indent="-342900">
              <a:buAutoNum type="arabicPeriod"/>
            </a:pPr>
            <a:endParaRPr lang="en-US" dirty="0"/>
          </a:p>
        </p:txBody>
      </p:sp>
      <p:sp>
        <p:nvSpPr>
          <p:cNvPr id="2" name="TextBox 1">
            <a:extLst>
              <a:ext uri="{FF2B5EF4-FFF2-40B4-BE49-F238E27FC236}">
                <a16:creationId xmlns:a16="http://schemas.microsoft.com/office/drawing/2014/main" id="{B6C46497-03C4-C272-5ED5-9D726F395DDB}"/>
              </a:ext>
            </a:extLst>
          </p:cNvPr>
          <p:cNvSpPr txBox="1"/>
          <p:nvPr/>
        </p:nvSpPr>
        <p:spPr>
          <a:xfrm>
            <a:off x="2819400" y="2444115"/>
            <a:ext cx="5590593" cy="984885"/>
          </a:xfrm>
          <a:prstGeom prst="rect">
            <a:avLst/>
          </a:prstGeom>
          <a:noFill/>
        </p:spPr>
        <p:txBody>
          <a:bodyPr wrap="square" rtlCol="0">
            <a:spAutoFit/>
          </a:bodyPr>
          <a:lstStyle/>
          <a:p>
            <a:r>
              <a:rPr lang="en-US" sz="4000" dirty="0">
                <a:solidFill>
                  <a:srgbClr val="BF5700"/>
                </a:solidFill>
              </a:rPr>
              <a:t>WORKDAY EXAMPLE</a:t>
            </a:r>
          </a:p>
          <a:p>
            <a:endParaRPr lang="en-US" dirty="0"/>
          </a:p>
        </p:txBody>
      </p:sp>
    </p:spTree>
    <p:extLst>
      <p:ext uri="{BB962C8B-B14F-4D97-AF65-F5344CB8AC3E}">
        <p14:creationId xmlns:p14="http://schemas.microsoft.com/office/powerpoint/2010/main" val="1301639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FB596E73-54CE-96E2-CFC9-EA77E5D46F1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D40B37F5-3936-0547-371E-53B1CB37231B}"/>
              </a:ext>
            </a:extLst>
          </p:cNvPr>
          <p:cNvGrpSpPr/>
          <p:nvPr/>
        </p:nvGrpSpPr>
        <p:grpSpPr>
          <a:xfrm>
            <a:off x="9240011" y="457205"/>
            <a:ext cx="2491739" cy="404452"/>
            <a:chOff x="9240011" y="457205"/>
            <a:chExt cx="2491739" cy="404452"/>
          </a:xfrm>
        </p:grpSpPr>
        <p:grpSp>
          <p:nvGrpSpPr>
            <p:cNvPr id="301" name="object 301"/>
            <p:cNvGrpSpPr/>
            <p:nvPr/>
          </p:nvGrpSpPr>
          <p:grpSpPr>
            <a:xfrm>
              <a:off x="9240011" y="457205"/>
              <a:ext cx="313690" cy="403860"/>
              <a:chOff x="9240011" y="457205"/>
              <a:chExt cx="313690" cy="403860"/>
            </a:xfrm>
          </p:grpSpPr>
          <p:sp>
            <p:nvSpPr>
              <p:cNvPr id="302" name="object 302"/>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p:cNvPicPr/>
              <p:nvPr/>
            </p:nvPicPr>
            <p:blipFill>
              <a:blip r:embed="rId4" cstate="print"/>
              <a:stretch>
                <a:fillRect/>
              </a:stretch>
            </p:blipFill>
            <p:spPr>
              <a:xfrm>
                <a:off x="9316418" y="490171"/>
                <a:ext cx="160375" cy="79844"/>
              </a:xfrm>
              <a:prstGeom prst="rect">
                <a:avLst/>
              </a:prstGeom>
            </p:spPr>
          </p:pic>
          <p:sp>
            <p:nvSpPr>
              <p:cNvPr id="304" name="object 304"/>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p:cNvPicPr/>
            <p:nvPr/>
          </p:nvPicPr>
          <p:blipFill>
            <a:blip r:embed="rId5" cstate="print"/>
            <a:stretch>
              <a:fillRect/>
            </a:stretch>
          </p:blipFill>
          <p:spPr>
            <a:xfrm>
              <a:off x="9639603" y="478369"/>
              <a:ext cx="2092147" cy="383288"/>
            </a:xfrm>
            <a:prstGeom prst="rect">
              <a:avLst/>
            </a:prstGeom>
          </p:spPr>
        </p:pic>
      </p:grpSp>
      <p:sp>
        <p:nvSpPr>
          <p:cNvPr id="4" name="TextBox 3">
            <a:extLst>
              <a:ext uri="{FF2B5EF4-FFF2-40B4-BE49-F238E27FC236}">
                <a16:creationId xmlns:a16="http://schemas.microsoft.com/office/drawing/2014/main" id="{A67589EF-2307-9BAB-C6D2-ED88E27CBB74}"/>
              </a:ext>
            </a:extLst>
          </p:cNvPr>
          <p:cNvSpPr txBox="1"/>
          <p:nvPr/>
        </p:nvSpPr>
        <p:spPr>
          <a:xfrm>
            <a:off x="610211" y="445573"/>
            <a:ext cx="7620000"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What are the different Academic Graduate Student (AGS) job titles?</a:t>
            </a:r>
          </a:p>
        </p:txBody>
      </p:sp>
      <p:sp>
        <p:nvSpPr>
          <p:cNvPr id="6" name="TextBox 5">
            <a:extLst>
              <a:ext uri="{FF2B5EF4-FFF2-40B4-BE49-F238E27FC236}">
                <a16:creationId xmlns:a16="http://schemas.microsoft.com/office/drawing/2014/main" id="{58A94713-D975-615A-7910-77ED5F7CC4E3}"/>
              </a:ext>
            </a:extLst>
          </p:cNvPr>
          <p:cNvSpPr txBox="1"/>
          <p:nvPr/>
        </p:nvSpPr>
        <p:spPr>
          <a:xfrm>
            <a:off x="1143000" y="1828800"/>
            <a:ext cx="5257800" cy="2862322"/>
          </a:xfrm>
          <a:prstGeom prst="rect">
            <a:avLst/>
          </a:prstGeom>
          <a:noFill/>
        </p:spPr>
        <p:txBody>
          <a:bodyPr wrap="square" rtlCol="0">
            <a:spAutoFit/>
          </a:bodyPr>
          <a:lstStyle/>
          <a:p>
            <a:pPr algn="l">
              <a:lnSpc>
                <a:spcPct val="150000"/>
              </a:lnSpc>
              <a:buFont typeface="Arial" panose="020B0604020202020204" pitchFamily="34" charset="0"/>
              <a:buChar char="•"/>
            </a:pPr>
            <a:r>
              <a:rPr lang="en-US" b="0" i="0" dirty="0">
                <a:solidFill>
                  <a:srgbClr val="212529"/>
                </a:solidFill>
                <a:effectLst/>
                <a:highlight>
                  <a:srgbClr val="FFFF00"/>
                </a:highlight>
                <a:latin typeface="Arial" panose="020B0604020202020204" pitchFamily="34" charset="0"/>
                <a:cs typeface="Arial" panose="020B0604020202020204" pitchFamily="34" charset="0"/>
              </a:rPr>
              <a:t>G0045 Assistant Instructor</a:t>
            </a:r>
          </a:p>
          <a:p>
            <a:pPr algn="l">
              <a:lnSpc>
                <a:spcPct val="150000"/>
              </a:lnSpc>
              <a:buFont typeface="Arial" panose="020B0604020202020204" pitchFamily="34" charset="0"/>
              <a:buChar char="•"/>
            </a:pPr>
            <a:r>
              <a:rPr lang="en-US" b="0" i="0" dirty="0">
                <a:solidFill>
                  <a:srgbClr val="212529"/>
                </a:solidFill>
                <a:effectLst/>
                <a:highlight>
                  <a:srgbClr val="FFFF00"/>
                </a:highlight>
                <a:latin typeface="Arial" panose="020B0604020202020204" pitchFamily="34" charset="0"/>
                <a:cs typeface="Arial" panose="020B0604020202020204" pitchFamily="34" charset="0"/>
              </a:rPr>
              <a:t>G0063 Teaching Assistant</a:t>
            </a:r>
          </a:p>
          <a:p>
            <a:pPr algn="l">
              <a:lnSpc>
                <a:spcPct val="150000"/>
              </a:lnSpc>
              <a:buFont typeface="Arial" panose="020B0604020202020204" pitchFamily="34" charset="0"/>
              <a:buChar char="•"/>
            </a:pPr>
            <a:r>
              <a:rPr lang="en-US" b="0" i="0" dirty="0">
                <a:solidFill>
                  <a:srgbClr val="212529"/>
                </a:solidFill>
                <a:effectLst/>
                <a:latin typeface="Arial" panose="020B0604020202020204" pitchFamily="34" charset="0"/>
                <a:cs typeface="Arial" panose="020B0604020202020204" pitchFamily="34" charset="0"/>
              </a:rPr>
              <a:t>G0064 Tutor (Graduate)</a:t>
            </a:r>
          </a:p>
          <a:p>
            <a:pPr algn="l">
              <a:lnSpc>
                <a:spcPct val="150000"/>
              </a:lnSpc>
              <a:buFont typeface="Arial" panose="020B0604020202020204" pitchFamily="34" charset="0"/>
              <a:buChar char="•"/>
            </a:pPr>
            <a:r>
              <a:rPr lang="en-US" b="0" i="0" dirty="0">
                <a:solidFill>
                  <a:srgbClr val="212529"/>
                </a:solidFill>
                <a:effectLst/>
                <a:latin typeface="Arial" panose="020B0604020202020204" pitchFamily="34" charset="0"/>
                <a:cs typeface="Arial" panose="020B0604020202020204" pitchFamily="34" charset="0"/>
              </a:rPr>
              <a:t>G0065 Academic Assistant</a:t>
            </a:r>
          </a:p>
          <a:p>
            <a:pPr algn="l">
              <a:lnSpc>
                <a:spcPct val="150000"/>
              </a:lnSpc>
              <a:buFont typeface="Arial" panose="020B0604020202020204" pitchFamily="34" charset="0"/>
              <a:buChar char="•"/>
            </a:pPr>
            <a:r>
              <a:rPr lang="en-US" b="0" i="0" dirty="0">
                <a:solidFill>
                  <a:srgbClr val="212529"/>
                </a:solidFill>
                <a:effectLst/>
                <a:latin typeface="Arial" panose="020B0604020202020204" pitchFamily="34" charset="0"/>
                <a:cs typeface="Arial" panose="020B0604020202020204" pitchFamily="34" charset="0"/>
              </a:rPr>
              <a:t>G0071 Graduate Assistant</a:t>
            </a:r>
          </a:p>
          <a:p>
            <a:pPr algn="l">
              <a:lnSpc>
                <a:spcPct val="150000"/>
              </a:lnSpc>
              <a:buFont typeface="Arial" panose="020B0604020202020204" pitchFamily="34" charset="0"/>
              <a:buChar char="•"/>
            </a:pPr>
            <a:r>
              <a:rPr lang="en-US" b="0" i="0" dirty="0">
                <a:solidFill>
                  <a:srgbClr val="212529"/>
                </a:solidFill>
                <a:effectLst/>
                <a:highlight>
                  <a:srgbClr val="FFFF00"/>
                </a:highlight>
                <a:latin typeface="Arial" panose="020B0604020202020204" pitchFamily="34" charset="0"/>
                <a:cs typeface="Arial" panose="020B0604020202020204" pitchFamily="34" charset="0"/>
              </a:rPr>
              <a:t>G0090 Graduate Research Assistant</a:t>
            </a:r>
          </a:p>
          <a:p>
            <a:endParaRPr lang="en-US" dirty="0"/>
          </a:p>
        </p:txBody>
      </p:sp>
      <p:sp>
        <p:nvSpPr>
          <p:cNvPr id="8" name="TextBox 7">
            <a:extLst>
              <a:ext uri="{FF2B5EF4-FFF2-40B4-BE49-F238E27FC236}">
                <a16:creationId xmlns:a16="http://schemas.microsoft.com/office/drawing/2014/main" id="{C9DF1461-A6A0-77B6-B9EE-404C632A56CB}"/>
              </a:ext>
            </a:extLst>
          </p:cNvPr>
          <p:cNvSpPr txBox="1"/>
          <p:nvPr/>
        </p:nvSpPr>
        <p:spPr>
          <a:xfrm>
            <a:off x="5105400" y="2350532"/>
            <a:ext cx="3886200" cy="646331"/>
          </a:xfrm>
          <a:prstGeom prst="rect">
            <a:avLst/>
          </a:prstGeom>
          <a:noFill/>
        </p:spPr>
        <p:txBody>
          <a:bodyPr wrap="square" rtlCol="0">
            <a:spAutoFit/>
          </a:bodyPr>
          <a:lstStyle/>
          <a:p>
            <a:r>
              <a:rPr lang="en-US" b="1" dirty="0"/>
              <a:t>We will mainly </a:t>
            </a:r>
            <a:r>
              <a:rPr lang="en-US" b="1" dirty="0">
                <a:latin typeface="Arial" panose="020B0604020202020204" pitchFamily="34" charset="0"/>
                <a:cs typeface="Arial" panose="020B0604020202020204" pitchFamily="34" charset="0"/>
              </a:rPr>
              <a:t>focus</a:t>
            </a:r>
            <a:r>
              <a:rPr lang="en-US" b="1" dirty="0"/>
              <a:t> on the three</a:t>
            </a:r>
          </a:p>
          <a:p>
            <a:r>
              <a:rPr lang="en-US" b="1" dirty="0"/>
              <a:t>highlighted job titles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AC2A97B-8790-7209-113A-68996772ED4E}"/>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0805A05C-3851-1FD3-58EB-A6469E72F03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6E68E79-EE6B-1F02-FBD0-E81D3DE2FE90}"/>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74FA173F-F44D-3BDC-9794-797B2227306C}"/>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2414DE19-3E80-B79B-546B-ECFBD79F7E48}"/>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6AA9E778-0CD5-F938-FF57-1B30CD51307B}"/>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A8362145-4335-E70F-0E9C-8468BEA740AC}"/>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358A3762-1C38-EC64-A7C9-958B1B271489}"/>
                </a:ext>
              </a:extLst>
            </p:cNvPr>
            <p:cNvPicPr/>
            <p:nvPr/>
          </p:nvPicPr>
          <p:blipFill>
            <a:blip r:embed="rId5" cstate="print"/>
            <a:stretch>
              <a:fillRect/>
            </a:stretch>
          </p:blipFill>
          <p:spPr>
            <a:xfrm>
              <a:off x="9639603" y="478369"/>
              <a:ext cx="2092147" cy="383288"/>
            </a:xfrm>
            <a:prstGeom prst="rect">
              <a:avLst/>
            </a:prstGeom>
          </p:spPr>
        </p:pic>
      </p:grpSp>
      <p:sp>
        <p:nvSpPr>
          <p:cNvPr id="4" name="TextBox 3">
            <a:extLst>
              <a:ext uri="{FF2B5EF4-FFF2-40B4-BE49-F238E27FC236}">
                <a16:creationId xmlns:a16="http://schemas.microsoft.com/office/drawing/2014/main" id="{53BFFC2A-D2D2-7452-DE99-155C2B51F959}"/>
              </a:ext>
            </a:extLst>
          </p:cNvPr>
          <p:cNvSpPr txBox="1"/>
          <p:nvPr/>
        </p:nvSpPr>
        <p:spPr>
          <a:xfrm>
            <a:off x="275876" y="294501"/>
            <a:ext cx="7790666"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What is the difference between a TA, AI, and GRA?</a:t>
            </a:r>
          </a:p>
        </p:txBody>
      </p:sp>
      <p:sp>
        <p:nvSpPr>
          <p:cNvPr id="2" name="TextBox 1">
            <a:extLst>
              <a:ext uri="{FF2B5EF4-FFF2-40B4-BE49-F238E27FC236}">
                <a16:creationId xmlns:a16="http://schemas.microsoft.com/office/drawing/2014/main" id="{E49AF8C3-D02A-841B-AF28-CE50C95D8CD4}"/>
              </a:ext>
            </a:extLst>
          </p:cNvPr>
          <p:cNvSpPr txBox="1"/>
          <p:nvPr/>
        </p:nvSpPr>
        <p:spPr>
          <a:xfrm>
            <a:off x="1143000" y="1295400"/>
            <a:ext cx="651353" cy="369332"/>
          </a:xfrm>
          <a:prstGeom prst="rect">
            <a:avLst/>
          </a:prstGeom>
          <a:noFill/>
        </p:spPr>
        <p:txBody>
          <a:bodyPr wrap="square" rtlCol="0">
            <a:spAutoFit/>
          </a:bodyPr>
          <a:lstStyle/>
          <a:p>
            <a:r>
              <a:rPr lang="en-US" b="1" dirty="0"/>
              <a:t>TA</a:t>
            </a:r>
          </a:p>
        </p:txBody>
      </p:sp>
      <p:sp>
        <p:nvSpPr>
          <p:cNvPr id="5" name="TextBox 4">
            <a:extLst>
              <a:ext uri="{FF2B5EF4-FFF2-40B4-BE49-F238E27FC236}">
                <a16:creationId xmlns:a16="http://schemas.microsoft.com/office/drawing/2014/main" id="{5282F4A9-227B-D54A-B27C-14EFDF087ABC}"/>
              </a:ext>
            </a:extLst>
          </p:cNvPr>
          <p:cNvSpPr txBox="1"/>
          <p:nvPr/>
        </p:nvSpPr>
        <p:spPr>
          <a:xfrm>
            <a:off x="1142997" y="2743200"/>
            <a:ext cx="651353" cy="369332"/>
          </a:xfrm>
          <a:prstGeom prst="rect">
            <a:avLst/>
          </a:prstGeom>
          <a:noFill/>
        </p:spPr>
        <p:txBody>
          <a:bodyPr wrap="square" rtlCol="0">
            <a:spAutoFit/>
          </a:bodyPr>
          <a:lstStyle/>
          <a:p>
            <a:r>
              <a:rPr lang="en-US" b="1" dirty="0"/>
              <a:t>AI</a:t>
            </a:r>
          </a:p>
        </p:txBody>
      </p:sp>
      <p:sp>
        <p:nvSpPr>
          <p:cNvPr id="6" name="TextBox 5">
            <a:extLst>
              <a:ext uri="{FF2B5EF4-FFF2-40B4-BE49-F238E27FC236}">
                <a16:creationId xmlns:a16="http://schemas.microsoft.com/office/drawing/2014/main" id="{5B914D25-59E6-6599-C68E-6CE1FB01C412}"/>
              </a:ext>
            </a:extLst>
          </p:cNvPr>
          <p:cNvSpPr txBox="1"/>
          <p:nvPr/>
        </p:nvSpPr>
        <p:spPr>
          <a:xfrm>
            <a:off x="1076713" y="4901343"/>
            <a:ext cx="783923" cy="369332"/>
          </a:xfrm>
          <a:prstGeom prst="rect">
            <a:avLst/>
          </a:prstGeom>
          <a:noFill/>
        </p:spPr>
        <p:txBody>
          <a:bodyPr wrap="square" rtlCol="0">
            <a:spAutoFit/>
          </a:bodyPr>
          <a:lstStyle/>
          <a:p>
            <a:r>
              <a:rPr lang="en-US" b="1" dirty="0"/>
              <a:t>GRA</a:t>
            </a:r>
          </a:p>
        </p:txBody>
      </p:sp>
      <p:sp>
        <p:nvSpPr>
          <p:cNvPr id="7" name="TextBox 6">
            <a:extLst>
              <a:ext uri="{FF2B5EF4-FFF2-40B4-BE49-F238E27FC236}">
                <a16:creationId xmlns:a16="http://schemas.microsoft.com/office/drawing/2014/main" id="{1073B567-0C53-230A-BA4D-38B75A4A1652}"/>
              </a:ext>
            </a:extLst>
          </p:cNvPr>
          <p:cNvSpPr txBox="1"/>
          <p:nvPr/>
        </p:nvSpPr>
        <p:spPr>
          <a:xfrm>
            <a:off x="1790175" y="1295400"/>
            <a:ext cx="6892450"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Teaching Assistant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Graduate students who help faculty with the conduct and delivery of courses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Duties need to be connected to a specific instructional course  </a:t>
            </a:r>
          </a:p>
        </p:txBody>
      </p:sp>
      <p:sp>
        <p:nvSpPr>
          <p:cNvPr id="8" name="TextBox 7">
            <a:extLst>
              <a:ext uri="{FF2B5EF4-FFF2-40B4-BE49-F238E27FC236}">
                <a16:creationId xmlns:a16="http://schemas.microsoft.com/office/drawing/2014/main" id="{83D1B49F-49C3-8624-A845-A2BE700AF493}"/>
              </a:ext>
            </a:extLst>
          </p:cNvPr>
          <p:cNvSpPr txBox="1"/>
          <p:nvPr/>
        </p:nvSpPr>
        <p:spPr>
          <a:xfrm>
            <a:off x="1790175" y="2743200"/>
            <a:ext cx="6892450" cy="1754326"/>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Assistant Instructor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Graduate students who teach undergraduate classes and provide instruction under the supervision of a university faculty member</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Instructor of record on course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Primarily doctoral students teaching lower-division courses</a:t>
            </a:r>
          </a:p>
        </p:txBody>
      </p:sp>
      <p:sp>
        <p:nvSpPr>
          <p:cNvPr id="9" name="TextBox 8">
            <a:extLst>
              <a:ext uri="{FF2B5EF4-FFF2-40B4-BE49-F238E27FC236}">
                <a16:creationId xmlns:a16="http://schemas.microsoft.com/office/drawing/2014/main" id="{326DC005-FF2F-EAAF-0AD8-BFEB3BFA28F7}"/>
              </a:ext>
            </a:extLst>
          </p:cNvPr>
          <p:cNvSpPr txBox="1"/>
          <p:nvPr/>
        </p:nvSpPr>
        <p:spPr>
          <a:xfrm>
            <a:off x="1828800" y="4876800"/>
            <a:ext cx="6892450"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Graduate Research Assistant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Graduate students who perform faculty-supervised research related to their field</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2483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289E07E-D5AB-D581-9D83-F486A0DE3117}"/>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A649A4E-C077-7575-9A9C-8C2664FD9AA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3C497273-9C5A-39F7-9C6F-B7815292C690}"/>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44DF6B07-6617-6DE5-D0CD-286BF96F07F8}"/>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04172CE-C8FE-81FE-1821-95241988CEDF}"/>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43013DD9-5664-6736-5B59-9C9D20250D16}"/>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07AA71A2-F8FE-591C-C2E4-3F552AD0F5DA}"/>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AFA0D10-2DA4-69A0-C497-D0B8A77FBEA4}"/>
                </a:ext>
              </a:extLst>
            </p:cNvPr>
            <p:cNvPicPr/>
            <p:nvPr/>
          </p:nvPicPr>
          <p:blipFill>
            <a:blip r:embed="rId5" cstate="print"/>
            <a:stretch>
              <a:fillRect/>
            </a:stretch>
          </p:blipFill>
          <p:spPr>
            <a:xfrm>
              <a:off x="9639603" y="478369"/>
              <a:ext cx="2092147" cy="383288"/>
            </a:xfrm>
            <a:prstGeom prst="rect">
              <a:avLst/>
            </a:prstGeom>
          </p:spPr>
        </p:pic>
      </p:grpSp>
      <p:sp>
        <p:nvSpPr>
          <p:cNvPr id="3" name="TextBox 2">
            <a:extLst>
              <a:ext uri="{FF2B5EF4-FFF2-40B4-BE49-F238E27FC236}">
                <a16:creationId xmlns:a16="http://schemas.microsoft.com/office/drawing/2014/main" id="{949A0BD6-5F14-E4FE-D91B-FE52625A240B}"/>
              </a:ext>
            </a:extLst>
          </p:cNvPr>
          <p:cNvSpPr txBox="1"/>
          <p:nvPr/>
        </p:nvSpPr>
        <p:spPr>
          <a:xfrm>
            <a:off x="495654" y="160566"/>
            <a:ext cx="7657746" cy="1131848"/>
          </a:xfrm>
          <a:prstGeom prst="rect">
            <a:avLst/>
          </a:prstGeom>
          <a:noFill/>
        </p:spPr>
        <p:txBody>
          <a:bodyPr wrap="square" rtlCol="0">
            <a:spAutoFit/>
          </a:bodyPr>
          <a:lstStyle/>
          <a:p>
            <a:pPr>
              <a:lnSpc>
                <a:spcPct val="150000"/>
              </a:lnSpc>
            </a:pPr>
            <a:r>
              <a:rPr lang="en-US" sz="2400" b="1" dirty="0"/>
              <a:t>How Can We Determine if a Student Employee is Benefits Eligible?</a:t>
            </a:r>
          </a:p>
        </p:txBody>
      </p:sp>
      <p:sp>
        <p:nvSpPr>
          <p:cNvPr id="4" name="TextBox 3">
            <a:extLst>
              <a:ext uri="{FF2B5EF4-FFF2-40B4-BE49-F238E27FC236}">
                <a16:creationId xmlns:a16="http://schemas.microsoft.com/office/drawing/2014/main" id="{E29DB523-25F2-11C5-7AC5-9D24D0D5BA0A}"/>
              </a:ext>
            </a:extLst>
          </p:cNvPr>
          <p:cNvSpPr txBox="1"/>
          <p:nvPr/>
        </p:nvSpPr>
        <p:spPr>
          <a:xfrm>
            <a:off x="2032866" y="1452980"/>
            <a:ext cx="754380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Students appointed to AGS job titles for at least 20 hours per week over 4.5 months are eligible for benefits</a:t>
            </a:r>
          </a:p>
          <a:p>
            <a:r>
              <a:rPr lang="en-US" dirty="0"/>
              <a:t> </a:t>
            </a:r>
          </a:p>
          <a:p>
            <a:pPr marL="285750" indent="-285750">
              <a:buFont typeface="Arial" panose="020B0604020202020204" pitchFamily="34" charset="0"/>
              <a:buChar char="•"/>
            </a:pPr>
            <a:r>
              <a:rPr lang="en-US" dirty="0"/>
              <a:t>Look at the all jobs for student, not just the position you are appointing them in.</a:t>
            </a:r>
          </a:p>
          <a:p>
            <a:pPr marL="285750" indent="-28575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E9FB4FE8-5F26-9A65-7218-671D38DC1B22}"/>
              </a:ext>
            </a:extLst>
          </p:cNvPr>
          <p:cNvSpPr txBox="1"/>
          <p:nvPr/>
        </p:nvSpPr>
        <p:spPr>
          <a:xfrm>
            <a:off x="475989" y="3422095"/>
            <a:ext cx="8782812" cy="1703030"/>
          </a:xfrm>
          <a:prstGeom prst="rect">
            <a:avLst/>
          </a:prstGeom>
          <a:noFill/>
        </p:spPr>
        <p:txBody>
          <a:bodyPr wrap="square" rtlCol="0">
            <a:spAutoFit/>
          </a:bodyPr>
          <a:lstStyle/>
          <a:p>
            <a:pPr>
              <a:lnSpc>
                <a:spcPct val="150000"/>
              </a:lnSpc>
            </a:pPr>
            <a:r>
              <a:rPr lang="en-US" b="1" dirty="0"/>
              <a:t>You are appointing a teaching assistant in your department for 10 hours for the Fall semester. Workday shows the student already has a 10 hour GRA during the same period. Should you list them as Benefits-Eligible or Non-Benefits Eligible on your position in Workday?</a:t>
            </a:r>
          </a:p>
        </p:txBody>
      </p:sp>
      <p:sp>
        <p:nvSpPr>
          <p:cNvPr id="6" name="TextBox 5">
            <a:extLst>
              <a:ext uri="{FF2B5EF4-FFF2-40B4-BE49-F238E27FC236}">
                <a16:creationId xmlns:a16="http://schemas.microsoft.com/office/drawing/2014/main" id="{C55C7732-D82E-B1AE-2C26-6C83A135BC5D}"/>
              </a:ext>
            </a:extLst>
          </p:cNvPr>
          <p:cNvSpPr txBox="1"/>
          <p:nvPr/>
        </p:nvSpPr>
        <p:spPr>
          <a:xfrm>
            <a:off x="990600" y="5257800"/>
            <a:ext cx="5791200" cy="923330"/>
          </a:xfrm>
          <a:prstGeom prst="rect">
            <a:avLst/>
          </a:prstGeom>
          <a:noFill/>
        </p:spPr>
        <p:txBody>
          <a:bodyPr wrap="square" rtlCol="0">
            <a:spAutoFit/>
          </a:bodyPr>
          <a:lstStyle/>
          <a:p>
            <a:r>
              <a:rPr lang="en-US" dirty="0"/>
              <a:t>A: Student is appointed for at least 20 hours in AGS job titles. Student should be listed as Benefits-Eligible on the BP. </a:t>
            </a:r>
          </a:p>
        </p:txBody>
      </p:sp>
    </p:spTree>
    <p:extLst>
      <p:ext uri="{BB962C8B-B14F-4D97-AF65-F5344CB8AC3E}">
        <p14:creationId xmlns:p14="http://schemas.microsoft.com/office/powerpoint/2010/main" val="71461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DBD1D43-FCAD-CCCB-E9CB-799127885BBD}"/>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BFACF899-AF8E-3D1E-83F2-63CE75279B8A}"/>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2A1523A7-98EB-365F-7F93-2FF2DA980B76}"/>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B989B506-94CF-100D-2EEA-3ACDF1E70F1A}"/>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A3529DE1-6E82-4385-1F9E-F3B72DDA0AD4}"/>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0F1F829D-073E-1F27-94CD-4F89AE9454F0}"/>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DC672B93-3900-D6EA-60BC-A68EF93EFBE3}"/>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F275631C-E827-40D9-3A20-47C529430027}"/>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E7E8B6B2-5126-D850-CFFD-572CE0A998E9}"/>
              </a:ext>
            </a:extLst>
          </p:cNvPr>
          <p:cNvSpPr txBox="1"/>
          <p:nvPr/>
        </p:nvSpPr>
        <p:spPr>
          <a:xfrm>
            <a:off x="241116" y="160555"/>
            <a:ext cx="5715000" cy="461665"/>
          </a:xfrm>
          <a:prstGeom prst="rect">
            <a:avLst/>
          </a:prstGeom>
          <a:noFill/>
        </p:spPr>
        <p:txBody>
          <a:bodyPr wrap="square" rtlCol="0">
            <a:spAutoFit/>
          </a:bodyPr>
          <a:lstStyle/>
          <a:p>
            <a:r>
              <a:rPr lang="en-US" sz="2400" b="1" dirty="0">
                <a:solidFill>
                  <a:schemeClr val="tx1"/>
                </a:solidFill>
                <a:latin typeface="Arial" panose="020B0604020202020204" pitchFamily="34" charset="0"/>
                <a:cs typeface="Arial" panose="020B0604020202020204" pitchFamily="34" charset="0"/>
              </a:rPr>
              <a:t>Student Business Process Key Terms </a:t>
            </a:r>
          </a:p>
        </p:txBody>
      </p:sp>
      <p:sp>
        <p:nvSpPr>
          <p:cNvPr id="3" name="TextBox 2">
            <a:extLst>
              <a:ext uri="{FF2B5EF4-FFF2-40B4-BE49-F238E27FC236}">
                <a16:creationId xmlns:a16="http://schemas.microsoft.com/office/drawing/2014/main" id="{8FBA60D9-CE41-551F-D186-D9E5A142B7F4}"/>
              </a:ext>
            </a:extLst>
          </p:cNvPr>
          <p:cNvSpPr txBox="1"/>
          <p:nvPr/>
        </p:nvSpPr>
        <p:spPr>
          <a:xfrm>
            <a:off x="465552" y="1406892"/>
            <a:ext cx="1066800" cy="664221"/>
          </a:xfrm>
          <a:prstGeom prst="rect">
            <a:avLst/>
          </a:prstGeom>
          <a:noFill/>
        </p:spPr>
        <p:txBody>
          <a:bodyPr wrap="square" rtlCol="0">
            <a:spAutoFit/>
          </a:bodyPr>
          <a:lstStyle/>
          <a:p>
            <a:pPr>
              <a:lnSpc>
                <a:spcPct val="250000"/>
              </a:lnSpc>
            </a:pPr>
            <a:r>
              <a:rPr lang="en-US" b="1" dirty="0"/>
              <a:t>Extend</a:t>
            </a:r>
          </a:p>
        </p:txBody>
      </p:sp>
      <p:sp>
        <p:nvSpPr>
          <p:cNvPr id="4" name="TextBox 3">
            <a:extLst>
              <a:ext uri="{FF2B5EF4-FFF2-40B4-BE49-F238E27FC236}">
                <a16:creationId xmlns:a16="http://schemas.microsoft.com/office/drawing/2014/main" id="{D86BD753-9647-B821-DBFF-360391F786CD}"/>
              </a:ext>
            </a:extLst>
          </p:cNvPr>
          <p:cNvSpPr txBox="1"/>
          <p:nvPr/>
        </p:nvSpPr>
        <p:spPr>
          <a:xfrm>
            <a:off x="1737987" y="1646872"/>
            <a:ext cx="6477000" cy="1477328"/>
          </a:xfrm>
          <a:prstGeom prst="rect">
            <a:avLst/>
          </a:prstGeom>
          <a:noFill/>
        </p:spPr>
        <p:txBody>
          <a:bodyPr wrap="square" rtlCol="0">
            <a:spAutoFit/>
          </a:bodyPr>
          <a:lstStyle/>
          <a:p>
            <a:r>
              <a:rPr lang="en-US" dirty="0"/>
              <a:t>Used when extending the end date of the same job to a future date. Job profile and supervisory organization are not changing. </a:t>
            </a:r>
          </a:p>
          <a:p>
            <a:r>
              <a:rPr lang="en-US" dirty="0"/>
              <a:t>Example: Student is employed as a GRA in the fall and will be a GRA again with the same supervisor in the spring.</a:t>
            </a:r>
          </a:p>
        </p:txBody>
      </p:sp>
      <p:sp>
        <p:nvSpPr>
          <p:cNvPr id="5" name="TextBox 4">
            <a:extLst>
              <a:ext uri="{FF2B5EF4-FFF2-40B4-BE49-F238E27FC236}">
                <a16:creationId xmlns:a16="http://schemas.microsoft.com/office/drawing/2014/main" id="{2CADCC7A-CCDD-D88A-280F-FD17C0FF6933}"/>
              </a:ext>
            </a:extLst>
          </p:cNvPr>
          <p:cNvSpPr txBox="1"/>
          <p:nvPr/>
        </p:nvSpPr>
        <p:spPr>
          <a:xfrm>
            <a:off x="1689970" y="3447871"/>
            <a:ext cx="6477000" cy="1200329"/>
          </a:xfrm>
          <a:prstGeom prst="rect">
            <a:avLst/>
          </a:prstGeom>
          <a:noFill/>
        </p:spPr>
        <p:txBody>
          <a:bodyPr wrap="square" rtlCol="0">
            <a:spAutoFit/>
          </a:bodyPr>
          <a:lstStyle/>
          <a:p>
            <a:r>
              <a:rPr lang="en-US" dirty="0"/>
              <a:t>Used when student is transferring to a new position (new supervisory organization or new job profile)</a:t>
            </a:r>
          </a:p>
          <a:p>
            <a:r>
              <a:rPr lang="en-US" dirty="0"/>
              <a:t>Example: Student is employed as a TA in the fall and will be a GRA in the spring</a:t>
            </a:r>
          </a:p>
        </p:txBody>
      </p:sp>
      <p:sp>
        <p:nvSpPr>
          <p:cNvPr id="6" name="TextBox 5">
            <a:extLst>
              <a:ext uri="{FF2B5EF4-FFF2-40B4-BE49-F238E27FC236}">
                <a16:creationId xmlns:a16="http://schemas.microsoft.com/office/drawing/2014/main" id="{C1B31110-CD44-A716-6984-46B5E26C8C3E}"/>
              </a:ext>
            </a:extLst>
          </p:cNvPr>
          <p:cNvSpPr txBox="1"/>
          <p:nvPr/>
        </p:nvSpPr>
        <p:spPr>
          <a:xfrm>
            <a:off x="457200" y="3194010"/>
            <a:ext cx="1232769" cy="664284"/>
          </a:xfrm>
          <a:prstGeom prst="rect">
            <a:avLst/>
          </a:prstGeom>
          <a:noFill/>
        </p:spPr>
        <p:txBody>
          <a:bodyPr wrap="square" rtlCol="0">
            <a:spAutoFit/>
          </a:bodyPr>
          <a:lstStyle/>
          <a:p>
            <a:pPr>
              <a:lnSpc>
                <a:spcPct val="250000"/>
              </a:lnSpc>
            </a:pPr>
            <a:r>
              <a:rPr lang="en-US" b="1" dirty="0"/>
              <a:t>Transfer</a:t>
            </a:r>
          </a:p>
        </p:txBody>
      </p:sp>
      <p:sp>
        <p:nvSpPr>
          <p:cNvPr id="7" name="TextBox 6">
            <a:extLst>
              <a:ext uri="{FF2B5EF4-FFF2-40B4-BE49-F238E27FC236}">
                <a16:creationId xmlns:a16="http://schemas.microsoft.com/office/drawing/2014/main" id="{9D20EC1E-5E2A-CE68-1B6D-2954D63C04C9}"/>
              </a:ext>
            </a:extLst>
          </p:cNvPr>
          <p:cNvSpPr txBox="1"/>
          <p:nvPr/>
        </p:nvSpPr>
        <p:spPr>
          <a:xfrm>
            <a:off x="505216" y="4572000"/>
            <a:ext cx="1232769" cy="664284"/>
          </a:xfrm>
          <a:prstGeom prst="rect">
            <a:avLst/>
          </a:prstGeom>
          <a:noFill/>
        </p:spPr>
        <p:txBody>
          <a:bodyPr wrap="square" rtlCol="0">
            <a:spAutoFit/>
          </a:bodyPr>
          <a:lstStyle/>
          <a:p>
            <a:pPr>
              <a:lnSpc>
                <a:spcPct val="250000"/>
              </a:lnSpc>
            </a:pPr>
            <a:r>
              <a:rPr lang="en-US" b="1" dirty="0"/>
              <a:t>Add</a:t>
            </a:r>
            <a:r>
              <a:rPr lang="en-US" dirty="0"/>
              <a:t> </a:t>
            </a:r>
            <a:r>
              <a:rPr lang="en-US" b="1" dirty="0"/>
              <a:t>Job</a:t>
            </a:r>
          </a:p>
        </p:txBody>
      </p:sp>
      <p:sp>
        <p:nvSpPr>
          <p:cNvPr id="8" name="TextBox 7">
            <a:extLst>
              <a:ext uri="{FF2B5EF4-FFF2-40B4-BE49-F238E27FC236}">
                <a16:creationId xmlns:a16="http://schemas.microsoft.com/office/drawing/2014/main" id="{3CF3518A-B7BA-CF4F-EFC4-9342201A024F}"/>
              </a:ext>
            </a:extLst>
          </p:cNvPr>
          <p:cNvSpPr txBox="1"/>
          <p:nvPr/>
        </p:nvSpPr>
        <p:spPr>
          <a:xfrm>
            <a:off x="1711891" y="4861678"/>
            <a:ext cx="6174288" cy="1200329"/>
          </a:xfrm>
          <a:prstGeom prst="rect">
            <a:avLst/>
          </a:prstGeom>
          <a:noFill/>
        </p:spPr>
        <p:txBody>
          <a:bodyPr wrap="square" rtlCol="0">
            <a:spAutoFit/>
          </a:bodyPr>
          <a:lstStyle/>
          <a:p>
            <a:r>
              <a:rPr lang="en-US" dirty="0"/>
              <a:t>Used when student will have an additional job on top of their existing job in Workday.</a:t>
            </a:r>
          </a:p>
          <a:p>
            <a:r>
              <a:rPr lang="en-US" dirty="0"/>
              <a:t>Example: Student is already a 15 hour TA in KHE is adding another 5 hour TA assignment in ELP. </a:t>
            </a:r>
          </a:p>
        </p:txBody>
      </p:sp>
      <p:sp>
        <p:nvSpPr>
          <p:cNvPr id="10" name="TextBox 9">
            <a:extLst>
              <a:ext uri="{FF2B5EF4-FFF2-40B4-BE49-F238E27FC236}">
                <a16:creationId xmlns:a16="http://schemas.microsoft.com/office/drawing/2014/main" id="{CF48C9D8-0E40-DF42-7683-A10ED554FFF6}"/>
              </a:ext>
            </a:extLst>
          </p:cNvPr>
          <p:cNvSpPr txBox="1"/>
          <p:nvPr/>
        </p:nvSpPr>
        <p:spPr>
          <a:xfrm>
            <a:off x="2856456" y="744953"/>
            <a:ext cx="4419600" cy="369332"/>
          </a:xfrm>
          <a:prstGeom prst="rect">
            <a:avLst/>
          </a:prstGeom>
          <a:noFill/>
        </p:spPr>
        <p:txBody>
          <a:bodyPr wrap="square" rtlCol="0">
            <a:spAutoFit/>
          </a:bodyPr>
          <a:lstStyle/>
          <a:p>
            <a:r>
              <a:rPr lang="en-US" b="1" dirty="0">
                <a:solidFill>
                  <a:srgbClr val="BF5700"/>
                </a:solidFill>
              </a:rPr>
              <a:t>Has Active Job in Workday</a:t>
            </a:r>
          </a:p>
        </p:txBody>
      </p:sp>
      <p:sp>
        <p:nvSpPr>
          <p:cNvPr id="9" name="TextBox 8">
            <a:extLst>
              <a:ext uri="{FF2B5EF4-FFF2-40B4-BE49-F238E27FC236}">
                <a16:creationId xmlns:a16="http://schemas.microsoft.com/office/drawing/2014/main" id="{BDFBCEBB-3CFD-5A36-D7E7-2013504FA5CE}"/>
              </a:ext>
            </a:extLst>
          </p:cNvPr>
          <p:cNvSpPr txBox="1"/>
          <p:nvPr/>
        </p:nvSpPr>
        <p:spPr>
          <a:xfrm>
            <a:off x="8611643" y="1192213"/>
            <a:ext cx="3504157" cy="2031325"/>
          </a:xfrm>
          <a:prstGeom prst="rect">
            <a:avLst/>
          </a:prstGeom>
          <a:solidFill>
            <a:schemeClr val="accent5">
              <a:lumMod val="20000"/>
              <a:lumOff val="80000"/>
            </a:schemeClr>
          </a:solidFill>
          <a:ln>
            <a:solidFill>
              <a:schemeClr val="tx1"/>
            </a:solidFill>
          </a:ln>
        </p:spPr>
        <p:txBody>
          <a:bodyPr wrap="square" rtlCol="0">
            <a:spAutoFit/>
          </a:bodyPr>
          <a:lstStyle/>
          <a:p>
            <a:r>
              <a:rPr lang="en-US" b="1" dirty="0"/>
              <a:t>Note: There is no BP called “extend” in Workday. This is the term used to describe the end date of a job being extended to a future date. It is done through the “change job details” process</a:t>
            </a:r>
          </a:p>
        </p:txBody>
      </p:sp>
    </p:spTree>
    <p:extLst>
      <p:ext uri="{BB962C8B-B14F-4D97-AF65-F5344CB8AC3E}">
        <p14:creationId xmlns:p14="http://schemas.microsoft.com/office/powerpoint/2010/main" val="708278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296F465-1722-4876-A06C-77D081E7938B}"/>
            </a:ext>
          </a:extLst>
        </p:cNvPr>
        <p:cNvGrpSpPr/>
        <p:nvPr/>
      </p:nvGrpSpPr>
      <p:grpSpPr>
        <a:xfrm>
          <a:off x="0" y="0"/>
          <a:ext cx="0" cy="0"/>
          <a:chOff x="0" y="0"/>
          <a:chExt cx="0" cy="0"/>
        </a:xfrm>
      </p:grpSpPr>
      <p:pic>
        <p:nvPicPr>
          <p:cNvPr id="309" name="Picture 308" descr="A close-up of a person's hand&#10;&#10;Description automatically generated">
            <a:extLst>
              <a:ext uri="{FF2B5EF4-FFF2-40B4-BE49-F238E27FC236}">
                <a16:creationId xmlns:a16="http://schemas.microsoft.com/office/drawing/2014/main" id="{6242348B-2977-AE26-8524-B7CE4D605B0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7" name="Group 306">
            <a:extLst>
              <a:ext uri="{FF2B5EF4-FFF2-40B4-BE49-F238E27FC236}">
                <a16:creationId xmlns:a16="http://schemas.microsoft.com/office/drawing/2014/main" id="{9E63C164-9E05-E4B4-7EF4-60CA64FC93C8}"/>
              </a:ext>
            </a:extLst>
          </p:cNvPr>
          <p:cNvGrpSpPr/>
          <p:nvPr/>
        </p:nvGrpSpPr>
        <p:grpSpPr>
          <a:xfrm>
            <a:off x="9240011" y="457205"/>
            <a:ext cx="2491739" cy="404452"/>
            <a:chOff x="9240011" y="457205"/>
            <a:chExt cx="2491739" cy="404452"/>
          </a:xfrm>
        </p:grpSpPr>
        <p:grpSp>
          <p:nvGrpSpPr>
            <p:cNvPr id="301" name="object 301">
              <a:extLst>
                <a:ext uri="{FF2B5EF4-FFF2-40B4-BE49-F238E27FC236}">
                  <a16:creationId xmlns:a16="http://schemas.microsoft.com/office/drawing/2014/main" id="{2C6D7D77-FE57-641C-F589-5525202A50A2}"/>
                </a:ext>
              </a:extLst>
            </p:cNvPr>
            <p:cNvGrpSpPr/>
            <p:nvPr/>
          </p:nvGrpSpPr>
          <p:grpSpPr>
            <a:xfrm>
              <a:off x="9240011" y="457205"/>
              <a:ext cx="313690" cy="403860"/>
              <a:chOff x="9240011" y="457205"/>
              <a:chExt cx="313690" cy="403860"/>
            </a:xfrm>
          </p:grpSpPr>
          <p:sp>
            <p:nvSpPr>
              <p:cNvPr id="302" name="object 302">
                <a:extLst>
                  <a:ext uri="{FF2B5EF4-FFF2-40B4-BE49-F238E27FC236}">
                    <a16:creationId xmlns:a16="http://schemas.microsoft.com/office/drawing/2014/main" id="{865B9797-1ED1-9F30-42E0-A08E1819D8C9}"/>
                  </a:ext>
                </a:extLst>
              </p:cNvPr>
              <p:cNvSpPr/>
              <p:nvPr/>
            </p:nvSpPr>
            <p:spPr>
              <a:xfrm>
                <a:off x="9396437" y="591908"/>
                <a:ext cx="635" cy="635"/>
              </a:xfrm>
              <a:custGeom>
                <a:avLst/>
                <a:gdLst/>
                <a:ahLst/>
                <a:cxnLst/>
                <a:rect l="l" t="t" r="r" b="b"/>
                <a:pathLst>
                  <a:path w="634" h="634">
                    <a:moveTo>
                      <a:pt x="342" y="0"/>
                    </a:moveTo>
                    <a:lnTo>
                      <a:pt x="0" y="0"/>
                    </a:lnTo>
                    <a:lnTo>
                      <a:pt x="342" y="114"/>
                    </a:lnTo>
                    <a:close/>
                  </a:path>
                </a:pathLst>
              </a:custGeom>
              <a:solidFill>
                <a:srgbClr val="D15F27"/>
              </a:solidFill>
            </p:spPr>
            <p:txBody>
              <a:bodyPr wrap="square" lIns="0" tIns="0" rIns="0" bIns="0" rtlCol="0"/>
              <a:lstStyle/>
              <a:p>
                <a:endParaRPr/>
              </a:p>
            </p:txBody>
          </p:sp>
          <p:pic>
            <p:nvPicPr>
              <p:cNvPr id="303" name="object 303">
                <a:extLst>
                  <a:ext uri="{FF2B5EF4-FFF2-40B4-BE49-F238E27FC236}">
                    <a16:creationId xmlns:a16="http://schemas.microsoft.com/office/drawing/2014/main" id="{1389FAC6-AA67-F300-BC35-417C6869B1F5}"/>
                  </a:ext>
                </a:extLst>
              </p:cNvPr>
              <p:cNvPicPr/>
              <p:nvPr/>
            </p:nvPicPr>
            <p:blipFill>
              <a:blip r:embed="rId4" cstate="print"/>
              <a:stretch>
                <a:fillRect/>
              </a:stretch>
            </p:blipFill>
            <p:spPr>
              <a:xfrm>
                <a:off x="9316418" y="490171"/>
                <a:ext cx="160375" cy="79844"/>
              </a:xfrm>
              <a:prstGeom prst="rect">
                <a:avLst/>
              </a:prstGeom>
            </p:spPr>
          </p:pic>
          <p:sp>
            <p:nvSpPr>
              <p:cNvPr id="304" name="object 304">
                <a:extLst>
                  <a:ext uri="{FF2B5EF4-FFF2-40B4-BE49-F238E27FC236}">
                    <a16:creationId xmlns:a16="http://schemas.microsoft.com/office/drawing/2014/main" id="{790EB62B-DB6C-0F0F-A390-73821AA0E9FD}"/>
                  </a:ext>
                </a:extLst>
              </p:cNvPr>
              <p:cNvSpPr/>
              <p:nvPr/>
            </p:nvSpPr>
            <p:spPr>
              <a:xfrm>
                <a:off x="9240012" y="457212"/>
                <a:ext cx="313690" cy="403860"/>
              </a:xfrm>
              <a:custGeom>
                <a:avLst/>
                <a:gdLst/>
                <a:ahLst/>
                <a:cxnLst/>
                <a:rect l="l" t="t" r="r" b="b"/>
                <a:pathLst>
                  <a:path w="313690" h="403859">
                    <a:moveTo>
                      <a:pt x="223227" y="192570"/>
                    </a:moveTo>
                    <a:lnTo>
                      <a:pt x="223151" y="191973"/>
                    </a:lnTo>
                    <a:lnTo>
                      <a:pt x="223024" y="191909"/>
                    </a:lnTo>
                    <a:lnTo>
                      <a:pt x="222821" y="191973"/>
                    </a:lnTo>
                    <a:lnTo>
                      <a:pt x="191160" y="191960"/>
                    </a:lnTo>
                    <a:lnTo>
                      <a:pt x="191160" y="202628"/>
                    </a:lnTo>
                    <a:lnTo>
                      <a:pt x="171754" y="218795"/>
                    </a:lnTo>
                    <a:lnTo>
                      <a:pt x="177952" y="243255"/>
                    </a:lnTo>
                    <a:lnTo>
                      <a:pt x="174244" y="240919"/>
                    </a:lnTo>
                    <a:lnTo>
                      <a:pt x="156591" y="229793"/>
                    </a:lnTo>
                    <a:lnTo>
                      <a:pt x="135229" y="243255"/>
                    </a:lnTo>
                    <a:lnTo>
                      <a:pt x="141439" y="218795"/>
                    </a:lnTo>
                    <a:lnTo>
                      <a:pt x="122034" y="202628"/>
                    </a:lnTo>
                    <a:lnTo>
                      <a:pt x="147218" y="200952"/>
                    </a:lnTo>
                    <a:lnTo>
                      <a:pt x="150812" y="191985"/>
                    </a:lnTo>
                    <a:lnTo>
                      <a:pt x="156591" y="177520"/>
                    </a:lnTo>
                    <a:lnTo>
                      <a:pt x="165963" y="200952"/>
                    </a:lnTo>
                    <a:lnTo>
                      <a:pt x="191160" y="202628"/>
                    </a:lnTo>
                    <a:lnTo>
                      <a:pt x="191160" y="191960"/>
                    </a:lnTo>
                    <a:lnTo>
                      <a:pt x="172504" y="191960"/>
                    </a:lnTo>
                    <a:lnTo>
                      <a:pt x="167817" y="177520"/>
                    </a:lnTo>
                    <a:lnTo>
                      <a:pt x="156959" y="144094"/>
                    </a:lnTo>
                    <a:lnTo>
                      <a:pt x="156933" y="143891"/>
                    </a:lnTo>
                    <a:lnTo>
                      <a:pt x="156781" y="143725"/>
                    </a:lnTo>
                    <a:lnTo>
                      <a:pt x="156400" y="143725"/>
                    </a:lnTo>
                    <a:lnTo>
                      <a:pt x="156248" y="143891"/>
                    </a:lnTo>
                    <a:lnTo>
                      <a:pt x="156248" y="144094"/>
                    </a:lnTo>
                    <a:lnTo>
                      <a:pt x="140690" y="191960"/>
                    </a:lnTo>
                    <a:lnTo>
                      <a:pt x="90360" y="191960"/>
                    </a:lnTo>
                    <a:lnTo>
                      <a:pt x="90157" y="191922"/>
                    </a:lnTo>
                    <a:lnTo>
                      <a:pt x="89941" y="192570"/>
                    </a:lnTo>
                    <a:lnTo>
                      <a:pt x="90157" y="192646"/>
                    </a:lnTo>
                    <a:lnTo>
                      <a:pt x="130848" y="222237"/>
                    </a:lnTo>
                    <a:lnTo>
                      <a:pt x="115239" y="270268"/>
                    </a:lnTo>
                    <a:lnTo>
                      <a:pt x="115227" y="270649"/>
                    </a:lnTo>
                    <a:lnTo>
                      <a:pt x="115379" y="270764"/>
                    </a:lnTo>
                    <a:lnTo>
                      <a:pt x="115557" y="270764"/>
                    </a:lnTo>
                    <a:lnTo>
                      <a:pt x="153377" y="243255"/>
                    </a:lnTo>
                    <a:lnTo>
                      <a:pt x="156591" y="240919"/>
                    </a:lnTo>
                    <a:lnTo>
                      <a:pt x="197624" y="270738"/>
                    </a:lnTo>
                    <a:lnTo>
                      <a:pt x="197802" y="270738"/>
                    </a:lnTo>
                    <a:lnTo>
                      <a:pt x="197929" y="270649"/>
                    </a:lnTo>
                    <a:lnTo>
                      <a:pt x="197954" y="270268"/>
                    </a:lnTo>
                    <a:lnTo>
                      <a:pt x="189179" y="243255"/>
                    </a:lnTo>
                    <a:lnTo>
                      <a:pt x="182346" y="222224"/>
                    </a:lnTo>
                    <a:lnTo>
                      <a:pt x="223075" y="192633"/>
                    </a:lnTo>
                    <a:lnTo>
                      <a:pt x="223227" y="192570"/>
                    </a:lnTo>
                    <a:close/>
                  </a:path>
                  <a:path w="313690" h="403859">
                    <a:moveTo>
                      <a:pt x="282092" y="193065"/>
                    </a:moveTo>
                    <a:lnTo>
                      <a:pt x="281762" y="190525"/>
                    </a:lnTo>
                    <a:lnTo>
                      <a:pt x="281254" y="186715"/>
                    </a:lnTo>
                    <a:lnTo>
                      <a:pt x="280416" y="182905"/>
                    </a:lnTo>
                    <a:lnTo>
                      <a:pt x="275209" y="184569"/>
                    </a:lnTo>
                    <a:lnTo>
                      <a:pt x="275209" y="198145"/>
                    </a:lnTo>
                    <a:lnTo>
                      <a:pt x="273977" y="203225"/>
                    </a:lnTo>
                    <a:lnTo>
                      <a:pt x="268465" y="213385"/>
                    </a:lnTo>
                    <a:lnTo>
                      <a:pt x="264401" y="217195"/>
                    </a:lnTo>
                    <a:lnTo>
                      <a:pt x="259499" y="219735"/>
                    </a:lnTo>
                    <a:lnTo>
                      <a:pt x="259118" y="213385"/>
                    </a:lnTo>
                    <a:lnTo>
                      <a:pt x="259435" y="212115"/>
                    </a:lnTo>
                    <a:lnTo>
                      <a:pt x="260350" y="208305"/>
                    </a:lnTo>
                    <a:lnTo>
                      <a:pt x="265874" y="199415"/>
                    </a:lnTo>
                    <a:lnTo>
                      <a:pt x="269951" y="195605"/>
                    </a:lnTo>
                    <a:lnTo>
                      <a:pt x="274828" y="193065"/>
                    </a:lnTo>
                    <a:lnTo>
                      <a:pt x="275209" y="198145"/>
                    </a:lnTo>
                    <a:lnTo>
                      <a:pt x="275209" y="184569"/>
                    </a:lnTo>
                    <a:lnTo>
                      <a:pt x="272465" y="185445"/>
                    </a:lnTo>
                    <a:lnTo>
                      <a:pt x="268554" y="187985"/>
                    </a:lnTo>
                    <a:lnTo>
                      <a:pt x="265163" y="190525"/>
                    </a:lnTo>
                    <a:lnTo>
                      <a:pt x="265963" y="186715"/>
                    </a:lnTo>
                    <a:lnTo>
                      <a:pt x="265950" y="181635"/>
                    </a:lnTo>
                    <a:lnTo>
                      <a:pt x="263474" y="168935"/>
                    </a:lnTo>
                    <a:lnTo>
                      <a:pt x="261073" y="165125"/>
                    </a:lnTo>
                    <a:lnTo>
                      <a:pt x="259092" y="161988"/>
                    </a:lnTo>
                    <a:lnTo>
                      <a:pt x="259092" y="184175"/>
                    </a:lnTo>
                    <a:lnTo>
                      <a:pt x="258483" y="190525"/>
                    </a:lnTo>
                    <a:lnTo>
                      <a:pt x="256324" y="195605"/>
                    </a:lnTo>
                    <a:lnTo>
                      <a:pt x="252476" y="190525"/>
                    </a:lnTo>
                    <a:lnTo>
                      <a:pt x="249872" y="186715"/>
                    </a:lnTo>
                    <a:lnTo>
                      <a:pt x="248831" y="180365"/>
                    </a:lnTo>
                    <a:lnTo>
                      <a:pt x="247815" y="175285"/>
                    </a:lnTo>
                    <a:lnTo>
                      <a:pt x="248424" y="170205"/>
                    </a:lnTo>
                    <a:lnTo>
                      <a:pt x="250571" y="165125"/>
                    </a:lnTo>
                    <a:lnTo>
                      <a:pt x="254406" y="168935"/>
                    </a:lnTo>
                    <a:lnTo>
                      <a:pt x="257009" y="174015"/>
                    </a:lnTo>
                    <a:lnTo>
                      <a:pt x="259092" y="184175"/>
                    </a:lnTo>
                    <a:lnTo>
                      <a:pt x="259092" y="161988"/>
                    </a:lnTo>
                    <a:lnTo>
                      <a:pt x="258673" y="161315"/>
                    </a:lnTo>
                    <a:lnTo>
                      <a:pt x="248475" y="153695"/>
                    </a:lnTo>
                    <a:lnTo>
                      <a:pt x="246430" y="157505"/>
                    </a:lnTo>
                    <a:lnTo>
                      <a:pt x="243509" y="163855"/>
                    </a:lnTo>
                    <a:lnTo>
                      <a:pt x="241744" y="168935"/>
                    </a:lnTo>
                    <a:lnTo>
                      <a:pt x="241147" y="175285"/>
                    </a:lnTo>
                    <a:lnTo>
                      <a:pt x="241757" y="181635"/>
                    </a:lnTo>
                    <a:lnTo>
                      <a:pt x="243395" y="190525"/>
                    </a:lnTo>
                    <a:lnTo>
                      <a:pt x="248170" y="198145"/>
                    </a:lnTo>
                    <a:lnTo>
                      <a:pt x="255181" y="203225"/>
                    </a:lnTo>
                    <a:lnTo>
                      <a:pt x="253885" y="205765"/>
                    </a:lnTo>
                    <a:lnTo>
                      <a:pt x="252996" y="209575"/>
                    </a:lnTo>
                    <a:lnTo>
                      <a:pt x="252564" y="212115"/>
                    </a:lnTo>
                    <a:lnTo>
                      <a:pt x="250482" y="207035"/>
                    </a:lnTo>
                    <a:lnTo>
                      <a:pt x="249605" y="205765"/>
                    </a:lnTo>
                    <a:lnTo>
                      <a:pt x="247967" y="203428"/>
                    </a:lnTo>
                    <a:lnTo>
                      <a:pt x="247967" y="226085"/>
                    </a:lnTo>
                    <a:lnTo>
                      <a:pt x="247015" y="231165"/>
                    </a:lnTo>
                    <a:lnTo>
                      <a:pt x="244563" y="236245"/>
                    </a:lnTo>
                    <a:lnTo>
                      <a:pt x="240957" y="232435"/>
                    </a:lnTo>
                    <a:lnTo>
                      <a:pt x="238645" y="227355"/>
                    </a:lnTo>
                    <a:lnTo>
                      <a:pt x="237223" y="217195"/>
                    </a:lnTo>
                    <a:lnTo>
                      <a:pt x="238175" y="210845"/>
                    </a:lnTo>
                    <a:lnTo>
                      <a:pt x="240614" y="205765"/>
                    </a:lnTo>
                    <a:lnTo>
                      <a:pt x="244221" y="210845"/>
                    </a:lnTo>
                    <a:lnTo>
                      <a:pt x="246519" y="215925"/>
                    </a:lnTo>
                    <a:lnTo>
                      <a:pt x="247967" y="226085"/>
                    </a:lnTo>
                    <a:lnTo>
                      <a:pt x="247967" y="203428"/>
                    </a:lnTo>
                    <a:lnTo>
                      <a:pt x="246938" y="201955"/>
                    </a:lnTo>
                    <a:lnTo>
                      <a:pt x="239179" y="195605"/>
                    </a:lnTo>
                    <a:lnTo>
                      <a:pt x="236931" y="198145"/>
                    </a:lnTo>
                    <a:lnTo>
                      <a:pt x="233680" y="204495"/>
                    </a:lnTo>
                    <a:lnTo>
                      <a:pt x="231546" y="209575"/>
                    </a:lnTo>
                    <a:lnTo>
                      <a:pt x="230568" y="215925"/>
                    </a:lnTo>
                    <a:lnTo>
                      <a:pt x="230784" y="223545"/>
                    </a:lnTo>
                    <a:lnTo>
                      <a:pt x="231927" y="231165"/>
                    </a:lnTo>
                    <a:lnTo>
                      <a:pt x="236258" y="240055"/>
                    </a:lnTo>
                    <a:lnTo>
                      <a:pt x="243027" y="245135"/>
                    </a:lnTo>
                    <a:lnTo>
                      <a:pt x="243179" y="245135"/>
                    </a:lnTo>
                    <a:lnTo>
                      <a:pt x="241198" y="247675"/>
                    </a:lnTo>
                    <a:lnTo>
                      <a:pt x="239636" y="250215"/>
                    </a:lnTo>
                    <a:lnTo>
                      <a:pt x="238506" y="254025"/>
                    </a:lnTo>
                    <a:lnTo>
                      <a:pt x="237667" y="247675"/>
                    </a:lnTo>
                    <a:lnTo>
                      <a:pt x="236461" y="245135"/>
                    </a:lnTo>
                    <a:lnTo>
                      <a:pt x="235242" y="242595"/>
                    </a:lnTo>
                    <a:lnTo>
                      <a:pt x="232029" y="238696"/>
                    </a:lnTo>
                    <a:lnTo>
                      <a:pt x="232029" y="255295"/>
                    </a:lnTo>
                    <a:lnTo>
                      <a:pt x="231178" y="266725"/>
                    </a:lnTo>
                    <a:lnTo>
                      <a:pt x="229133" y="271805"/>
                    </a:lnTo>
                    <a:lnTo>
                      <a:pt x="225729" y="275615"/>
                    </a:lnTo>
                    <a:lnTo>
                      <a:pt x="223050" y="270535"/>
                    </a:lnTo>
                    <a:lnTo>
                      <a:pt x="221805" y="265455"/>
                    </a:lnTo>
                    <a:lnTo>
                      <a:pt x="222681" y="255295"/>
                    </a:lnTo>
                    <a:lnTo>
                      <a:pt x="224726" y="250215"/>
                    </a:lnTo>
                    <a:lnTo>
                      <a:pt x="228117" y="245135"/>
                    </a:lnTo>
                    <a:lnTo>
                      <a:pt x="230797" y="250215"/>
                    </a:lnTo>
                    <a:lnTo>
                      <a:pt x="232029" y="255295"/>
                    </a:lnTo>
                    <a:lnTo>
                      <a:pt x="232029" y="238696"/>
                    </a:lnTo>
                    <a:lnTo>
                      <a:pt x="215163" y="266725"/>
                    </a:lnTo>
                    <a:lnTo>
                      <a:pt x="216471" y="271805"/>
                    </a:lnTo>
                    <a:lnTo>
                      <a:pt x="218922" y="278155"/>
                    </a:lnTo>
                    <a:lnTo>
                      <a:pt x="222465" y="283235"/>
                    </a:lnTo>
                    <a:lnTo>
                      <a:pt x="222605" y="284505"/>
                    </a:lnTo>
                    <a:lnTo>
                      <a:pt x="220103" y="285775"/>
                    </a:lnTo>
                    <a:lnTo>
                      <a:pt x="217970" y="288315"/>
                    </a:lnTo>
                    <a:lnTo>
                      <a:pt x="216217" y="292125"/>
                    </a:lnTo>
                    <a:lnTo>
                      <a:pt x="216636" y="285775"/>
                    </a:lnTo>
                    <a:lnTo>
                      <a:pt x="215696" y="280695"/>
                    </a:lnTo>
                    <a:lnTo>
                      <a:pt x="215455" y="279425"/>
                    </a:lnTo>
                    <a:lnTo>
                      <a:pt x="210947" y="270535"/>
                    </a:lnTo>
                    <a:lnTo>
                      <a:pt x="209575" y="271348"/>
                    </a:lnTo>
                    <a:lnTo>
                      <a:pt x="209575" y="292125"/>
                    </a:lnTo>
                    <a:lnTo>
                      <a:pt x="206489" y="302285"/>
                    </a:lnTo>
                    <a:lnTo>
                      <a:pt x="203415" y="307365"/>
                    </a:lnTo>
                    <a:lnTo>
                      <a:pt x="199224" y="309905"/>
                    </a:lnTo>
                    <a:lnTo>
                      <a:pt x="197561" y="304825"/>
                    </a:lnTo>
                    <a:lnTo>
                      <a:pt x="197472" y="299745"/>
                    </a:lnTo>
                    <a:lnTo>
                      <a:pt x="200571" y="289585"/>
                    </a:lnTo>
                    <a:lnTo>
                      <a:pt x="203657" y="284505"/>
                    </a:lnTo>
                    <a:lnTo>
                      <a:pt x="207835" y="280695"/>
                    </a:lnTo>
                    <a:lnTo>
                      <a:pt x="209486" y="285775"/>
                    </a:lnTo>
                    <a:lnTo>
                      <a:pt x="209575" y="292125"/>
                    </a:lnTo>
                    <a:lnTo>
                      <a:pt x="209575" y="271348"/>
                    </a:lnTo>
                    <a:lnTo>
                      <a:pt x="190855" y="304825"/>
                    </a:lnTo>
                    <a:lnTo>
                      <a:pt x="192024" y="311175"/>
                    </a:lnTo>
                    <a:lnTo>
                      <a:pt x="194373" y="317525"/>
                    </a:lnTo>
                    <a:lnTo>
                      <a:pt x="191566" y="318795"/>
                    </a:lnTo>
                    <a:lnTo>
                      <a:pt x="188963" y="321335"/>
                    </a:lnTo>
                    <a:lnTo>
                      <a:pt x="186664" y="323875"/>
                    </a:lnTo>
                    <a:lnTo>
                      <a:pt x="188315" y="317525"/>
                    </a:lnTo>
                    <a:lnTo>
                      <a:pt x="188417" y="311175"/>
                    </a:lnTo>
                    <a:lnTo>
                      <a:pt x="185864" y="302285"/>
                    </a:lnTo>
                    <a:lnTo>
                      <a:pt x="181190" y="303784"/>
                    </a:lnTo>
                    <a:lnTo>
                      <a:pt x="181190" y="317525"/>
                    </a:lnTo>
                    <a:lnTo>
                      <a:pt x="180136" y="322605"/>
                    </a:lnTo>
                    <a:lnTo>
                      <a:pt x="177520" y="327685"/>
                    </a:lnTo>
                    <a:lnTo>
                      <a:pt x="174955" y="331495"/>
                    </a:lnTo>
                    <a:lnTo>
                      <a:pt x="170992" y="335305"/>
                    </a:lnTo>
                    <a:lnTo>
                      <a:pt x="166166" y="337845"/>
                    </a:lnTo>
                    <a:lnTo>
                      <a:pt x="165608" y="332765"/>
                    </a:lnTo>
                    <a:lnTo>
                      <a:pt x="180632" y="311175"/>
                    </a:lnTo>
                    <a:lnTo>
                      <a:pt x="181190" y="317525"/>
                    </a:lnTo>
                    <a:lnTo>
                      <a:pt x="181190" y="303784"/>
                    </a:lnTo>
                    <a:lnTo>
                      <a:pt x="157835" y="335305"/>
                    </a:lnTo>
                    <a:lnTo>
                      <a:pt x="159791" y="342925"/>
                    </a:lnTo>
                    <a:lnTo>
                      <a:pt x="156324" y="345465"/>
                    </a:lnTo>
                    <a:lnTo>
                      <a:pt x="152869" y="342925"/>
                    </a:lnTo>
                    <a:lnTo>
                      <a:pt x="154813" y="335305"/>
                    </a:lnTo>
                    <a:lnTo>
                      <a:pt x="153733" y="326415"/>
                    </a:lnTo>
                    <a:lnTo>
                      <a:pt x="149733" y="318795"/>
                    </a:lnTo>
                    <a:lnTo>
                      <a:pt x="147040" y="313880"/>
                    </a:lnTo>
                    <a:lnTo>
                      <a:pt x="147040" y="332765"/>
                    </a:lnTo>
                    <a:lnTo>
                      <a:pt x="146481" y="337845"/>
                    </a:lnTo>
                    <a:lnTo>
                      <a:pt x="141668" y="335305"/>
                    </a:lnTo>
                    <a:lnTo>
                      <a:pt x="140347" y="334035"/>
                    </a:lnTo>
                    <a:lnTo>
                      <a:pt x="137706" y="331495"/>
                    </a:lnTo>
                    <a:lnTo>
                      <a:pt x="133261" y="323875"/>
                    </a:lnTo>
                    <a:lnTo>
                      <a:pt x="132511" y="322605"/>
                    </a:lnTo>
                    <a:lnTo>
                      <a:pt x="131457" y="317525"/>
                    </a:lnTo>
                    <a:lnTo>
                      <a:pt x="132016" y="311175"/>
                    </a:lnTo>
                    <a:lnTo>
                      <a:pt x="136817" y="313715"/>
                    </a:lnTo>
                    <a:lnTo>
                      <a:pt x="140779" y="317525"/>
                    </a:lnTo>
                    <a:lnTo>
                      <a:pt x="145986" y="327685"/>
                    </a:lnTo>
                    <a:lnTo>
                      <a:pt x="147040" y="332765"/>
                    </a:lnTo>
                    <a:lnTo>
                      <a:pt x="147040" y="313880"/>
                    </a:lnTo>
                    <a:lnTo>
                      <a:pt x="145567" y="311175"/>
                    </a:lnTo>
                    <a:lnTo>
                      <a:pt x="138722" y="306095"/>
                    </a:lnTo>
                    <a:lnTo>
                      <a:pt x="126784" y="302285"/>
                    </a:lnTo>
                    <a:lnTo>
                      <a:pt x="124231" y="311175"/>
                    </a:lnTo>
                    <a:lnTo>
                      <a:pt x="124333" y="317525"/>
                    </a:lnTo>
                    <a:lnTo>
                      <a:pt x="125984" y="323875"/>
                    </a:lnTo>
                    <a:lnTo>
                      <a:pt x="124244" y="321945"/>
                    </a:lnTo>
                    <a:lnTo>
                      <a:pt x="124244" y="332765"/>
                    </a:lnTo>
                    <a:lnTo>
                      <a:pt x="118922" y="334035"/>
                    </a:lnTo>
                    <a:lnTo>
                      <a:pt x="96393" y="320065"/>
                    </a:lnTo>
                    <a:lnTo>
                      <a:pt x="107213" y="320065"/>
                    </a:lnTo>
                    <a:lnTo>
                      <a:pt x="117221" y="325145"/>
                    </a:lnTo>
                    <a:lnTo>
                      <a:pt x="121386" y="328955"/>
                    </a:lnTo>
                    <a:lnTo>
                      <a:pt x="124244" y="332765"/>
                    </a:lnTo>
                    <a:lnTo>
                      <a:pt x="124244" y="321945"/>
                    </a:lnTo>
                    <a:lnTo>
                      <a:pt x="123698" y="321335"/>
                    </a:lnTo>
                    <a:lnTo>
                      <a:pt x="122402" y="320065"/>
                    </a:lnTo>
                    <a:lnTo>
                      <a:pt x="121094" y="318795"/>
                    </a:lnTo>
                    <a:lnTo>
                      <a:pt x="118186" y="317525"/>
                    </a:lnTo>
                    <a:lnTo>
                      <a:pt x="119697" y="313715"/>
                    </a:lnTo>
                    <a:lnTo>
                      <a:pt x="120637" y="311175"/>
                    </a:lnTo>
                    <a:lnTo>
                      <a:pt x="120865" y="309905"/>
                    </a:lnTo>
                    <a:lnTo>
                      <a:pt x="121805" y="304825"/>
                    </a:lnTo>
                    <a:lnTo>
                      <a:pt x="115189" y="279933"/>
                    </a:lnTo>
                    <a:lnTo>
                      <a:pt x="115189" y="299745"/>
                    </a:lnTo>
                    <a:lnTo>
                      <a:pt x="115100" y="304825"/>
                    </a:lnTo>
                    <a:lnTo>
                      <a:pt x="113436" y="309905"/>
                    </a:lnTo>
                    <a:lnTo>
                      <a:pt x="109232" y="307365"/>
                    </a:lnTo>
                    <a:lnTo>
                      <a:pt x="106159" y="302285"/>
                    </a:lnTo>
                    <a:lnTo>
                      <a:pt x="105397" y="299745"/>
                    </a:lnTo>
                    <a:lnTo>
                      <a:pt x="103085" y="292125"/>
                    </a:lnTo>
                    <a:lnTo>
                      <a:pt x="103174" y="285775"/>
                    </a:lnTo>
                    <a:lnTo>
                      <a:pt x="104825" y="280695"/>
                    </a:lnTo>
                    <a:lnTo>
                      <a:pt x="109004" y="284505"/>
                    </a:lnTo>
                    <a:lnTo>
                      <a:pt x="112077" y="289585"/>
                    </a:lnTo>
                    <a:lnTo>
                      <a:pt x="115189" y="299745"/>
                    </a:lnTo>
                    <a:lnTo>
                      <a:pt x="115189" y="279933"/>
                    </a:lnTo>
                    <a:lnTo>
                      <a:pt x="112547" y="276885"/>
                    </a:lnTo>
                    <a:lnTo>
                      <a:pt x="105029" y="271805"/>
                    </a:lnTo>
                    <a:lnTo>
                      <a:pt x="101714" y="270535"/>
                    </a:lnTo>
                    <a:lnTo>
                      <a:pt x="97193" y="279425"/>
                    </a:lnTo>
                    <a:lnTo>
                      <a:pt x="96024" y="285775"/>
                    </a:lnTo>
                    <a:lnTo>
                      <a:pt x="96431" y="292125"/>
                    </a:lnTo>
                    <a:lnTo>
                      <a:pt x="94691" y="288315"/>
                    </a:lnTo>
                    <a:lnTo>
                      <a:pt x="92773" y="286042"/>
                    </a:lnTo>
                    <a:lnTo>
                      <a:pt x="92773" y="299745"/>
                    </a:lnTo>
                    <a:lnTo>
                      <a:pt x="87312" y="299745"/>
                    </a:lnTo>
                    <a:lnTo>
                      <a:pt x="82118" y="298475"/>
                    </a:lnTo>
                    <a:lnTo>
                      <a:pt x="77685" y="294665"/>
                    </a:lnTo>
                    <a:lnTo>
                      <a:pt x="73253" y="292125"/>
                    </a:lnTo>
                    <a:lnTo>
                      <a:pt x="69938" y="287045"/>
                    </a:lnTo>
                    <a:lnTo>
                      <a:pt x="68097" y="281965"/>
                    </a:lnTo>
                    <a:lnTo>
                      <a:pt x="73533" y="283235"/>
                    </a:lnTo>
                    <a:lnTo>
                      <a:pt x="78740" y="284505"/>
                    </a:lnTo>
                    <a:lnTo>
                      <a:pt x="87617" y="290855"/>
                    </a:lnTo>
                    <a:lnTo>
                      <a:pt x="90932" y="294665"/>
                    </a:lnTo>
                    <a:lnTo>
                      <a:pt x="92773" y="299745"/>
                    </a:lnTo>
                    <a:lnTo>
                      <a:pt x="92773" y="286042"/>
                    </a:lnTo>
                    <a:lnTo>
                      <a:pt x="92557" y="285775"/>
                    </a:lnTo>
                    <a:lnTo>
                      <a:pt x="90055" y="284505"/>
                    </a:lnTo>
                    <a:lnTo>
                      <a:pt x="90195" y="283235"/>
                    </a:lnTo>
                    <a:lnTo>
                      <a:pt x="91084" y="281965"/>
                    </a:lnTo>
                    <a:lnTo>
                      <a:pt x="93751" y="278155"/>
                    </a:lnTo>
                    <a:lnTo>
                      <a:pt x="94234" y="276885"/>
                    </a:lnTo>
                    <a:lnTo>
                      <a:pt x="94729" y="275615"/>
                    </a:lnTo>
                    <a:lnTo>
                      <a:pt x="96189" y="271805"/>
                    </a:lnTo>
                    <a:lnTo>
                      <a:pt x="97485" y="266725"/>
                    </a:lnTo>
                    <a:lnTo>
                      <a:pt x="97472" y="257835"/>
                    </a:lnTo>
                    <a:lnTo>
                      <a:pt x="96888" y="251485"/>
                    </a:lnTo>
                    <a:lnTo>
                      <a:pt x="94094" y="245135"/>
                    </a:lnTo>
                    <a:lnTo>
                      <a:pt x="92964" y="242595"/>
                    </a:lnTo>
                    <a:lnTo>
                      <a:pt x="90843" y="240855"/>
                    </a:lnTo>
                    <a:lnTo>
                      <a:pt x="90843" y="265455"/>
                    </a:lnTo>
                    <a:lnTo>
                      <a:pt x="89611" y="270535"/>
                    </a:lnTo>
                    <a:lnTo>
                      <a:pt x="86918" y="275615"/>
                    </a:lnTo>
                    <a:lnTo>
                      <a:pt x="83515" y="271805"/>
                    </a:lnTo>
                    <a:lnTo>
                      <a:pt x="81470" y="266725"/>
                    </a:lnTo>
                    <a:lnTo>
                      <a:pt x="81102" y="261645"/>
                    </a:lnTo>
                    <a:lnTo>
                      <a:pt x="80619" y="255295"/>
                    </a:lnTo>
                    <a:lnTo>
                      <a:pt x="80937" y="254025"/>
                    </a:lnTo>
                    <a:lnTo>
                      <a:pt x="81851" y="250215"/>
                    </a:lnTo>
                    <a:lnTo>
                      <a:pt x="84543" y="245135"/>
                    </a:lnTo>
                    <a:lnTo>
                      <a:pt x="87922" y="250215"/>
                    </a:lnTo>
                    <a:lnTo>
                      <a:pt x="89966" y="255295"/>
                    </a:lnTo>
                    <a:lnTo>
                      <a:pt x="90538" y="261645"/>
                    </a:lnTo>
                    <a:lnTo>
                      <a:pt x="90843" y="265455"/>
                    </a:lnTo>
                    <a:lnTo>
                      <a:pt x="90843" y="240855"/>
                    </a:lnTo>
                    <a:lnTo>
                      <a:pt x="83680" y="234975"/>
                    </a:lnTo>
                    <a:lnTo>
                      <a:pt x="77419" y="242595"/>
                    </a:lnTo>
                    <a:lnTo>
                      <a:pt x="74993" y="247675"/>
                    </a:lnTo>
                    <a:lnTo>
                      <a:pt x="74142" y="254025"/>
                    </a:lnTo>
                    <a:lnTo>
                      <a:pt x="73025" y="250215"/>
                    </a:lnTo>
                    <a:lnTo>
                      <a:pt x="71462" y="247675"/>
                    </a:lnTo>
                    <a:lnTo>
                      <a:pt x="69481" y="245135"/>
                    </a:lnTo>
                    <a:lnTo>
                      <a:pt x="69634" y="245135"/>
                    </a:lnTo>
                    <a:lnTo>
                      <a:pt x="76390" y="240055"/>
                    </a:lnTo>
                    <a:lnTo>
                      <a:pt x="77012" y="238785"/>
                    </a:lnTo>
                    <a:lnTo>
                      <a:pt x="78257" y="236245"/>
                    </a:lnTo>
                    <a:lnTo>
                      <a:pt x="80733" y="231165"/>
                    </a:lnTo>
                    <a:lnTo>
                      <a:pt x="81864" y="223545"/>
                    </a:lnTo>
                    <a:lnTo>
                      <a:pt x="82092" y="215925"/>
                    </a:lnTo>
                    <a:lnTo>
                      <a:pt x="81114" y="209575"/>
                    </a:lnTo>
                    <a:lnTo>
                      <a:pt x="79514" y="205765"/>
                    </a:lnTo>
                    <a:lnTo>
                      <a:pt x="78981" y="204495"/>
                    </a:lnTo>
                    <a:lnTo>
                      <a:pt x="75717" y="198145"/>
                    </a:lnTo>
                    <a:lnTo>
                      <a:pt x="75425" y="197827"/>
                    </a:lnTo>
                    <a:lnTo>
                      <a:pt x="75425" y="217195"/>
                    </a:lnTo>
                    <a:lnTo>
                      <a:pt x="74015" y="227355"/>
                    </a:lnTo>
                    <a:lnTo>
                      <a:pt x="71704" y="232435"/>
                    </a:lnTo>
                    <a:lnTo>
                      <a:pt x="68732" y="235585"/>
                    </a:lnTo>
                    <a:lnTo>
                      <a:pt x="68732" y="261645"/>
                    </a:lnTo>
                    <a:lnTo>
                      <a:pt x="48285" y="238785"/>
                    </a:lnTo>
                    <a:lnTo>
                      <a:pt x="53530" y="240055"/>
                    </a:lnTo>
                    <a:lnTo>
                      <a:pt x="58305" y="243865"/>
                    </a:lnTo>
                    <a:lnTo>
                      <a:pt x="65659" y="251485"/>
                    </a:lnTo>
                    <a:lnTo>
                      <a:pt x="67983" y="256565"/>
                    </a:lnTo>
                    <a:lnTo>
                      <a:pt x="68732" y="261645"/>
                    </a:lnTo>
                    <a:lnTo>
                      <a:pt x="68732" y="235585"/>
                    </a:lnTo>
                    <a:lnTo>
                      <a:pt x="68097" y="236245"/>
                    </a:lnTo>
                    <a:lnTo>
                      <a:pt x="65633" y="231165"/>
                    </a:lnTo>
                    <a:lnTo>
                      <a:pt x="64693" y="226085"/>
                    </a:lnTo>
                    <a:lnTo>
                      <a:pt x="65595" y="219735"/>
                    </a:lnTo>
                    <a:lnTo>
                      <a:pt x="66128" y="215925"/>
                    </a:lnTo>
                    <a:lnTo>
                      <a:pt x="67868" y="212115"/>
                    </a:lnTo>
                    <a:lnTo>
                      <a:pt x="68440" y="210845"/>
                    </a:lnTo>
                    <a:lnTo>
                      <a:pt x="72047" y="205765"/>
                    </a:lnTo>
                    <a:lnTo>
                      <a:pt x="74472" y="210845"/>
                    </a:lnTo>
                    <a:lnTo>
                      <a:pt x="75425" y="217195"/>
                    </a:lnTo>
                    <a:lnTo>
                      <a:pt x="75425" y="197827"/>
                    </a:lnTo>
                    <a:lnTo>
                      <a:pt x="73469" y="195605"/>
                    </a:lnTo>
                    <a:lnTo>
                      <a:pt x="65709" y="201955"/>
                    </a:lnTo>
                    <a:lnTo>
                      <a:pt x="62166" y="207035"/>
                    </a:lnTo>
                    <a:lnTo>
                      <a:pt x="60096" y="212115"/>
                    </a:lnTo>
                    <a:lnTo>
                      <a:pt x="59664" y="209575"/>
                    </a:lnTo>
                    <a:lnTo>
                      <a:pt x="58788" y="205765"/>
                    </a:lnTo>
                    <a:lnTo>
                      <a:pt x="57467" y="203225"/>
                    </a:lnTo>
                    <a:lnTo>
                      <a:pt x="64490" y="198145"/>
                    </a:lnTo>
                    <a:lnTo>
                      <a:pt x="66078" y="195605"/>
                    </a:lnTo>
                    <a:lnTo>
                      <a:pt x="69253" y="190525"/>
                    </a:lnTo>
                    <a:lnTo>
                      <a:pt x="70891" y="181635"/>
                    </a:lnTo>
                    <a:lnTo>
                      <a:pt x="71501" y="175285"/>
                    </a:lnTo>
                    <a:lnTo>
                      <a:pt x="70916" y="168935"/>
                    </a:lnTo>
                    <a:lnTo>
                      <a:pt x="69583" y="165125"/>
                    </a:lnTo>
                    <a:lnTo>
                      <a:pt x="69138" y="163855"/>
                    </a:lnTo>
                    <a:lnTo>
                      <a:pt x="66217" y="157505"/>
                    </a:lnTo>
                    <a:lnTo>
                      <a:pt x="64846" y="154952"/>
                    </a:lnTo>
                    <a:lnTo>
                      <a:pt x="64846" y="175285"/>
                    </a:lnTo>
                    <a:lnTo>
                      <a:pt x="62788" y="186715"/>
                    </a:lnTo>
                    <a:lnTo>
                      <a:pt x="60172" y="190525"/>
                    </a:lnTo>
                    <a:lnTo>
                      <a:pt x="56337" y="195605"/>
                    </a:lnTo>
                    <a:lnTo>
                      <a:pt x="55257" y="193065"/>
                    </a:lnTo>
                    <a:lnTo>
                      <a:pt x="54165" y="190525"/>
                    </a:lnTo>
                    <a:lnTo>
                      <a:pt x="53555" y="184175"/>
                    </a:lnTo>
                    <a:lnTo>
                      <a:pt x="55638" y="174015"/>
                    </a:lnTo>
                    <a:lnTo>
                      <a:pt x="58254" y="168935"/>
                    </a:lnTo>
                    <a:lnTo>
                      <a:pt x="62077" y="165125"/>
                    </a:lnTo>
                    <a:lnTo>
                      <a:pt x="64223" y="170205"/>
                    </a:lnTo>
                    <a:lnTo>
                      <a:pt x="64846" y="175285"/>
                    </a:lnTo>
                    <a:lnTo>
                      <a:pt x="64846" y="154952"/>
                    </a:lnTo>
                    <a:lnTo>
                      <a:pt x="64173" y="153695"/>
                    </a:lnTo>
                    <a:lnTo>
                      <a:pt x="53987" y="161315"/>
                    </a:lnTo>
                    <a:lnTo>
                      <a:pt x="53543" y="162026"/>
                    </a:lnTo>
                    <a:lnTo>
                      <a:pt x="53543" y="213385"/>
                    </a:lnTo>
                    <a:lnTo>
                      <a:pt x="53162" y="219735"/>
                    </a:lnTo>
                    <a:lnTo>
                      <a:pt x="48272" y="217195"/>
                    </a:lnTo>
                    <a:lnTo>
                      <a:pt x="44183" y="213385"/>
                    </a:lnTo>
                    <a:lnTo>
                      <a:pt x="38684" y="203225"/>
                    </a:lnTo>
                    <a:lnTo>
                      <a:pt x="37439" y="198145"/>
                    </a:lnTo>
                    <a:lnTo>
                      <a:pt x="37820" y="193065"/>
                    </a:lnTo>
                    <a:lnTo>
                      <a:pt x="42697" y="195605"/>
                    </a:lnTo>
                    <a:lnTo>
                      <a:pt x="46786" y="199415"/>
                    </a:lnTo>
                    <a:lnTo>
                      <a:pt x="52298" y="208305"/>
                    </a:lnTo>
                    <a:lnTo>
                      <a:pt x="53543" y="213385"/>
                    </a:lnTo>
                    <a:lnTo>
                      <a:pt x="53543" y="162026"/>
                    </a:lnTo>
                    <a:lnTo>
                      <a:pt x="49174" y="168935"/>
                    </a:lnTo>
                    <a:lnTo>
                      <a:pt x="46710" y="181635"/>
                    </a:lnTo>
                    <a:lnTo>
                      <a:pt x="46697" y="186715"/>
                    </a:lnTo>
                    <a:lnTo>
                      <a:pt x="47485" y="190525"/>
                    </a:lnTo>
                    <a:lnTo>
                      <a:pt x="44094" y="187985"/>
                    </a:lnTo>
                    <a:lnTo>
                      <a:pt x="40182" y="185445"/>
                    </a:lnTo>
                    <a:lnTo>
                      <a:pt x="32245" y="182905"/>
                    </a:lnTo>
                    <a:lnTo>
                      <a:pt x="31407" y="186715"/>
                    </a:lnTo>
                    <a:lnTo>
                      <a:pt x="30568" y="193065"/>
                    </a:lnTo>
                    <a:lnTo>
                      <a:pt x="30937" y="199415"/>
                    </a:lnTo>
                    <a:lnTo>
                      <a:pt x="58267" y="228625"/>
                    </a:lnTo>
                    <a:lnTo>
                      <a:pt x="58610" y="231165"/>
                    </a:lnTo>
                    <a:lnTo>
                      <a:pt x="59296" y="233705"/>
                    </a:lnTo>
                    <a:lnTo>
                      <a:pt x="60286" y="236245"/>
                    </a:lnTo>
                    <a:lnTo>
                      <a:pt x="55626" y="233705"/>
                    </a:lnTo>
                    <a:lnTo>
                      <a:pt x="50317" y="232435"/>
                    </a:lnTo>
                    <a:lnTo>
                      <a:pt x="40868" y="231165"/>
                    </a:lnTo>
                    <a:lnTo>
                      <a:pt x="40690" y="243865"/>
                    </a:lnTo>
                    <a:lnTo>
                      <a:pt x="43853" y="251485"/>
                    </a:lnTo>
                    <a:lnTo>
                      <a:pt x="55524" y="265455"/>
                    </a:lnTo>
                    <a:lnTo>
                      <a:pt x="63563" y="269265"/>
                    </a:lnTo>
                    <a:lnTo>
                      <a:pt x="75679" y="270535"/>
                    </a:lnTo>
                    <a:lnTo>
                      <a:pt x="76568" y="273075"/>
                    </a:lnTo>
                    <a:lnTo>
                      <a:pt x="77787" y="275615"/>
                    </a:lnTo>
                    <a:lnTo>
                      <a:pt x="79298" y="276885"/>
                    </a:lnTo>
                    <a:lnTo>
                      <a:pt x="75501" y="275615"/>
                    </a:lnTo>
                    <a:lnTo>
                      <a:pt x="59156" y="275615"/>
                    </a:lnTo>
                    <a:lnTo>
                      <a:pt x="61607" y="288315"/>
                    </a:lnTo>
                    <a:lnTo>
                      <a:pt x="66408" y="295935"/>
                    </a:lnTo>
                    <a:lnTo>
                      <a:pt x="79324" y="304825"/>
                    </a:lnTo>
                    <a:lnTo>
                      <a:pt x="86296" y="307365"/>
                    </a:lnTo>
                    <a:lnTo>
                      <a:pt x="101244" y="307365"/>
                    </a:lnTo>
                    <a:lnTo>
                      <a:pt x="102666" y="308635"/>
                    </a:lnTo>
                    <a:lnTo>
                      <a:pt x="104368" y="311175"/>
                    </a:lnTo>
                    <a:lnTo>
                      <a:pt x="106337" y="313715"/>
                    </a:lnTo>
                    <a:lnTo>
                      <a:pt x="100863" y="312445"/>
                    </a:lnTo>
                    <a:lnTo>
                      <a:pt x="95250" y="312445"/>
                    </a:lnTo>
                    <a:lnTo>
                      <a:pt x="86321" y="316255"/>
                    </a:lnTo>
                    <a:lnTo>
                      <a:pt x="91262" y="327685"/>
                    </a:lnTo>
                    <a:lnTo>
                      <a:pt x="97548" y="334035"/>
                    </a:lnTo>
                    <a:lnTo>
                      <a:pt x="109905" y="339115"/>
                    </a:lnTo>
                    <a:lnTo>
                      <a:pt x="114579" y="340385"/>
                    </a:lnTo>
                    <a:lnTo>
                      <a:pt x="127025" y="340385"/>
                    </a:lnTo>
                    <a:lnTo>
                      <a:pt x="133362" y="337845"/>
                    </a:lnTo>
                    <a:lnTo>
                      <a:pt x="137845" y="341655"/>
                    </a:lnTo>
                    <a:lnTo>
                      <a:pt x="142913" y="345465"/>
                    </a:lnTo>
                    <a:lnTo>
                      <a:pt x="149872" y="350545"/>
                    </a:lnTo>
                    <a:lnTo>
                      <a:pt x="143192" y="354355"/>
                    </a:lnTo>
                    <a:lnTo>
                      <a:pt x="139255" y="356895"/>
                    </a:lnTo>
                    <a:lnTo>
                      <a:pt x="146024" y="360705"/>
                    </a:lnTo>
                    <a:lnTo>
                      <a:pt x="149847" y="359435"/>
                    </a:lnTo>
                    <a:lnTo>
                      <a:pt x="153238" y="356895"/>
                    </a:lnTo>
                    <a:lnTo>
                      <a:pt x="156324" y="354355"/>
                    </a:lnTo>
                    <a:lnTo>
                      <a:pt x="159410" y="356895"/>
                    </a:lnTo>
                    <a:lnTo>
                      <a:pt x="162801" y="359435"/>
                    </a:lnTo>
                    <a:lnTo>
                      <a:pt x="166624" y="360705"/>
                    </a:lnTo>
                    <a:lnTo>
                      <a:pt x="173393" y="356895"/>
                    </a:lnTo>
                    <a:lnTo>
                      <a:pt x="169468" y="354355"/>
                    </a:lnTo>
                    <a:lnTo>
                      <a:pt x="162788" y="350545"/>
                    </a:lnTo>
                    <a:lnTo>
                      <a:pt x="169748" y="345465"/>
                    </a:lnTo>
                    <a:lnTo>
                      <a:pt x="174802" y="341655"/>
                    </a:lnTo>
                    <a:lnTo>
                      <a:pt x="179298" y="337845"/>
                    </a:lnTo>
                    <a:lnTo>
                      <a:pt x="185648" y="340385"/>
                    </a:lnTo>
                    <a:lnTo>
                      <a:pt x="198081" y="340385"/>
                    </a:lnTo>
                    <a:lnTo>
                      <a:pt x="202755" y="339115"/>
                    </a:lnTo>
                    <a:lnTo>
                      <a:pt x="215125" y="334035"/>
                    </a:lnTo>
                    <a:lnTo>
                      <a:pt x="221386" y="327685"/>
                    </a:lnTo>
                    <a:lnTo>
                      <a:pt x="224688" y="320065"/>
                    </a:lnTo>
                    <a:lnTo>
                      <a:pt x="226326" y="316255"/>
                    </a:lnTo>
                    <a:lnTo>
                      <a:pt x="220383" y="313715"/>
                    </a:lnTo>
                    <a:lnTo>
                      <a:pt x="217398" y="312445"/>
                    </a:lnTo>
                    <a:lnTo>
                      <a:pt x="216255" y="312445"/>
                    </a:lnTo>
                    <a:lnTo>
                      <a:pt x="216255" y="320065"/>
                    </a:lnTo>
                    <a:lnTo>
                      <a:pt x="213398" y="325145"/>
                    </a:lnTo>
                    <a:lnTo>
                      <a:pt x="209232" y="328955"/>
                    </a:lnTo>
                    <a:lnTo>
                      <a:pt x="200748" y="332765"/>
                    </a:lnTo>
                    <a:lnTo>
                      <a:pt x="197065" y="334035"/>
                    </a:lnTo>
                    <a:lnTo>
                      <a:pt x="191630" y="334035"/>
                    </a:lnTo>
                    <a:lnTo>
                      <a:pt x="190004" y="332765"/>
                    </a:lnTo>
                    <a:lnTo>
                      <a:pt x="188417" y="332765"/>
                    </a:lnTo>
                    <a:lnTo>
                      <a:pt x="191274" y="328955"/>
                    </a:lnTo>
                    <a:lnTo>
                      <a:pt x="195427" y="325145"/>
                    </a:lnTo>
                    <a:lnTo>
                      <a:pt x="197929" y="323875"/>
                    </a:lnTo>
                    <a:lnTo>
                      <a:pt x="205435" y="320065"/>
                    </a:lnTo>
                    <a:lnTo>
                      <a:pt x="216255" y="320065"/>
                    </a:lnTo>
                    <a:lnTo>
                      <a:pt x="216255" y="312445"/>
                    </a:lnTo>
                    <a:lnTo>
                      <a:pt x="211785" y="312445"/>
                    </a:lnTo>
                    <a:lnTo>
                      <a:pt x="206324" y="313715"/>
                    </a:lnTo>
                    <a:lnTo>
                      <a:pt x="208280" y="311175"/>
                    </a:lnTo>
                    <a:lnTo>
                      <a:pt x="209143" y="309905"/>
                    </a:lnTo>
                    <a:lnTo>
                      <a:pt x="209994" y="308635"/>
                    </a:lnTo>
                    <a:lnTo>
                      <a:pt x="211416" y="307365"/>
                    </a:lnTo>
                    <a:lnTo>
                      <a:pt x="226364" y="307365"/>
                    </a:lnTo>
                    <a:lnTo>
                      <a:pt x="233324" y="304825"/>
                    </a:lnTo>
                    <a:lnTo>
                      <a:pt x="240703" y="299745"/>
                    </a:lnTo>
                    <a:lnTo>
                      <a:pt x="246240" y="295935"/>
                    </a:lnTo>
                    <a:lnTo>
                      <a:pt x="251053" y="288315"/>
                    </a:lnTo>
                    <a:lnTo>
                      <a:pt x="252272" y="281965"/>
                    </a:lnTo>
                    <a:lnTo>
                      <a:pt x="253250" y="276885"/>
                    </a:lnTo>
                    <a:lnTo>
                      <a:pt x="253492" y="275615"/>
                    </a:lnTo>
                    <a:lnTo>
                      <a:pt x="244563" y="275615"/>
                    </a:lnTo>
                    <a:lnTo>
                      <a:pt x="244563" y="281965"/>
                    </a:lnTo>
                    <a:lnTo>
                      <a:pt x="242709" y="287045"/>
                    </a:lnTo>
                    <a:lnTo>
                      <a:pt x="239395" y="292125"/>
                    </a:lnTo>
                    <a:lnTo>
                      <a:pt x="234962" y="294665"/>
                    </a:lnTo>
                    <a:lnTo>
                      <a:pt x="230543" y="298475"/>
                    </a:lnTo>
                    <a:lnTo>
                      <a:pt x="225336" y="299745"/>
                    </a:lnTo>
                    <a:lnTo>
                      <a:pt x="219887" y="299745"/>
                    </a:lnTo>
                    <a:lnTo>
                      <a:pt x="221729" y="294665"/>
                    </a:lnTo>
                    <a:lnTo>
                      <a:pt x="223939" y="292125"/>
                    </a:lnTo>
                    <a:lnTo>
                      <a:pt x="225031" y="290855"/>
                    </a:lnTo>
                    <a:lnTo>
                      <a:pt x="229476" y="287045"/>
                    </a:lnTo>
                    <a:lnTo>
                      <a:pt x="233908" y="284505"/>
                    </a:lnTo>
                    <a:lnTo>
                      <a:pt x="244563" y="281965"/>
                    </a:lnTo>
                    <a:lnTo>
                      <a:pt x="244563" y="275615"/>
                    </a:lnTo>
                    <a:lnTo>
                      <a:pt x="237147" y="275615"/>
                    </a:lnTo>
                    <a:lnTo>
                      <a:pt x="233349" y="276885"/>
                    </a:lnTo>
                    <a:lnTo>
                      <a:pt x="234861" y="275615"/>
                    </a:lnTo>
                    <a:lnTo>
                      <a:pt x="236080" y="273075"/>
                    </a:lnTo>
                    <a:lnTo>
                      <a:pt x="236994" y="270535"/>
                    </a:lnTo>
                    <a:lnTo>
                      <a:pt x="249097" y="269265"/>
                    </a:lnTo>
                    <a:lnTo>
                      <a:pt x="271957" y="243865"/>
                    </a:lnTo>
                    <a:lnTo>
                      <a:pt x="271894" y="238785"/>
                    </a:lnTo>
                    <a:lnTo>
                      <a:pt x="271856" y="236245"/>
                    </a:lnTo>
                    <a:lnTo>
                      <a:pt x="271780" y="231165"/>
                    </a:lnTo>
                    <a:lnTo>
                      <a:pt x="264363" y="232168"/>
                    </a:lnTo>
                    <a:lnTo>
                      <a:pt x="264363" y="238785"/>
                    </a:lnTo>
                    <a:lnTo>
                      <a:pt x="263626" y="245135"/>
                    </a:lnTo>
                    <a:lnTo>
                      <a:pt x="261302" y="250215"/>
                    </a:lnTo>
                    <a:lnTo>
                      <a:pt x="253961" y="257835"/>
                    </a:lnTo>
                    <a:lnTo>
                      <a:pt x="249186" y="260375"/>
                    </a:lnTo>
                    <a:lnTo>
                      <a:pt x="243928" y="261645"/>
                    </a:lnTo>
                    <a:lnTo>
                      <a:pt x="244665" y="256565"/>
                    </a:lnTo>
                    <a:lnTo>
                      <a:pt x="245833" y="254025"/>
                    </a:lnTo>
                    <a:lnTo>
                      <a:pt x="246989" y="251485"/>
                    </a:lnTo>
                    <a:lnTo>
                      <a:pt x="254355" y="243865"/>
                    </a:lnTo>
                    <a:lnTo>
                      <a:pt x="259118" y="240055"/>
                    </a:lnTo>
                    <a:lnTo>
                      <a:pt x="264363" y="238785"/>
                    </a:lnTo>
                    <a:lnTo>
                      <a:pt x="264363" y="232168"/>
                    </a:lnTo>
                    <a:lnTo>
                      <a:pt x="262343" y="232435"/>
                    </a:lnTo>
                    <a:lnTo>
                      <a:pt x="257022" y="233705"/>
                    </a:lnTo>
                    <a:lnTo>
                      <a:pt x="252374" y="236245"/>
                    </a:lnTo>
                    <a:lnTo>
                      <a:pt x="253365" y="233705"/>
                    </a:lnTo>
                    <a:lnTo>
                      <a:pt x="254038" y="231165"/>
                    </a:lnTo>
                    <a:lnTo>
                      <a:pt x="254381" y="228625"/>
                    </a:lnTo>
                    <a:lnTo>
                      <a:pt x="257632" y="227355"/>
                    </a:lnTo>
                    <a:lnTo>
                      <a:pt x="281724" y="199415"/>
                    </a:lnTo>
                    <a:lnTo>
                      <a:pt x="282092" y="193065"/>
                    </a:lnTo>
                    <a:close/>
                  </a:path>
                  <a:path w="313690" h="403859">
                    <a:moveTo>
                      <a:pt x="313143" y="11341"/>
                    </a:moveTo>
                    <a:lnTo>
                      <a:pt x="298716" y="9639"/>
                    </a:lnTo>
                    <a:lnTo>
                      <a:pt x="298716" y="144208"/>
                    </a:lnTo>
                    <a:lnTo>
                      <a:pt x="297408" y="181483"/>
                    </a:lnTo>
                    <a:lnTo>
                      <a:pt x="291922" y="221754"/>
                    </a:lnTo>
                    <a:lnTo>
                      <a:pt x="279793" y="262991"/>
                    </a:lnTo>
                    <a:lnTo>
                      <a:pt x="258572" y="303149"/>
                    </a:lnTo>
                    <a:lnTo>
                      <a:pt x="232727" y="333527"/>
                    </a:lnTo>
                    <a:lnTo>
                      <a:pt x="186626" y="367055"/>
                    </a:lnTo>
                    <a:lnTo>
                      <a:pt x="156565" y="382168"/>
                    </a:lnTo>
                    <a:lnTo>
                      <a:pt x="144881" y="376859"/>
                    </a:lnTo>
                    <a:lnTo>
                      <a:pt x="104089" y="352640"/>
                    </a:lnTo>
                    <a:lnTo>
                      <a:pt x="73113" y="326199"/>
                    </a:lnTo>
                    <a:lnTo>
                      <a:pt x="33324" y="262978"/>
                    </a:lnTo>
                    <a:lnTo>
                      <a:pt x="21183" y="221754"/>
                    </a:lnTo>
                    <a:lnTo>
                      <a:pt x="15697" y="181483"/>
                    </a:lnTo>
                    <a:lnTo>
                      <a:pt x="14414" y="144221"/>
                    </a:lnTo>
                    <a:lnTo>
                      <a:pt x="156603" y="136309"/>
                    </a:lnTo>
                    <a:lnTo>
                      <a:pt x="298716" y="144208"/>
                    </a:lnTo>
                    <a:lnTo>
                      <a:pt x="298716" y="9639"/>
                    </a:lnTo>
                    <a:lnTo>
                      <a:pt x="298602" y="127508"/>
                    </a:lnTo>
                    <a:lnTo>
                      <a:pt x="14592" y="127508"/>
                    </a:lnTo>
                    <a:lnTo>
                      <a:pt x="21983" y="23380"/>
                    </a:lnTo>
                    <a:lnTo>
                      <a:pt x="80911" y="17868"/>
                    </a:lnTo>
                    <a:lnTo>
                      <a:pt x="156603" y="14541"/>
                    </a:lnTo>
                    <a:lnTo>
                      <a:pt x="194475" y="15506"/>
                    </a:lnTo>
                    <a:lnTo>
                      <a:pt x="232270" y="17868"/>
                    </a:lnTo>
                    <a:lnTo>
                      <a:pt x="265874" y="20764"/>
                    </a:lnTo>
                    <a:lnTo>
                      <a:pt x="291198" y="23380"/>
                    </a:lnTo>
                    <a:lnTo>
                      <a:pt x="298602" y="127508"/>
                    </a:lnTo>
                    <a:lnTo>
                      <a:pt x="298602" y="9626"/>
                    </a:lnTo>
                    <a:lnTo>
                      <a:pt x="292201" y="8864"/>
                    </a:lnTo>
                    <a:lnTo>
                      <a:pt x="255943" y="5232"/>
                    </a:lnTo>
                    <a:lnTo>
                      <a:pt x="207568" y="1638"/>
                    </a:lnTo>
                    <a:lnTo>
                      <a:pt x="156641" y="0"/>
                    </a:lnTo>
                    <a:lnTo>
                      <a:pt x="105613" y="1638"/>
                    </a:lnTo>
                    <a:lnTo>
                      <a:pt x="57251" y="5232"/>
                    </a:lnTo>
                    <a:lnTo>
                      <a:pt x="20993" y="8864"/>
                    </a:lnTo>
                    <a:lnTo>
                      <a:pt x="63" y="11341"/>
                    </a:lnTo>
                    <a:lnTo>
                      <a:pt x="63" y="127508"/>
                    </a:lnTo>
                    <a:lnTo>
                      <a:pt x="1346" y="182765"/>
                    </a:lnTo>
                    <a:lnTo>
                      <a:pt x="7150" y="225094"/>
                    </a:lnTo>
                    <a:lnTo>
                      <a:pt x="20040" y="268617"/>
                    </a:lnTo>
                    <a:lnTo>
                      <a:pt x="42659" y="311277"/>
                    </a:lnTo>
                    <a:lnTo>
                      <a:pt x="69926" y="343433"/>
                    </a:lnTo>
                    <a:lnTo>
                      <a:pt x="86817" y="358292"/>
                    </a:lnTo>
                    <a:lnTo>
                      <a:pt x="106476" y="372910"/>
                    </a:lnTo>
                    <a:lnTo>
                      <a:pt x="129552" y="387883"/>
                    </a:lnTo>
                    <a:lnTo>
                      <a:pt x="156527" y="403593"/>
                    </a:lnTo>
                    <a:lnTo>
                      <a:pt x="192379" y="382168"/>
                    </a:lnTo>
                    <a:lnTo>
                      <a:pt x="226301" y="358292"/>
                    </a:lnTo>
                    <a:lnTo>
                      <a:pt x="257873" y="327787"/>
                    </a:lnTo>
                    <a:lnTo>
                      <a:pt x="293077" y="268617"/>
                    </a:lnTo>
                    <a:lnTo>
                      <a:pt x="305968" y="225094"/>
                    </a:lnTo>
                    <a:lnTo>
                      <a:pt x="311772" y="182765"/>
                    </a:lnTo>
                    <a:lnTo>
                      <a:pt x="313105" y="144221"/>
                    </a:lnTo>
                    <a:lnTo>
                      <a:pt x="313143" y="141414"/>
                    </a:lnTo>
                    <a:lnTo>
                      <a:pt x="313143" y="136309"/>
                    </a:lnTo>
                    <a:lnTo>
                      <a:pt x="313143" y="14541"/>
                    </a:lnTo>
                    <a:lnTo>
                      <a:pt x="313143" y="11341"/>
                    </a:lnTo>
                    <a:close/>
                  </a:path>
                </a:pathLst>
              </a:custGeom>
              <a:solidFill>
                <a:srgbClr val="D15F27"/>
              </a:solidFill>
            </p:spPr>
            <p:txBody>
              <a:bodyPr wrap="square" lIns="0" tIns="0" rIns="0" bIns="0" rtlCol="0"/>
              <a:lstStyle/>
              <a:p>
                <a:endParaRPr/>
              </a:p>
            </p:txBody>
          </p:sp>
        </p:grpSp>
        <p:pic>
          <p:nvPicPr>
            <p:cNvPr id="305" name="object 305">
              <a:extLst>
                <a:ext uri="{FF2B5EF4-FFF2-40B4-BE49-F238E27FC236}">
                  <a16:creationId xmlns:a16="http://schemas.microsoft.com/office/drawing/2014/main" id="{E15FC5ED-161E-0B13-04FC-DE55ED775967}"/>
                </a:ext>
              </a:extLst>
            </p:cNvPr>
            <p:cNvPicPr/>
            <p:nvPr/>
          </p:nvPicPr>
          <p:blipFill>
            <a:blip r:embed="rId5" cstate="print"/>
            <a:stretch>
              <a:fillRect/>
            </a:stretch>
          </p:blipFill>
          <p:spPr>
            <a:xfrm>
              <a:off x="9639603" y="478369"/>
              <a:ext cx="2092147" cy="383288"/>
            </a:xfrm>
            <a:prstGeom prst="rect">
              <a:avLst/>
            </a:prstGeom>
          </p:spPr>
        </p:pic>
      </p:grpSp>
      <p:sp>
        <p:nvSpPr>
          <p:cNvPr id="2" name="TextBox 1">
            <a:extLst>
              <a:ext uri="{FF2B5EF4-FFF2-40B4-BE49-F238E27FC236}">
                <a16:creationId xmlns:a16="http://schemas.microsoft.com/office/drawing/2014/main" id="{891BF814-F553-7448-0AEB-92C9038F8B0D}"/>
              </a:ext>
            </a:extLst>
          </p:cNvPr>
          <p:cNvSpPr txBox="1"/>
          <p:nvPr/>
        </p:nvSpPr>
        <p:spPr>
          <a:xfrm>
            <a:off x="353007" y="160761"/>
            <a:ext cx="472440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Extend vs Transfer vs Add Job Practice</a:t>
            </a:r>
          </a:p>
        </p:txBody>
      </p:sp>
      <p:sp>
        <p:nvSpPr>
          <p:cNvPr id="6" name="Rectangle 5">
            <a:extLst>
              <a:ext uri="{FF2B5EF4-FFF2-40B4-BE49-F238E27FC236}">
                <a16:creationId xmlns:a16="http://schemas.microsoft.com/office/drawing/2014/main" id="{F407AC27-4CCC-AC54-5CF7-F938410C578C}"/>
              </a:ext>
            </a:extLst>
          </p:cNvPr>
          <p:cNvSpPr/>
          <p:nvPr/>
        </p:nvSpPr>
        <p:spPr>
          <a:xfrm>
            <a:off x="685799" y="1244511"/>
            <a:ext cx="1981200" cy="1077218"/>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0527CFC5-4C1D-21DE-8480-E48F8B3AF1F0}"/>
              </a:ext>
            </a:extLst>
          </p:cNvPr>
          <p:cNvSpPr/>
          <p:nvPr/>
        </p:nvSpPr>
        <p:spPr>
          <a:xfrm>
            <a:off x="3733800" y="1244511"/>
            <a:ext cx="1981200" cy="1077218"/>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123DF20-9CAA-6E51-7CFA-3379F329906D}"/>
              </a:ext>
            </a:extLst>
          </p:cNvPr>
          <p:cNvSpPr/>
          <p:nvPr/>
        </p:nvSpPr>
        <p:spPr>
          <a:xfrm>
            <a:off x="6781801" y="1244511"/>
            <a:ext cx="1981200" cy="1077218"/>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21B7E5D-1A84-2638-457E-A83264A88BC7}"/>
              </a:ext>
            </a:extLst>
          </p:cNvPr>
          <p:cNvSpPr/>
          <p:nvPr/>
        </p:nvSpPr>
        <p:spPr>
          <a:xfrm>
            <a:off x="685799" y="2664313"/>
            <a:ext cx="1981200" cy="1077218"/>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75E2EBB-1A9A-51E2-4A6A-BC834681DD80}"/>
              </a:ext>
            </a:extLst>
          </p:cNvPr>
          <p:cNvSpPr/>
          <p:nvPr/>
        </p:nvSpPr>
        <p:spPr>
          <a:xfrm>
            <a:off x="3733800" y="2664313"/>
            <a:ext cx="1981200" cy="1077218"/>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0004D7E-D722-15AF-6727-E85132A7F1ED}"/>
              </a:ext>
            </a:extLst>
          </p:cNvPr>
          <p:cNvSpPr/>
          <p:nvPr/>
        </p:nvSpPr>
        <p:spPr>
          <a:xfrm>
            <a:off x="6781801" y="2664313"/>
            <a:ext cx="1981200" cy="1077218"/>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035AF79-2328-00E4-8DFE-8B7AE3483041}"/>
              </a:ext>
            </a:extLst>
          </p:cNvPr>
          <p:cNvSpPr/>
          <p:nvPr/>
        </p:nvSpPr>
        <p:spPr>
          <a:xfrm>
            <a:off x="685799" y="4056280"/>
            <a:ext cx="1981200" cy="107721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C6CDA90-1A6E-6160-7E50-787775B2D297}"/>
              </a:ext>
            </a:extLst>
          </p:cNvPr>
          <p:cNvSpPr/>
          <p:nvPr/>
        </p:nvSpPr>
        <p:spPr>
          <a:xfrm>
            <a:off x="3733800" y="4056280"/>
            <a:ext cx="1981200" cy="107721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1F1371B-3D0F-A2F9-FA1E-BEA1D9A140E5}"/>
              </a:ext>
            </a:extLst>
          </p:cNvPr>
          <p:cNvSpPr/>
          <p:nvPr/>
        </p:nvSpPr>
        <p:spPr>
          <a:xfrm>
            <a:off x="6781800" y="4056280"/>
            <a:ext cx="1981200" cy="107721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C67394C-F12E-E664-E81C-84E468C8A213}"/>
              </a:ext>
            </a:extLst>
          </p:cNvPr>
          <p:cNvSpPr txBox="1"/>
          <p:nvPr/>
        </p:nvSpPr>
        <p:spPr>
          <a:xfrm>
            <a:off x="612210" y="892880"/>
            <a:ext cx="2173525" cy="369332"/>
          </a:xfrm>
          <a:prstGeom prst="rect">
            <a:avLst/>
          </a:prstGeom>
          <a:noFill/>
        </p:spPr>
        <p:txBody>
          <a:bodyPr wrap="square" rtlCol="0">
            <a:spAutoFit/>
          </a:bodyPr>
          <a:lstStyle/>
          <a:p>
            <a:r>
              <a:rPr lang="en-US" b="1" dirty="0"/>
              <a:t>Current Job(s)</a:t>
            </a:r>
          </a:p>
        </p:txBody>
      </p:sp>
      <p:sp>
        <p:nvSpPr>
          <p:cNvPr id="17" name="TextBox 16">
            <a:extLst>
              <a:ext uri="{FF2B5EF4-FFF2-40B4-BE49-F238E27FC236}">
                <a16:creationId xmlns:a16="http://schemas.microsoft.com/office/drawing/2014/main" id="{361DEB89-1C42-4673-327E-51DBCD9059C1}"/>
              </a:ext>
            </a:extLst>
          </p:cNvPr>
          <p:cNvSpPr txBox="1"/>
          <p:nvPr/>
        </p:nvSpPr>
        <p:spPr>
          <a:xfrm>
            <a:off x="3868975" y="861072"/>
            <a:ext cx="1703017" cy="369332"/>
          </a:xfrm>
          <a:prstGeom prst="rect">
            <a:avLst/>
          </a:prstGeom>
          <a:noFill/>
        </p:spPr>
        <p:txBody>
          <a:bodyPr wrap="square" rtlCol="0">
            <a:spAutoFit/>
          </a:bodyPr>
          <a:lstStyle/>
          <a:p>
            <a:r>
              <a:rPr lang="en-US" b="1" dirty="0"/>
              <a:t>Future Job(s) </a:t>
            </a:r>
          </a:p>
        </p:txBody>
      </p:sp>
      <p:sp>
        <p:nvSpPr>
          <p:cNvPr id="18" name="TextBox 17">
            <a:extLst>
              <a:ext uri="{FF2B5EF4-FFF2-40B4-BE49-F238E27FC236}">
                <a16:creationId xmlns:a16="http://schemas.microsoft.com/office/drawing/2014/main" id="{693A85CD-640A-B1B7-1552-FCCD7400D27C}"/>
              </a:ext>
            </a:extLst>
          </p:cNvPr>
          <p:cNvSpPr txBox="1"/>
          <p:nvPr/>
        </p:nvSpPr>
        <p:spPr>
          <a:xfrm>
            <a:off x="6690926" y="846348"/>
            <a:ext cx="2337793" cy="369332"/>
          </a:xfrm>
          <a:prstGeom prst="rect">
            <a:avLst/>
          </a:prstGeom>
          <a:noFill/>
        </p:spPr>
        <p:txBody>
          <a:bodyPr wrap="square" rtlCol="0">
            <a:spAutoFit/>
          </a:bodyPr>
          <a:lstStyle/>
          <a:p>
            <a:r>
              <a:rPr lang="en-US" b="1" dirty="0"/>
              <a:t>Business Process</a:t>
            </a:r>
          </a:p>
        </p:txBody>
      </p:sp>
      <p:sp>
        <p:nvSpPr>
          <p:cNvPr id="19" name="TextBox 18">
            <a:extLst>
              <a:ext uri="{FF2B5EF4-FFF2-40B4-BE49-F238E27FC236}">
                <a16:creationId xmlns:a16="http://schemas.microsoft.com/office/drawing/2014/main" id="{FC31B6C4-FCDB-9934-DEC6-71FE5BF1C462}"/>
              </a:ext>
            </a:extLst>
          </p:cNvPr>
          <p:cNvSpPr txBox="1"/>
          <p:nvPr/>
        </p:nvSpPr>
        <p:spPr>
          <a:xfrm>
            <a:off x="685800" y="1472625"/>
            <a:ext cx="1703017" cy="584775"/>
          </a:xfrm>
          <a:prstGeom prst="rect">
            <a:avLst/>
          </a:prstGeom>
          <a:noFill/>
        </p:spPr>
        <p:txBody>
          <a:bodyPr wrap="square" rtlCol="0">
            <a:spAutoFit/>
          </a:bodyPr>
          <a:lstStyle/>
          <a:p>
            <a:r>
              <a:rPr lang="en-US" sz="1600" dirty="0"/>
              <a:t>20hr TA in KHE </a:t>
            </a:r>
          </a:p>
          <a:p>
            <a:r>
              <a:rPr lang="en-US" sz="1600" dirty="0"/>
              <a:t>Fall (8/16-12/31)</a:t>
            </a:r>
          </a:p>
        </p:txBody>
      </p:sp>
      <p:sp>
        <p:nvSpPr>
          <p:cNvPr id="20" name="TextBox 19">
            <a:extLst>
              <a:ext uri="{FF2B5EF4-FFF2-40B4-BE49-F238E27FC236}">
                <a16:creationId xmlns:a16="http://schemas.microsoft.com/office/drawing/2014/main" id="{2F0B37B6-276E-44EE-EFAB-01A4A7EE2C5A}"/>
              </a:ext>
            </a:extLst>
          </p:cNvPr>
          <p:cNvSpPr txBox="1"/>
          <p:nvPr/>
        </p:nvSpPr>
        <p:spPr>
          <a:xfrm>
            <a:off x="3724927" y="1413868"/>
            <a:ext cx="1990073" cy="584775"/>
          </a:xfrm>
          <a:prstGeom prst="rect">
            <a:avLst/>
          </a:prstGeom>
          <a:noFill/>
        </p:spPr>
        <p:txBody>
          <a:bodyPr wrap="square" rtlCol="0">
            <a:spAutoFit/>
          </a:bodyPr>
          <a:lstStyle/>
          <a:p>
            <a:r>
              <a:rPr lang="en-US" sz="1600" dirty="0"/>
              <a:t>20hr TA in ELP </a:t>
            </a:r>
          </a:p>
          <a:p>
            <a:r>
              <a:rPr lang="en-US" sz="1600" dirty="0"/>
              <a:t>Spring (1/1 – 5/15)</a:t>
            </a:r>
          </a:p>
        </p:txBody>
      </p:sp>
      <p:sp>
        <p:nvSpPr>
          <p:cNvPr id="21" name="TextBox 20">
            <a:extLst>
              <a:ext uri="{FF2B5EF4-FFF2-40B4-BE49-F238E27FC236}">
                <a16:creationId xmlns:a16="http://schemas.microsoft.com/office/drawing/2014/main" id="{12CE0FEF-D080-EF78-886A-814DBE922BF0}"/>
              </a:ext>
            </a:extLst>
          </p:cNvPr>
          <p:cNvSpPr txBox="1"/>
          <p:nvPr/>
        </p:nvSpPr>
        <p:spPr>
          <a:xfrm>
            <a:off x="677448" y="2664313"/>
            <a:ext cx="1876298" cy="584775"/>
          </a:xfrm>
          <a:prstGeom prst="rect">
            <a:avLst/>
          </a:prstGeom>
          <a:noFill/>
        </p:spPr>
        <p:txBody>
          <a:bodyPr wrap="square" rtlCol="0">
            <a:spAutoFit/>
          </a:bodyPr>
          <a:lstStyle/>
          <a:p>
            <a:r>
              <a:rPr lang="en-US" sz="1600" dirty="0"/>
              <a:t>20hr TA in EDP</a:t>
            </a:r>
          </a:p>
          <a:p>
            <a:r>
              <a:rPr lang="en-US" sz="1600" dirty="0"/>
              <a:t>Fall (8/16 – 12/31)</a:t>
            </a:r>
          </a:p>
        </p:txBody>
      </p:sp>
      <p:sp>
        <p:nvSpPr>
          <p:cNvPr id="22" name="TextBox 21">
            <a:extLst>
              <a:ext uri="{FF2B5EF4-FFF2-40B4-BE49-F238E27FC236}">
                <a16:creationId xmlns:a16="http://schemas.microsoft.com/office/drawing/2014/main" id="{4DEBC55A-04CA-7EE3-9027-5A494A065A52}"/>
              </a:ext>
            </a:extLst>
          </p:cNvPr>
          <p:cNvSpPr txBox="1"/>
          <p:nvPr/>
        </p:nvSpPr>
        <p:spPr>
          <a:xfrm>
            <a:off x="3724926" y="2623200"/>
            <a:ext cx="1876298" cy="584775"/>
          </a:xfrm>
          <a:prstGeom prst="rect">
            <a:avLst/>
          </a:prstGeom>
          <a:noFill/>
        </p:spPr>
        <p:txBody>
          <a:bodyPr wrap="square" rtlCol="0">
            <a:spAutoFit/>
          </a:bodyPr>
          <a:lstStyle/>
          <a:p>
            <a:r>
              <a:rPr lang="en-US" sz="1600" dirty="0"/>
              <a:t>20hr TA in EDP</a:t>
            </a:r>
          </a:p>
          <a:p>
            <a:r>
              <a:rPr lang="en-US" sz="1600" dirty="0"/>
              <a:t>Spring (1/1 – 5/15)</a:t>
            </a:r>
          </a:p>
        </p:txBody>
      </p:sp>
      <p:sp>
        <p:nvSpPr>
          <p:cNvPr id="23" name="Rectangle 22">
            <a:extLst>
              <a:ext uri="{FF2B5EF4-FFF2-40B4-BE49-F238E27FC236}">
                <a16:creationId xmlns:a16="http://schemas.microsoft.com/office/drawing/2014/main" id="{8DF8209D-6FEB-80BF-0C18-FD41121E0F51}"/>
              </a:ext>
            </a:extLst>
          </p:cNvPr>
          <p:cNvSpPr/>
          <p:nvPr/>
        </p:nvSpPr>
        <p:spPr>
          <a:xfrm>
            <a:off x="685799" y="5448248"/>
            <a:ext cx="1981200" cy="107721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86EECA9-8ECB-6356-4E9D-CA47B1091570}"/>
              </a:ext>
            </a:extLst>
          </p:cNvPr>
          <p:cNvSpPr/>
          <p:nvPr/>
        </p:nvSpPr>
        <p:spPr>
          <a:xfrm>
            <a:off x="3733800" y="5448248"/>
            <a:ext cx="1981200" cy="107721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8B76B3B-9602-438E-503F-E48C673DEA7A}"/>
              </a:ext>
            </a:extLst>
          </p:cNvPr>
          <p:cNvSpPr/>
          <p:nvPr/>
        </p:nvSpPr>
        <p:spPr>
          <a:xfrm>
            <a:off x="6781800" y="5448248"/>
            <a:ext cx="1981200" cy="107721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a:extLst>
              <a:ext uri="{FF2B5EF4-FFF2-40B4-BE49-F238E27FC236}">
                <a16:creationId xmlns:a16="http://schemas.microsoft.com/office/drawing/2014/main" id="{26F0F680-354B-CA02-B452-4CB9C23A2E4B}"/>
              </a:ext>
            </a:extLst>
          </p:cNvPr>
          <p:cNvSpPr/>
          <p:nvPr/>
        </p:nvSpPr>
        <p:spPr>
          <a:xfrm>
            <a:off x="2785735" y="1583388"/>
            <a:ext cx="795665" cy="49292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a:extLst>
              <a:ext uri="{FF2B5EF4-FFF2-40B4-BE49-F238E27FC236}">
                <a16:creationId xmlns:a16="http://schemas.microsoft.com/office/drawing/2014/main" id="{43EE86C0-AEFF-E3FF-366D-8005D535FA5B}"/>
              </a:ext>
            </a:extLst>
          </p:cNvPr>
          <p:cNvSpPr/>
          <p:nvPr/>
        </p:nvSpPr>
        <p:spPr>
          <a:xfrm>
            <a:off x="2785733" y="2954653"/>
            <a:ext cx="795665" cy="49292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a:extLst>
              <a:ext uri="{FF2B5EF4-FFF2-40B4-BE49-F238E27FC236}">
                <a16:creationId xmlns:a16="http://schemas.microsoft.com/office/drawing/2014/main" id="{A4A403D2-209F-F25A-E576-23E62B2D9FD5}"/>
              </a:ext>
            </a:extLst>
          </p:cNvPr>
          <p:cNvSpPr/>
          <p:nvPr/>
        </p:nvSpPr>
        <p:spPr>
          <a:xfrm>
            <a:off x="2785734" y="4392901"/>
            <a:ext cx="795665" cy="49292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a:extLst>
              <a:ext uri="{FF2B5EF4-FFF2-40B4-BE49-F238E27FC236}">
                <a16:creationId xmlns:a16="http://schemas.microsoft.com/office/drawing/2014/main" id="{11B4EF57-5A69-A7DE-3A0E-7542398DF700}"/>
              </a:ext>
            </a:extLst>
          </p:cNvPr>
          <p:cNvSpPr/>
          <p:nvPr/>
        </p:nvSpPr>
        <p:spPr>
          <a:xfrm>
            <a:off x="2785732" y="5764166"/>
            <a:ext cx="795665" cy="49292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B5090E7-69AF-8E21-6531-E34906B71F92}"/>
              </a:ext>
            </a:extLst>
          </p:cNvPr>
          <p:cNvSpPr txBox="1"/>
          <p:nvPr/>
        </p:nvSpPr>
        <p:spPr>
          <a:xfrm>
            <a:off x="5918810" y="1367621"/>
            <a:ext cx="685800" cy="830997"/>
          </a:xfrm>
          <a:prstGeom prst="rect">
            <a:avLst/>
          </a:prstGeom>
          <a:noFill/>
        </p:spPr>
        <p:txBody>
          <a:bodyPr wrap="square" rtlCol="0">
            <a:spAutoFit/>
          </a:bodyPr>
          <a:lstStyle/>
          <a:p>
            <a:r>
              <a:rPr lang="en-US" sz="4800" dirty="0">
                <a:solidFill>
                  <a:schemeClr val="tx2"/>
                </a:solidFill>
              </a:rPr>
              <a:t>=</a:t>
            </a:r>
          </a:p>
        </p:txBody>
      </p:sp>
      <p:sp>
        <p:nvSpPr>
          <p:cNvPr id="31" name="TextBox 30">
            <a:extLst>
              <a:ext uri="{FF2B5EF4-FFF2-40B4-BE49-F238E27FC236}">
                <a16:creationId xmlns:a16="http://schemas.microsoft.com/office/drawing/2014/main" id="{6EC0213E-7EF1-2823-EB8F-96A66223BF94}"/>
              </a:ext>
            </a:extLst>
          </p:cNvPr>
          <p:cNvSpPr txBox="1"/>
          <p:nvPr/>
        </p:nvSpPr>
        <p:spPr>
          <a:xfrm>
            <a:off x="5943600" y="2800691"/>
            <a:ext cx="685800" cy="830997"/>
          </a:xfrm>
          <a:prstGeom prst="rect">
            <a:avLst/>
          </a:prstGeom>
          <a:noFill/>
        </p:spPr>
        <p:txBody>
          <a:bodyPr wrap="square" rtlCol="0">
            <a:spAutoFit/>
          </a:bodyPr>
          <a:lstStyle/>
          <a:p>
            <a:r>
              <a:rPr lang="en-US" sz="4800" dirty="0">
                <a:solidFill>
                  <a:schemeClr val="tx2"/>
                </a:solidFill>
              </a:rPr>
              <a:t>=</a:t>
            </a:r>
          </a:p>
        </p:txBody>
      </p:sp>
      <p:sp>
        <p:nvSpPr>
          <p:cNvPr id="32" name="TextBox 31">
            <a:extLst>
              <a:ext uri="{FF2B5EF4-FFF2-40B4-BE49-F238E27FC236}">
                <a16:creationId xmlns:a16="http://schemas.microsoft.com/office/drawing/2014/main" id="{8B921EF5-9CBF-9876-364D-68F6EA11AA46}"/>
              </a:ext>
            </a:extLst>
          </p:cNvPr>
          <p:cNvSpPr txBox="1"/>
          <p:nvPr/>
        </p:nvSpPr>
        <p:spPr>
          <a:xfrm>
            <a:off x="5918810" y="4233761"/>
            <a:ext cx="685800" cy="830997"/>
          </a:xfrm>
          <a:prstGeom prst="rect">
            <a:avLst/>
          </a:prstGeom>
          <a:noFill/>
        </p:spPr>
        <p:txBody>
          <a:bodyPr wrap="square" rtlCol="0">
            <a:spAutoFit/>
          </a:bodyPr>
          <a:lstStyle/>
          <a:p>
            <a:r>
              <a:rPr lang="en-US" sz="4800" dirty="0">
                <a:solidFill>
                  <a:schemeClr val="tx2"/>
                </a:solidFill>
              </a:rPr>
              <a:t>=</a:t>
            </a:r>
          </a:p>
        </p:txBody>
      </p:sp>
      <p:sp>
        <p:nvSpPr>
          <p:cNvPr id="33" name="TextBox 32">
            <a:extLst>
              <a:ext uri="{FF2B5EF4-FFF2-40B4-BE49-F238E27FC236}">
                <a16:creationId xmlns:a16="http://schemas.microsoft.com/office/drawing/2014/main" id="{D87FC5B1-7096-6621-93E6-0BDE128E715C}"/>
              </a:ext>
            </a:extLst>
          </p:cNvPr>
          <p:cNvSpPr txBox="1"/>
          <p:nvPr/>
        </p:nvSpPr>
        <p:spPr>
          <a:xfrm>
            <a:off x="5880710" y="5571358"/>
            <a:ext cx="685800" cy="830997"/>
          </a:xfrm>
          <a:prstGeom prst="rect">
            <a:avLst/>
          </a:prstGeom>
          <a:noFill/>
        </p:spPr>
        <p:txBody>
          <a:bodyPr wrap="square" rtlCol="0">
            <a:spAutoFit/>
          </a:bodyPr>
          <a:lstStyle/>
          <a:p>
            <a:r>
              <a:rPr lang="en-US" sz="4800" dirty="0">
                <a:solidFill>
                  <a:schemeClr val="tx2"/>
                </a:solidFill>
              </a:rPr>
              <a:t>=</a:t>
            </a:r>
          </a:p>
        </p:txBody>
      </p:sp>
      <p:sp>
        <p:nvSpPr>
          <p:cNvPr id="34" name="TextBox 33">
            <a:extLst>
              <a:ext uri="{FF2B5EF4-FFF2-40B4-BE49-F238E27FC236}">
                <a16:creationId xmlns:a16="http://schemas.microsoft.com/office/drawing/2014/main" id="{92914B6C-3A95-C705-FFDB-898A44649585}"/>
              </a:ext>
            </a:extLst>
          </p:cNvPr>
          <p:cNvSpPr txBox="1"/>
          <p:nvPr/>
        </p:nvSpPr>
        <p:spPr>
          <a:xfrm>
            <a:off x="663097" y="4041707"/>
            <a:ext cx="1876298" cy="584775"/>
          </a:xfrm>
          <a:prstGeom prst="rect">
            <a:avLst/>
          </a:prstGeom>
          <a:noFill/>
        </p:spPr>
        <p:txBody>
          <a:bodyPr wrap="square" rtlCol="0">
            <a:spAutoFit/>
          </a:bodyPr>
          <a:lstStyle/>
          <a:p>
            <a:r>
              <a:rPr lang="en-US" sz="1600" dirty="0"/>
              <a:t>0 SWH Volunteer</a:t>
            </a:r>
          </a:p>
          <a:p>
            <a:r>
              <a:rPr lang="en-US" sz="1600" dirty="0"/>
              <a:t>(8/16 – 5/15)</a:t>
            </a:r>
          </a:p>
        </p:txBody>
      </p:sp>
      <p:sp>
        <p:nvSpPr>
          <p:cNvPr id="36" name="TextBox 35">
            <a:extLst>
              <a:ext uri="{FF2B5EF4-FFF2-40B4-BE49-F238E27FC236}">
                <a16:creationId xmlns:a16="http://schemas.microsoft.com/office/drawing/2014/main" id="{9E557C76-7C10-FB2C-6F4B-D0DD4D8505F6}"/>
              </a:ext>
            </a:extLst>
          </p:cNvPr>
          <p:cNvSpPr txBox="1"/>
          <p:nvPr/>
        </p:nvSpPr>
        <p:spPr>
          <a:xfrm>
            <a:off x="3700134" y="4012823"/>
            <a:ext cx="2041486" cy="1077218"/>
          </a:xfrm>
          <a:prstGeom prst="rect">
            <a:avLst/>
          </a:prstGeom>
          <a:noFill/>
        </p:spPr>
        <p:txBody>
          <a:bodyPr wrap="square" rtlCol="0">
            <a:spAutoFit/>
          </a:bodyPr>
          <a:lstStyle/>
          <a:p>
            <a:r>
              <a:rPr lang="en-US" sz="1600" dirty="0"/>
              <a:t>0 SWH Volunteer </a:t>
            </a:r>
          </a:p>
          <a:p>
            <a:pPr algn="ctr"/>
            <a:r>
              <a:rPr lang="en-US" sz="1600" dirty="0"/>
              <a:t>+</a:t>
            </a:r>
          </a:p>
          <a:p>
            <a:r>
              <a:rPr lang="en-US" sz="1600" dirty="0"/>
              <a:t>10hr TA in C&amp;I </a:t>
            </a:r>
          </a:p>
          <a:p>
            <a:r>
              <a:rPr lang="en-US" sz="1600" dirty="0"/>
              <a:t>Spring (1/1 – 5/15)</a:t>
            </a:r>
          </a:p>
        </p:txBody>
      </p:sp>
      <p:sp>
        <p:nvSpPr>
          <p:cNvPr id="37" name="TextBox 36">
            <a:extLst>
              <a:ext uri="{FF2B5EF4-FFF2-40B4-BE49-F238E27FC236}">
                <a16:creationId xmlns:a16="http://schemas.microsoft.com/office/drawing/2014/main" id="{A7482720-64E2-0297-555B-081006DA51CE}"/>
              </a:ext>
            </a:extLst>
          </p:cNvPr>
          <p:cNvSpPr txBox="1"/>
          <p:nvPr/>
        </p:nvSpPr>
        <p:spPr>
          <a:xfrm>
            <a:off x="738250" y="5613489"/>
            <a:ext cx="1876298" cy="584775"/>
          </a:xfrm>
          <a:prstGeom prst="rect">
            <a:avLst/>
          </a:prstGeom>
          <a:noFill/>
        </p:spPr>
        <p:txBody>
          <a:bodyPr wrap="square" rtlCol="0">
            <a:spAutoFit/>
          </a:bodyPr>
          <a:lstStyle/>
          <a:p>
            <a:r>
              <a:rPr lang="en-US" sz="1600" dirty="0"/>
              <a:t>10hr TA in C&amp;I</a:t>
            </a:r>
          </a:p>
          <a:p>
            <a:r>
              <a:rPr lang="en-US" sz="1600" dirty="0"/>
              <a:t>Fall (8/16 – 12/31)</a:t>
            </a:r>
          </a:p>
        </p:txBody>
      </p:sp>
      <p:sp>
        <p:nvSpPr>
          <p:cNvPr id="38" name="TextBox 37">
            <a:extLst>
              <a:ext uri="{FF2B5EF4-FFF2-40B4-BE49-F238E27FC236}">
                <a16:creationId xmlns:a16="http://schemas.microsoft.com/office/drawing/2014/main" id="{086471A4-4D38-6D65-ADBD-08DB8257F170}"/>
              </a:ext>
            </a:extLst>
          </p:cNvPr>
          <p:cNvSpPr txBox="1"/>
          <p:nvPr/>
        </p:nvSpPr>
        <p:spPr>
          <a:xfrm>
            <a:off x="3695694" y="5461337"/>
            <a:ext cx="2400306" cy="1015663"/>
          </a:xfrm>
          <a:prstGeom prst="rect">
            <a:avLst/>
          </a:prstGeom>
          <a:noFill/>
        </p:spPr>
        <p:txBody>
          <a:bodyPr wrap="square" rtlCol="0">
            <a:spAutoFit/>
          </a:bodyPr>
          <a:lstStyle/>
          <a:p>
            <a:r>
              <a:rPr lang="en-US" sz="1500" dirty="0">
                <a:latin typeface="Arial" panose="020B0604020202020204" pitchFamily="34" charset="0"/>
                <a:cs typeface="Arial" panose="020B0604020202020204" pitchFamily="34" charset="0"/>
              </a:rPr>
              <a:t>10hr TA in C&amp;I</a:t>
            </a:r>
          </a:p>
          <a:p>
            <a:r>
              <a:rPr lang="en-US" sz="1500" dirty="0">
                <a:latin typeface="Arial" panose="020B0604020202020204" pitchFamily="34" charset="0"/>
                <a:cs typeface="Arial" panose="020B0604020202020204" pitchFamily="34" charset="0"/>
              </a:rPr>
              <a:t>Spring (1/1 – 5/15)</a:t>
            </a:r>
          </a:p>
          <a:p>
            <a:pPr algn="ctr"/>
            <a:r>
              <a:rPr lang="en-US" sz="1500" dirty="0">
                <a:latin typeface="Arial" panose="020B0604020202020204" pitchFamily="34" charset="0"/>
                <a:cs typeface="Arial" panose="020B0604020202020204" pitchFamily="34" charset="0"/>
              </a:rPr>
              <a:t>+</a:t>
            </a:r>
          </a:p>
          <a:p>
            <a:r>
              <a:rPr lang="en-US" sz="1500" dirty="0">
                <a:latin typeface="Arial" panose="020B0604020202020204" pitchFamily="34" charset="0"/>
                <a:cs typeface="Arial" panose="020B0604020202020204" pitchFamily="34" charset="0"/>
              </a:rPr>
              <a:t>10hr KHE Spring GRA </a:t>
            </a:r>
          </a:p>
        </p:txBody>
      </p:sp>
      <p:sp>
        <p:nvSpPr>
          <p:cNvPr id="3" name="TextBox 2">
            <a:extLst>
              <a:ext uri="{FF2B5EF4-FFF2-40B4-BE49-F238E27FC236}">
                <a16:creationId xmlns:a16="http://schemas.microsoft.com/office/drawing/2014/main" id="{4BE20731-FCA0-2F0D-5AF4-B6AF273AED87}"/>
              </a:ext>
            </a:extLst>
          </p:cNvPr>
          <p:cNvSpPr txBox="1"/>
          <p:nvPr/>
        </p:nvSpPr>
        <p:spPr>
          <a:xfrm>
            <a:off x="6785218" y="1268819"/>
            <a:ext cx="1992528" cy="1015663"/>
          </a:xfrm>
          <a:prstGeom prst="rect">
            <a:avLst/>
          </a:prstGeom>
          <a:noFill/>
        </p:spPr>
        <p:txBody>
          <a:bodyPr wrap="square" rtlCol="0">
            <a:spAutoFit/>
          </a:bodyPr>
          <a:lstStyle/>
          <a:p>
            <a:pPr algn="ctr"/>
            <a:r>
              <a:rPr lang="en-US" dirty="0"/>
              <a:t>Transfer</a:t>
            </a:r>
          </a:p>
          <a:p>
            <a:r>
              <a:rPr lang="en-US" sz="1400" dirty="0"/>
              <a:t>(Student is switching sup orgs)</a:t>
            </a:r>
          </a:p>
          <a:p>
            <a:endParaRPr lang="en-US" sz="1400" dirty="0"/>
          </a:p>
        </p:txBody>
      </p:sp>
      <p:sp>
        <p:nvSpPr>
          <p:cNvPr id="4" name="TextBox 3">
            <a:extLst>
              <a:ext uri="{FF2B5EF4-FFF2-40B4-BE49-F238E27FC236}">
                <a16:creationId xmlns:a16="http://schemas.microsoft.com/office/drawing/2014/main" id="{45EA0639-4855-3BE4-F81B-FD192D449CBA}"/>
              </a:ext>
            </a:extLst>
          </p:cNvPr>
          <p:cNvSpPr txBox="1"/>
          <p:nvPr/>
        </p:nvSpPr>
        <p:spPr>
          <a:xfrm>
            <a:off x="6804991" y="2707470"/>
            <a:ext cx="1828800" cy="800219"/>
          </a:xfrm>
          <a:prstGeom prst="rect">
            <a:avLst/>
          </a:prstGeom>
          <a:noFill/>
        </p:spPr>
        <p:txBody>
          <a:bodyPr wrap="square" rtlCol="0">
            <a:spAutoFit/>
          </a:bodyPr>
          <a:lstStyle/>
          <a:p>
            <a:pPr algn="ctr"/>
            <a:r>
              <a:rPr lang="en-US" dirty="0"/>
              <a:t>Extend</a:t>
            </a:r>
          </a:p>
          <a:p>
            <a:r>
              <a:rPr lang="en-US" sz="1400" dirty="0"/>
              <a:t>(Position remains the same)</a:t>
            </a:r>
          </a:p>
        </p:txBody>
      </p:sp>
      <p:sp>
        <p:nvSpPr>
          <p:cNvPr id="5" name="TextBox 4">
            <a:extLst>
              <a:ext uri="{FF2B5EF4-FFF2-40B4-BE49-F238E27FC236}">
                <a16:creationId xmlns:a16="http://schemas.microsoft.com/office/drawing/2014/main" id="{1E9CF309-7FB7-0B21-98CF-4254535BF05A}"/>
              </a:ext>
            </a:extLst>
          </p:cNvPr>
          <p:cNvSpPr txBox="1"/>
          <p:nvPr/>
        </p:nvSpPr>
        <p:spPr>
          <a:xfrm>
            <a:off x="6781800" y="4099437"/>
            <a:ext cx="1828800" cy="800219"/>
          </a:xfrm>
          <a:prstGeom prst="rect">
            <a:avLst/>
          </a:prstGeom>
          <a:noFill/>
        </p:spPr>
        <p:txBody>
          <a:bodyPr wrap="square" rtlCol="0">
            <a:spAutoFit/>
          </a:bodyPr>
          <a:lstStyle/>
          <a:p>
            <a:pPr algn="ctr"/>
            <a:r>
              <a:rPr lang="en-US" dirty="0"/>
              <a:t>Add Job</a:t>
            </a:r>
          </a:p>
          <a:p>
            <a:r>
              <a:rPr lang="en-US" sz="1400" dirty="0"/>
              <a:t>(Student is adding another job)</a:t>
            </a:r>
          </a:p>
        </p:txBody>
      </p:sp>
      <p:sp>
        <p:nvSpPr>
          <p:cNvPr id="15" name="TextBox 14">
            <a:extLst>
              <a:ext uri="{FF2B5EF4-FFF2-40B4-BE49-F238E27FC236}">
                <a16:creationId xmlns:a16="http://schemas.microsoft.com/office/drawing/2014/main" id="{249296FB-906D-4972-12F9-39EFCCC3EADF}"/>
              </a:ext>
            </a:extLst>
          </p:cNvPr>
          <p:cNvSpPr txBox="1"/>
          <p:nvPr/>
        </p:nvSpPr>
        <p:spPr>
          <a:xfrm>
            <a:off x="6732220" y="5511086"/>
            <a:ext cx="2106980" cy="1015663"/>
          </a:xfrm>
          <a:prstGeom prst="rect">
            <a:avLst/>
          </a:prstGeom>
          <a:noFill/>
        </p:spPr>
        <p:txBody>
          <a:bodyPr wrap="square" rtlCol="0">
            <a:spAutoFit/>
          </a:bodyPr>
          <a:lstStyle/>
          <a:p>
            <a:pPr algn="ctr"/>
            <a:r>
              <a:rPr lang="en-US" sz="1600" dirty="0"/>
              <a:t>Extend &amp; Add Job</a:t>
            </a:r>
          </a:p>
          <a:p>
            <a:pPr algn="ctr"/>
            <a:endParaRPr lang="en-US" sz="1600" dirty="0"/>
          </a:p>
          <a:p>
            <a:r>
              <a:rPr lang="en-US" sz="1400" dirty="0"/>
              <a:t>C&amp;I processes Extend</a:t>
            </a:r>
          </a:p>
          <a:p>
            <a:r>
              <a:rPr lang="en-US" sz="1400" dirty="0"/>
              <a:t>KHE processes Add Job</a:t>
            </a:r>
          </a:p>
        </p:txBody>
      </p:sp>
      <p:sp>
        <p:nvSpPr>
          <p:cNvPr id="35" name="TextBox 34">
            <a:extLst>
              <a:ext uri="{FF2B5EF4-FFF2-40B4-BE49-F238E27FC236}">
                <a16:creationId xmlns:a16="http://schemas.microsoft.com/office/drawing/2014/main" id="{99DFB556-663B-EAFE-541F-7E086AE46CA5}"/>
              </a:ext>
            </a:extLst>
          </p:cNvPr>
          <p:cNvSpPr txBox="1"/>
          <p:nvPr/>
        </p:nvSpPr>
        <p:spPr>
          <a:xfrm>
            <a:off x="9322132" y="948952"/>
            <a:ext cx="2325482" cy="369332"/>
          </a:xfrm>
          <a:prstGeom prst="rect">
            <a:avLst/>
          </a:prstGeom>
          <a:noFill/>
        </p:spPr>
        <p:txBody>
          <a:bodyPr wrap="square" rtlCol="0">
            <a:spAutoFit/>
          </a:bodyPr>
          <a:lstStyle/>
          <a:p>
            <a:r>
              <a:rPr lang="en-US" b="1" dirty="0"/>
              <a:t>Benefits Eligible?</a:t>
            </a:r>
          </a:p>
        </p:txBody>
      </p:sp>
      <p:sp>
        <p:nvSpPr>
          <p:cNvPr id="39" name="TextBox 38">
            <a:extLst>
              <a:ext uri="{FF2B5EF4-FFF2-40B4-BE49-F238E27FC236}">
                <a16:creationId xmlns:a16="http://schemas.microsoft.com/office/drawing/2014/main" id="{765DC8D7-CE19-5B43-CDAC-EF4DBB180924}"/>
              </a:ext>
            </a:extLst>
          </p:cNvPr>
          <p:cNvSpPr txBox="1"/>
          <p:nvPr/>
        </p:nvSpPr>
        <p:spPr>
          <a:xfrm>
            <a:off x="9392296" y="1429032"/>
            <a:ext cx="1808803" cy="923330"/>
          </a:xfrm>
          <a:prstGeom prst="rect">
            <a:avLst/>
          </a:prstGeom>
          <a:solidFill>
            <a:schemeClr val="accent5">
              <a:lumMod val="20000"/>
              <a:lumOff val="80000"/>
            </a:schemeClr>
          </a:solidFill>
          <a:ln w="12700">
            <a:solidFill>
              <a:schemeClr val="tx1"/>
            </a:solidFill>
          </a:ln>
        </p:spPr>
        <p:txBody>
          <a:bodyPr wrap="square" rtlCol="0">
            <a:spAutoFit/>
          </a:bodyPr>
          <a:lstStyle/>
          <a:p>
            <a:pPr algn="ctr"/>
            <a:endParaRPr lang="en-US" dirty="0"/>
          </a:p>
          <a:p>
            <a:pPr algn="ctr"/>
            <a:r>
              <a:rPr lang="en-US" dirty="0"/>
              <a:t>Yes</a:t>
            </a:r>
          </a:p>
          <a:p>
            <a:pPr algn="ctr"/>
            <a:endParaRPr lang="en-US" dirty="0"/>
          </a:p>
        </p:txBody>
      </p:sp>
      <p:sp>
        <p:nvSpPr>
          <p:cNvPr id="40" name="TextBox 39">
            <a:extLst>
              <a:ext uri="{FF2B5EF4-FFF2-40B4-BE49-F238E27FC236}">
                <a16:creationId xmlns:a16="http://schemas.microsoft.com/office/drawing/2014/main" id="{D8D7D60A-62B0-0DC9-6BDC-524FA1C18B93}"/>
              </a:ext>
            </a:extLst>
          </p:cNvPr>
          <p:cNvSpPr txBox="1"/>
          <p:nvPr/>
        </p:nvSpPr>
        <p:spPr>
          <a:xfrm>
            <a:off x="9326150" y="2746310"/>
            <a:ext cx="1874949" cy="923330"/>
          </a:xfrm>
          <a:prstGeom prst="rect">
            <a:avLst/>
          </a:prstGeom>
          <a:solidFill>
            <a:schemeClr val="accent3">
              <a:lumMod val="20000"/>
              <a:lumOff val="80000"/>
            </a:schemeClr>
          </a:solidFill>
          <a:ln w="12700">
            <a:solidFill>
              <a:schemeClr val="tx1"/>
            </a:solidFill>
          </a:ln>
        </p:spPr>
        <p:txBody>
          <a:bodyPr wrap="square" rtlCol="0">
            <a:spAutoFit/>
          </a:bodyPr>
          <a:lstStyle/>
          <a:p>
            <a:pPr algn="ctr"/>
            <a:endParaRPr lang="en-US" dirty="0"/>
          </a:p>
          <a:p>
            <a:pPr algn="ctr"/>
            <a:r>
              <a:rPr lang="en-US" dirty="0"/>
              <a:t>Yes</a:t>
            </a:r>
          </a:p>
          <a:p>
            <a:pPr algn="ctr"/>
            <a:endParaRPr lang="en-US" dirty="0"/>
          </a:p>
        </p:txBody>
      </p:sp>
      <p:sp>
        <p:nvSpPr>
          <p:cNvPr id="41" name="TextBox 40">
            <a:extLst>
              <a:ext uri="{FF2B5EF4-FFF2-40B4-BE49-F238E27FC236}">
                <a16:creationId xmlns:a16="http://schemas.microsoft.com/office/drawing/2014/main" id="{BD8EDBE0-DD59-52F2-D4CF-2CEF7AB938B6}"/>
              </a:ext>
            </a:extLst>
          </p:cNvPr>
          <p:cNvSpPr txBox="1"/>
          <p:nvPr/>
        </p:nvSpPr>
        <p:spPr>
          <a:xfrm>
            <a:off x="9359222" y="4216360"/>
            <a:ext cx="1874949" cy="923330"/>
          </a:xfrm>
          <a:prstGeom prst="rect">
            <a:avLst/>
          </a:prstGeom>
          <a:solidFill>
            <a:schemeClr val="accent6">
              <a:lumMod val="20000"/>
              <a:lumOff val="80000"/>
            </a:schemeClr>
          </a:solidFill>
          <a:ln w="12700">
            <a:solidFill>
              <a:schemeClr val="tx1"/>
            </a:solidFill>
          </a:ln>
        </p:spPr>
        <p:txBody>
          <a:bodyPr wrap="square" rtlCol="0">
            <a:spAutoFit/>
          </a:bodyPr>
          <a:lstStyle/>
          <a:p>
            <a:pPr algn="ctr"/>
            <a:endParaRPr lang="en-US" dirty="0"/>
          </a:p>
          <a:p>
            <a:pPr algn="ctr"/>
            <a:r>
              <a:rPr lang="en-US" dirty="0"/>
              <a:t>No</a:t>
            </a:r>
          </a:p>
          <a:p>
            <a:pPr algn="ctr"/>
            <a:endParaRPr lang="en-US" dirty="0"/>
          </a:p>
        </p:txBody>
      </p:sp>
      <p:sp>
        <p:nvSpPr>
          <p:cNvPr id="42" name="TextBox 41">
            <a:extLst>
              <a:ext uri="{FF2B5EF4-FFF2-40B4-BE49-F238E27FC236}">
                <a16:creationId xmlns:a16="http://schemas.microsoft.com/office/drawing/2014/main" id="{82F6DDE4-C382-19D1-D1AE-4DBA73353735}"/>
              </a:ext>
            </a:extLst>
          </p:cNvPr>
          <p:cNvSpPr txBox="1"/>
          <p:nvPr/>
        </p:nvSpPr>
        <p:spPr>
          <a:xfrm>
            <a:off x="9316418" y="5518208"/>
            <a:ext cx="1874949" cy="923330"/>
          </a:xfrm>
          <a:prstGeom prst="rect">
            <a:avLst/>
          </a:prstGeom>
          <a:solidFill>
            <a:schemeClr val="accent4">
              <a:lumMod val="20000"/>
              <a:lumOff val="80000"/>
            </a:schemeClr>
          </a:solidFill>
          <a:ln w="12700">
            <a:solidFill>
              <a:schemeClr val="tx1"/>
            </a:solidFill>
          </a:ln>
        </p:spPr>
        <p:txBody>
          <a:bodyPr wrap="square" rtlCol="0">
            <a:spAutoFit/>
          </a:bodyPr>
          <a:lstStyle/>
          <a:p>
            <a:pPr algn="ctr"/>
            <a:endParaRPr lang="en-US" dirty="0"/>
          </a:p>
          <a:p>
            <a:pPr algn="ctr"/>
            <a:r>
              <a:rPr lang="en-US" dirty="0"/>
              <a:t>Yes</a:t>
            </a:r>
          </a:p>
          <a:p>
            <a:pPr algn="ctr"/>
            <a:endParaRPr lang="en-US" dirty="0"/>
          </a:p>
        </p:txBody>
      </p:sp>
    </p:spTree>
    <p:extLst>
      <p:ext uri="{BB962C8B-B14F-4D97-AF65-F5344CB8AC3E}">
        <p14:creationId xmlns:p14="http://schemas.microsoft.com/office/powerpoint/2010/main" val="244413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44" restart="whenNotActive" fill="hold" evtFilter="cancelBubble" nodeType="interactiveSeq">
                <p:stCondLst>
                  <p:cond evt="onClick" delay="0">
                    <p:tgtEl>
                      <p:spTgt spid="40"/>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49" restart="whenNotActive" fill="hold" evtFilter="cancelBubble" nodeType="interactiveSeq">
                <p:stCondLst>
                  <p:cond evt="onClick" delay="0">
                    <p:tgtEl>
                      <p:spTgt spid="39"/>
                    </p:tgtEl>
                  </p:cond>
                </p:stCondLst>
                <p:endSync evt="end" delay="0">
                  <p:rtn val="all"/>
                </p:endSync>
                <p:childTnLst>
                  <p:par>
                    <p:cTn id="50" fill="hold">
                      <p:stCondLst>
                        <p:cond delay="0"/>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childTnLst>
        </p:cTn>
      </p:par>
    </p:tnLst>
    <p:bldLst>
      <p:bldP spid="3" grpId="0"/>
      <p:bldP spid="4" grpId="0"/>
      <p:bldP spid="5" grpId="0"/>
      <p:bldP spid="15" grpId="0"/>
      <p:bldP spid="35" grpId="0"/>
      <p:bldP spid="39" grpId="0" animBg="1"/>
      <p:bldP spid="39" grpId="1" animBg="1"/>
      <p:bldP spid="40" grpId="0" animBg="1"/>
      <p:bldP spid="40" grpId="1" animBg="1"/>
      <p:bldP spid="41" grpId="0" animBg="1"/>
      <p:bldP spid="41" grpId="1" animBg="1"/>
      <p:bldP spid="4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9810</TotalTime>
  <Words>4784</Words>
  <Application>Microsoft Macintosh PowerPoint</Application>
  <PresentationFormat>Widescreen</PresentationFormat>
  <Paragraphs>506</Paragraphs>
  <Slides>49</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Aptos</vt:lpstr>
      <vt:lpstr>Arial</vt:lpstr>
      <vt:lpstr>Courier New</vt:lpstr>
      <vt:lpstr>Symbol</vt:lpstr>
      <vt:lpstr>Wingdings</vt:lpstr>
      <vt:lpstr>Office Theme</vt:lpstr>
      <vt:lpstr>Fall 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MONTH 2024</dc:title>
  <cp:lastModifiedBy>Meitz, Laura</cp:lastModifiedBy>
  <cp:revision>61</cp:revision>
  <dcterms:created xsi:type="dcterms:W3CDTF">2024-01-29T19:09:11Z</dcterms:created>
  <dcterms:modified xsi:type="dcterms:W3CDTF">2024-10-03T14:01:07Z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2024-01-29T00:00:00Z</vt:filetime>
  </property>
  <property fmtid="{D5CDD505-2E9C-101B-9397-08002B2CF9AE}" pid="3" name="Creator">
    <vt:lpwstr>Adobe InDesign 19.0 (Macintosh)</vt:lpwstr>
  </property>
  <property fmtid="{D5CDD505-2E9C-101B-9397-08002B2CF9AE}" pid="4" name="LastSaved">
    <vt:filetime>2024-01-29T00:00:00Z</vt:filetime>
  </property>
  <property fmtid="{D5CDD505-2E9C-101B-9397-08002B2CF9AE}" pid="5" name="Producer">
    <vt:lpwstr>Adobe PDF Library 17.0</vt:lpwstr>
  </property>
</Properties>
</file>