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gif" ContentType="image/gif"/>
  <Default Extension="tif" ContentType="image/tif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68" r:id="rId3"/>
    <p:sldId id="269" r:id="rId4"/>
    <p:sldId id="275" r:id="rId5"/>
    <p:sldId id="279" r:id="rId6"/>
    <p:sldId id="258" r:id="rId7"/>
    <p:sldId id="257" r:id="rId8"/>
    <p:sldId id="260" r:id="rId9"/>
    <p:sldId id="261" r:id="rId10"/>
    <p:sldId id="282" r:id="rId11"/>
    <p:sldId id="262" r:id="rId12"/>
    <p:sldId id="263" r:id="rId13"/>
    <p:sldId id="285" r:id="rId14"/>
    <p:sldId id="277" r:id="rId15"/>
    <p:sldId id="264" r:id="rId16"/>
    <p:sldId id="283" r:id="rId17"/>
    <p:sldId id="284"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363"/>
    <p:restoredTop sz="94672"/>
  </p:normalViewPr>
  <p:slideViewPr>
    <p:cSldViewPr snapToGrid="0" snapToObjects="1">
      <p:cViewPr varScale="1">
        <p:scale>
          <a:sx n="89" d="100"/>
          <a:sy n="89" d="100"/>
        </p:scale>
        <p:origin x="176" y="17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62DAE7-BB0E-234D-B6A4-FAE4F57162B1}" type="datetimeFigureOut">
              <a:rPr lang="en-US" smtClean="0"/>
              <a:t>5/26/16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50C89B-E98D-B546-8132-4447080E0B54}" type="slidenum">
              <a:rPr lang="en-US" smtClean="0"/>
              <a:t>‹#›</a:t>
            </a:fld>
            <a:endParaRPr lang="en-US"/>
          </a:p>
        </p:txBody>
      </p:sp>
    </p:spTree>
    <p:extLst>
      <p:ext uri="{BB962C8B-B14F-4D97-AF65-F5344CB8AC3E}">
        <p14:creationId xmlns:p14="http://schemas.microsoft.com/office/powerpoint/2010/main" val="357700698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FD7B69-A92E-A840-A0F2-10E4C5CAB853}" type="slidenum">
              <a:rPr lang="en-US" smtClean="0"/>
              <a:t>2</a:t>
            </a:fld>
            <a:endParaRPr lang="en-US"/>
          </a:p>
        </p:txBody>
      </p:sp>
    </p:spTree>
    <p:extLst>
      <p:ext uri="{BB962C8B-B14F-4D97-AF65-F5344CB8AC3E}">
        <p14:creationId xmlns:p14="http://schemas.microsoft.com/office/powerpoint/2010/main" val="2046442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F629B0-3A17-2049-A2E3-A4FCB0D3519B}" type="slidenum">
              <a:rPr lang="en-US"/>
              <a:pPr/>
              <a:t>3</a:t>
            </a:fld>
            <a:endParaRPr lang="en-US"/>
          </a:p>
        </p:txBody>
      </p:sp>
      <p:sp>
        <p:nvSpPr>
          <p:cNvPr id="819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8192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extLst>
      <p:ext uri="{BB962C8B-B14F-4D97-AF65-F5344CB8AC3E}">
        <p14:creationId xmlns:p14="http://schemas.microsoft.com/office/powerpoint/2010/main" val="1204324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F629B0-3A17-2049-A2E3-A4FCB0D3519B}" type="slidenum">
              <a:rPr lang="en-US"/>
              <a:pPr/>
              <a:t>6</a:t>
            </a:fld>
            <a:endParaRPr lang="en-US"/>
          </a:p>
        </p:txBody>
      </p:sp>
      <p:sp>
        <p:nvSpPr>
          <p:cNvPr id="819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8192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extLst>
      <p:ext uri="{BB962C8B-B14F-4D97-AF65-F5344CB8AC3E}">
        <p14:creationId xmlns:p14="http://schemas.microsoft.com/office/powerpoint/2010/main" val="1048162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F629B0-3A17-2049-A2E3-A4FCB0D3519B}" type="slidenum">
              <a:rPr lang="en-US"/>
              <a:pPr/>
              <a:t>8</a:t>
            </a:fld>
            <a:endParaRPr lang="en-US"/>
          </a:p>
        </p:txBody>
      </p:sp>
      <p:sp>
        <p:nvSpPr>
          <p:cNvPr id="819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8192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extLst>
      <p:ext uri="{BB962C8B-B14F-4D97-AF65-F5344CB8AC3E}">
        <p14:creationId xmlns:p14="http://schemas.microsoft.com/office/powerpoint/2010/main" val="656848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B294E1-36A1-CB43-8F29-995B12CFDAE6}" type="slidenum">
              <a:rPr lang="en-US" smtClean="0"/>
              <a:t>11</a:t>
            </a:fld>
            <a:endParaRPr lang="en-US"/>
          </a:p>
        </p:txBody>
      </p:sp>
    </p:spTree>
    <p:extLst>
      <p:ext uri="{BB962C8B-B14F-4D97-AF65-F5344CB8AC3E}">
        <p14:creationId xmlns:p14="http://schemas.microsoft.com/office/powerpoint/2010/main" val="2290157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115CF14-DAD5-DD42-9738-06DC5064DB6B}" type="datetimeFigureOut">
              <a:rPr lang="en-US" smtClean="0"/>
              <a:t>5/26/16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2DD00-5B60-B549-8B07-C033A80B9785}" type="slidenum">
              <a:rPr lang="en-US" smtClean="0"/>
              <a:t>‹#›</a:t>
            </a:fld>
            <a:endParaRPr lang="en-US"/>
          </a:p>
        </p:txBody>
      </p:sp>
    </p:spTree>
    <p:extLst>
      <p:ext uri="{BB962C8B-B14F-4D97-AF65-F5344CB8AC3E}">
        <p14:creationId xmlns:p14="http://schemas.microsoft.com/office/powerpoint/2010/main" val="3947064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15CF14-DAD5-DD42-9738-06DC5064DB6B}" type="datetimeFigureOut">
              <a:rPr lang="en-US" smtClean="0"/>
              <a:t>5/26/16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2DD00-5B60-B549-8B07-C033A80B9785}" type="slidenum">
              <a:rPr lang="en-US" smtClean="0"/>
              <a:t>‹#›</a:t>
            </a:fld>
            <a:endParaRPr lang="en-US"/>
          </a:p>
        </p:txBody>
      </p:sp>
    </p:spTree>
    <p:extLst>
      <p:ext uri="{BB962C8B-B14F-4D97-AF65-F5344CB8AC3E}">
        <p14:creationId xmlns:p14="http://schemas.microsoft.com/office/powerpoint/2010/main" val="2791986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15CF14-DAD5-DD42-9738-06DC5064DB6B}" type="datetimeFigureOut">
              <a:rPr lang="en-US" smtClean="0"/>
              <a:t>5/26/16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2DD00-5B60-B549-8B07-C033A80B9785}" type="slidenum">
              <a:rPr lang="en-US" smtClean="0"/>
              <a:t>‹#›</a:t>
            </a:fld>
            <a:endParaRPr lang="en-US"/>
          </a:p>
        </p:txBody>
      </p:sp>
    </p:spTree>
    <p:extLst>
      <p:ext uri="{BB962C8B-B14F-4D97-AF65-F5344CB8AC3E}">
        <p14:creationId xmlns:p14="http://schemas.microsoft.com/office/powerpoint/2010/main" val="478016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15CF14-DAD5-DD42-9738-06DC5064DB6B}" type="datetimeFigureOut">
              <a:rPr lang="en-US" smtClean="0"/>
              <a:t>5/26/16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2DD00-5B60-B549-8B07-C033A80B9785}" type="slidenum">
              <a:rPr lang="en-US" smtClean="0"/>
              <a:t>‹#›</a:t>
            </a:fld>
            <a:endParaRPr lang="en-US"/>
          </a:p>
        </p:txBody>
      </p:sp>
    </p:spTree>
    <p:extLst>
      <p:ext uri="{BB962C8B-B14F-4D97-AF65-F5344CB8AC3E}">
        <p14:creationId xmlns:p14="http://schemas.microsoft.com/office/powerpoint/2010/main" val="1724997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15CF14-DAD5-DD42-9738-06DC5064DB6B}" type="datetimeFigureOut">
              <a:rPr lang="en-US" smtClean="0"/>
              <a:t>5/26/16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22DD00-5B60-B549-8B07-C033A80B9785}" type="slidenum">
              <a:rPr lang="en-US" smtClean="0"/>
              <a:t>‹#›</a:t>
            </a:fld>
            <a:endParaRPr lang="en-US"/>
          </a:p>
        </p:txBody>
      </p:sp>
    </p:spTree>
    <p:extLst>
      <p:ext uri="{BB962C8B-B14F-4D97-AF65-F5344CB8AC3E}">
        <p14:creationId xmlns:p14="http://schemas.microsoft.com/office/powerpoint/2010/main" val="4291294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115CF14-DAD5-DD42-9738-06DC5064DB6B}" type="datetimeFigureOut">
              <a:rPr lang="en-US" smtClean="0"/>
              <a:t>5/26/16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22DD00-5B60-B549-8B07-C033A80B9785}" type="slidenum">
              <a:rPr lang="en-US" smtClean="0"/>
              <a:t>‹#›</a:t>
            </a:fld>
            <a:endParaRPr lang="en-US"/>
          </a:p>
        </p:txBody>
      </p:sp>
    </p:spTree>
    <p:extLst>
      <p:ext uri="{BB962C8B-B14F-4D97-AF65-F5344CB8AC3E}">
        <p14:creationId xmlns:p14="http://schemas.microsoft.com/office/powerpoint/2010/main" val="445000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115CF14-DAD5-DD42-9738-06DC5064DB6B}" type="datetimeFigureOut">
              <a:rPr lang="en-US" smtClean="0"/>
              <a:t>5/26/16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22DD00-5B60-B549-8B07-C033A80B9785}" type="slidenum">
              <a:rPr lang="en-US" smtClean="0"/>
              <a:t>‹#›</a:t>
            </a:fld>
            <a:endParaRPr lang="en-US"/>
          </a:p>
        </p:txBody>
      </p:sp>
    </p:spTree>
    <p:extLst>
      <p:ext uri="{BB962C8B-B14F-4D97-AF65-F5344CB8AC3E}">
        <p14:creationId xmlns:p14="http://schemas.microsoft.com/office/powerpoint/2010/main" val="1082280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115CF14-DAD5-DD42-9738-06DC5064DB6B}" type="datetimeFigureOut">
              <a:rPr lang="en-US" smtClean="0"/>
              <a:t>5/26/16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22DD00-5B60-B549-8B07-C033A80B9785}" type="slidenum">
              <a:rPr lang="en-US" smtClean="0"/>
              <a:t>‹#›</a:t>
            </a:fld>
            <a:endParaRPr lang="en-US"/>
          </a:p>
        </p:txBody>
      </p:sp>
    </p:spTree>
    <p:extLst>
      <p:ext uri="{BB962C8B-B14F-4D97-AF65-F5344CB8AC3E}">
        <p14:creationId xmlns:p14="http://schemas.microsoft.com/office/powerpoint/2010/main" val="3183463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15CF14-DAD5-DD42-9738-06DC5064DB6B}" type="datetimeFigureOut">
              <a:rPr lang="en-US" smtClean="0"/>
              <a:t>5/26/16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22DD00-5B60-B549-8B07-C033A80B9785}" type="slidenum">
              <a:rPr lang="en-US" smtClean="0"/>
              <a:t>‹#›</a:t>
            </a:fld>
            <a:endParaRPr lang="en-US"/>
          </a:p>
        </p:txBody>
      </p:sp>
    </p:spTree>
    <p:extLst>
      <p:ext uri="{BB962C8B-B14F-4D97-AF65-F5344CB8AC3E}">
        <p14:creationId xmlns:p14="http://schemas.microsoft.com/office/powerpoint/2010/main" val="4283486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15CF14-DAD5-DD42-9738-06DC5064DB6B}" type="datetimeFigureOut">
              <a:rPr lang="en-US" smtClean="0"/>
              <a:t>5/26/16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22DD00-5B60-B549-8B07-C033A80B9785}" type="slidenum">
              <a:rPr lang="en-US" smtClean="0"/>
              <a:t>‹#›</a:t>
            </a:fld>
            <a:endParaRPr lang="en-US"/>
          </a:p>
        </p:txBody>
      </p:sp>
    </p:spTree>
    <p:extLst>
      <p:ext uri="{BB962C8B-B14F-4D97-AF65-F5344CB8AC3E}">
        <p14:creationId xmlns:p14="http://schemas.microsoft.com/office/powerpoint/2010/main" val="3805321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15CF14-DAD5-DD42-9738-06DC5064DB6B}" type="datetimeFigureOut">
              <a:rPr lang="en-US" smtClean="0"/>
              <a:t>5/26/16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22DD00-5B60-B549-8B07-C033A80B9785}" type="slidenum">
              <a:rPr lang="en-US" smtClean="0"/>
              <a:t>‹#›</a:t>
            </a:fld>
            <a:endParaRPr lang="en-US"/>
          </a:p>
        </p:txBody>
      </p:sp>
    </p:spTree>
    <p:extLst>
      <p:ext uri="{BB962C8B-B14F-4D97-AF65-F5344CB8AC3E}">
        <p14:creationId xmlns:p14="http://schemas.microsoft.com/office/powerpoint/2010/main" val="132599791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15CF14-DAD5-DD42-9738-06DC5064DB6B}" type="datetimeFigureOut">
              <a:rPr lang="en-US" smtClean="0"/>
              <a:t>5/26/16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22DD00-5B60-B549-8B07-C033A80B9785}" type="slidenum">
              <a:rPr lang="en-US" smtClean="0"/>
              <a:t>‹#›</a:t>
            </a:fld>
            <a:endParaRPr lang="en-US"/>
          </a:p>
        </p:txBody>
      </p:sp>
    </p:spTree>
    <p:extLst>
      <p:ext uri="{BB962C8B-B14F-4D97-AF65-F5344CB8AC3E}">
        <p14:creationId xmlns:p14="http://schemas.microsoft.com/office/powerpoint/2010/main" val="174792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emf"/></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gi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github.com/z0on/GO_MWU" TargetMode="External"/><Relationship Id="rId3" Type="http://schemas.openxmlformats.org/officeDocument/2006/relationships/image" Target="../media/image10.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hyperlink" Target="http://oki-churaumi.jp/info/ennews/archives/category/event" TargetMode="External"/><Relationship Id="rId4" Type="http://schemas.openxmlformats.org/officeDocument/2006/relationships/image" Target="../media/image13.jpeg"/><Relationship Id="rId5" Type="http://schemas.openxmlformats.org/officeDocument/2006/relationships/image" Target="../media/image14.tiff"/><Relationship Id="rId1" Type="http://schemas.openxmlformats.org/officeDocument/2006/relationships/slideLayout" Target="../slideLayouts/slideLayout2.xml"/><Relationship Id="rId2" Type="http://schemas.openxmlformats.org/officeDocument/2006/relationships/image" Target="../media/image12.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 Id="rId3" Type="http://schemas.openxmlformats.org/officeDocument/2006/relationships/image" Target="../media/image16.t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58166"/>
            <a:ext cx="7772400" cy="1470025"/>
          </a:xfrm>
        </p:spPr>
        <p:txBody>
          <a:bodyPr>
            <a:noAutofit/>
          </a:bodyPr>
          <a:lstStyle/>
          <a:p>
            <a:r>
              <a:rPr lang="en-US" sz="3600" dirty="0" smtClean="0"/>
              <a:t>Summarizing Differential Expression Using Mann-Whitney U-tests</a:t>
            </a:r>
            <a:endParaRPr lang="en-US" sz="3600" dirty="0"/>
          </a:p>
        </p:txBody>
      </p:sp>
    </p:spTree>
    <p:extLst>
      <p:ext uri="{BB962C8B-B14F-4D97-AF65-F5344CB8AC3E}">
        <p14:creationId xmlns:p14="http://schemas.microsoft.com/office/powerpoint/2010/main" val="31296498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t="15202" b="9224"/>
          <a:stretch/>
        </p:blipFill>
        <p:spPr>
          <a:xfrm>
            <a:off x="1072024" y="2048719"/>
            <a:ext cx="7023100" cy="3877520"/>
          </a:xfrm>
          <a:prstGeom prst="rect">
            <a:avLst/>
          </a:prstGeom>
        </p:spPr>
      </p:pic>
      <p:sp>
        <p:nvSpPr>
          <p:cNvPr id="8" name="Rectangle 7"/>
          <p:cNvSpPr/>
          <p:nvPr/>
        </p:nvSpPr>
        <p:spPr>
          <a:xfrm>
            <a:off x="6076706" y="870030"/>
            <a:ext cx="439837" cy="428263"/>
          </a:xfrm>
          <a:prstGeom prst="rect">
            <a:avLst/>
          </a:prstGeom>
          <a:solidFill>
            <a:srgbClr val="FF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6076705" y="280686"/>
            <a:ext cx="439837" cy="428263"/>
          </a:xfrm>
          <a:prstGeom prst="rect">
            <a:avLst/>
          </a:prstGeom>
          <a:solidFill>
            <a:schemeClr val="bg1">
              <a:lumMod val="65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6690167" y="310151"/>
            <a:ext cx="1064715" cy="369332"/>
          </a:xfrm>
          <a:prstGeom prst="rect">
            <a:avLst/>
          </a:prstGeom>
          <a:noFill/>
        </p:spPr>
        <p:txBody>
          <a:bodyPr wrap="none" rtlCol="0">
            <a:spAutoFit/>
          </a:bodyPr>
          <a:lstStyle/>
          <a:p>
            <a:r>
              <a:rPr lang="en-US" smtClean="0"/>
              <a:t>All Genes</a:t>
            </a:r>
            <a:endParaRPr lang="en-US"/>
          </a:p>
        </p:txBody>
      </p:sp>
      <p:sp>
        <p:nvSpPr>
          <p:cNvPr id="11" name="TextBox 10"/>
          <p:cNvSpPr txBox="1"/>
          <p:nvPr/>
        </p:nvSpPr>
        <p:spPr>
          <a:xfrm>
            <a:off x="6690167" y="899495"/>
            <a:ext cx="1505220" cy="369332"/>
          </a:xfrm>
          <a:prstGeom prst="rect">
            <a:avLst/>
          </a:prstGeom>
          <a:noFill/>
        </p:spPr>
        <p:txBody>
          <a:bodyPr wrap="none" rtlCol="0">
            <a:spAutoFit/>
          </a:bodyPr>
          <a:lstStyle/>
          <a:p>
            <a:r>
              <a:rPr lang="en-US" dirty="0" smtClean="0"/>
              <a:t>GO of Interest</a:t>
            </a:r>
            <a:endParaRPr lang="en-US" dirty="0"/>
          </a:p>
        </p:txBody>
      </p:sp>
      <p:sp>
        <p:nvSpPr>
          <p:cNvPr id="12" name="TextBox 11"/>
          <p:cNvSpPr txBox="1"/>
          <p:nvPr/>
        </p:nvSpPr>
        <p:spPr>
          <a:xfrm>
            <a:off x="300942" y="253164"/>
            <a:ext cx="4780345" cy="1077218"/>
          </a:xfrm>
          <a:prstGeom prst="rect">
            <a:avLst/>
          </a:prstGeom>
          <a:noFill/>
        </p:spPr>
        <p:txBody>
          <a:bodyPr wrap="square" rtlCol="0">
            <a:spAutoFit/>
          </a:bodyPr>
          <a:lstStyle/>
          <a:p>
            <a:r>
              <a:rPr lang="en-US" sz="3200" dirty="0" smtClean="0"/>
              <a:t>When Standard GO enrichment could fail</a:t>
            </a:r>
            <a:endParaRPr lang="en-US" sz="3200" dirty="0"/>
          </a:p>
        </p:txBody>
      </p:sp>
      <p:sp>
        <p:nvSpPr>
          <p:cNvPr id="13" name="TextBox 12"/>
          <p:cNvSpPr txBox="1"/>
          <p:nvPr/>
        </p:nvSpPr>
        <p:spPr>
          <a:xfrm>
            <a:off x="4352081" y="5926239"/>
            <a:ext cx="857927" cy="369332"/>
          </a:xfrm>
          <a:prstGeom prst="rect">
            <a:avLst/>
          </a:prstGeom>
          <a:noFill/>
        </p:spPr>
        <p:txBody>
          <a:bodyPr wrap="none" rtlCol="0">
            <a:spAutoFit/>
          </a:bodyPr>
          <a:lstStyle/>
          <a:p>
            <a:r>
              <a:rPr lang="en-US" smtClean="0"/>
              <a:t>P value</a:t>
            </a:r>
            <a:endParaRPr lang="en-US"/>
          </a:p>
        </p:txBody>
      </p:sp>
      <p:grpSp>
        <p:nvGrpSpPr>
          <p:cNvPr id="15" name="Group 14"/>
          <p:cNvGrpSpPr/>
          <p:nvPr/>
        </p:nvGrpSpPr>
        <p:grpSpPr>
          <a:xfrm>
            <a:off x="1837294" y="1846729"/>
            <a:ext cx="933269" cy="4633508"/>
            <a:chOff x="1837294" y="1846729"/>
            <a:chExt cx="933269" cy="4633508"/>
          </a:xfrm>
        </p:grpSpPr>
        <p:cxnSp>
          <p:nvCxnSpPr>
            <p:cNvPr id="3" name="Straight Connector 2"/>
            <p:cNvCxnSpPr>
              <a:endCxn id="7" idx="0"/>
            </p:cNvCxnSpPr>
            <p:nvPr/>
          </p:nvCxnSpPr>
          <p:spPr>
            <a:xfrm>
              <a:off x="2303929" y="1846729"/>
              <a:ext cx="0" cy="4264176"/>
            </a:xfrm>
            <a:prstGeom prst="line">
              <a:avLst/>
            </a:prstGeom>
            <a:ln w="38100">
              <a:solidFill>
                <a:schemeClr val="tx1"/>
              </a:solidFill>
              <a:prstDash val="sysDash"/>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1837294" y="6110905"/>
              <a:ext cx="933269" cy="369332"/>
            </a:xfrm>
            <a:prstGeom prst="rect">
              <a:avLst/>
            </a:prstGeom>
            <a:noFill/>
          </p:spPr>
          <p:txBody>
            <a:bodyPr wrap="none" rtlCol="0">
              <a:spAutoFit/>
            </a:bodyPr>
            <a:lstStyle/>
            <a:p>
              <a:r>
                <a:rPr lang="en-US" smtClean="0"/>
                <a:t>P = 0.05</a:t>
              </a:r>
              <a:endParaRPr lang="en-US"/>
            </a:p>
          </p:txBody>
        </p:sp>
      </p:grpSp>
    </p:spTree>
    <p:extLst>
      <p:ext uri="{BB962C8B-B14F-4D97-AF65-F5344CB8AC3E}">
        <p14:creationId xmlns:p14="http://schemas.microsoft.com/office/powerpoint/2010/main" val="1236932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65973" y="4836939"/>
            <a:ext cx="8476074" cy="1323439"/>
          </a:xfrm>
          <a:prstGeom prst="rect">
            <a:avLst/>
          </a:prstGeom>
          <a:noFill/>
        </p:spPr>
        <p:txBody>
          <a:bodyPr wrap="square" rtlCol="0">
            <a:spAutoFit/>
          </a:bodyPr>
          <a:lstStyle/>
          <a:p>
            <a:pPr algn="ctr"/>
            <a:r>
              <a:rPr lang="en-US" sz="2000" dirty="0" smtClean="0"/>
              <a:t>-  </a:t>
            </a:r>
            <a:r>
              <a:rPr lang="en-US" sz="2000" b="1" dirty="0" smtClean="0"/>
              <a:t>Cluster</a:t>
            </a:r>
            <a:r>
              <a:rPr lang="en-US" sz="2000" dirty="0" smtClean="0"/>
              <a:t> GO categories according to the proportion of shared genes </a:t>
            </a:r>
            <a:br>
              <a:rPr lang="en-US" sz="2000" dirty="0" smtClean="0"/>
            </a:br>
            <a:r>
              <a:rPr lang="en-US" sz="2000" dirty="0" smtClean="0"/>
              <a:t>would bring similar biological processes together</a:t>
            </a:r>
            <a:br>
              <a:rPr lang="en-US" sz="2000" dirty="0" smtClean="0"/>
            </a:br>
            <a:endParaRPr lang="en-US" sz="2000" dirty="0" smtClean="0"/>
          </a:p>
          <a:p>
            <a:pPr algn="ctr"/>
            <a:r>
              <a:rPr lang="en-US" sz="2000" dirty="0" smtClean="0"/>
              <a:t>- </a:t>
            </a:r>
            <a:r>
              <a:rPr lang="en-US" sz="2000" b="1" dirty="0" smtClean="0"/>
              <a:t>Merge</a:t>
            </a:r>
            <a:r>
              <a:rPr lang="en-US" sz="2000" dirty="0" smtClean="0"/>
              <a:t> identical or  very similar categories to reduce redundancy.  </a:t>
            </a:r>
            <a:endParaRPr lang="en-US" sz="2000" dirty="0"/>
          </a:p>
        </p:txBody>
      </p:sp>
      <p:sp>
        <p:nvSpPr>
          <p:cNvPr id="4" name="Title 3"/>
          <p:cNvSpPr>
            <a:spLocks noGrp="1"/>
          </p:cNvSpPr>
          <p:nvPr>
            <p:ph type="title"/>
          </p:nvPr>
        </p:nvSpPr>
        <p:spPr>
          <a:xfrm>
            <a:off x="457200" y="645753"/>
            <a:ext cx="8229600" cy="583961"/>
          </a:xfrm>
        </p:spPr>
        <p:txBody>
          <a:bodyPr>
            <a:noAutofit/>
          </a:bodyPr>
          <a:lstStyle/>
          <a:p>
            <a:r>
              <a:rPr lang="en-US" sz="2000" dirty="0" smtClean="0"/>
              <a:t>Some GO categories </a:t>
            </a:r>
            <a:r>
              <a:rPr lang="en-US" sz="2000" i="1" dirty="0" smtClean="0"/>
              <a:t>in your data </a:t>
            </a:r>
            <a:r>
              <a:rPr lang="en-US" sz="2000" dirty="0" smtClean="0"/>
              <a:t>might share the same genes</a:t>
            </a:r>
            <a:br>
              <a:rPr lang="en-US" sz="2000" dirty="0" smtClean="0"/>
            </a:br>
            <a:r>
              <a:rPr lang="en-US" sz="2000" dirty="0" smtClean="0"/>
              <a:t>(and some may overlap completely)</a:t>
            </a:r>
            <a:endParaRPr lang="en-US" sz="2000" dirty="0"/>
          </a:p>
        </p:txBody>
      </p:sp>
      <p:pic>
        <p:nvPicPr>
          <p:cNvPr id="10" name="Picture 9"/>
          <p:cNvPicPr>
            <a:picLocks noChangeAspect="1"/>
          </p:cNvPicPr>
          <p:nvPr/>
        </p:nvPicPr>
        <p:blipFill rotWithShape="1">
          <a:blip r:embed="rId3"/>
          <a:srcRect l="51325" t="13458" b="21642"/>
          <a:stretch/>
        </p:blipFill>
        <p:spPr>
          <a:xfrm>
            <a:off x="6290962" y="1748831"/>
            <a:ext cx="2395838" cy="2754519"/>
          </a:xfrm>
          <a:prstGeom prst="rect">
            <a:avLst/>
          </a:prstGeom>
        </p:spPr>
      </p:pic>
      <p:sp>
        <p:nvSpPr>
          <p:cNvPr id="13" name="Oval 12"/>
          <p:cNvSpPr/>
          <p:nvPr/>
        </p:nvSpPr>
        <p:spPr>
          <a:xfrm>
            <a:off x="8020908" y="3075124"/>
            <a:ext cx="109838" cy="109838"/>
          </a:xfrm>
          <a:prstGeom prst="ellipse">
            <a:avLst/>
          </a:prstGeom>
          <a:solidFill>
            <a:srgbClr val="0000FF"/>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8034636" y="3364821"/>
            <a:ext cx="109838" cy="109838"/>
          </a:xfrm>
          <a:prstGeom prst="ellipse">
            <a:avLst/>
          </a:prstGeom>
          <a:solidFill>
            <a:srgbClr val="0000FF"/>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7928232" y="2395501"/>
            <a:ext cx="109838" cy="109838"/>
          </a:xfrm>
          <a:prstGeom prst="ellipse">
            <a:avLst/>
          </a:prstGeom>
          <a:solidFill>
            <a:srgbClr val="FF0000"/>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7492313" y="2737372"/>
            <a:ext cx="109838" cy="109838"/>
          </a:xfrm>
          <a:prstGeom prst="ellipse">
            <a:avLst/>
          </a:prstGeom>
          <a:solidFill>
            <a:srgbClr val="FF0000"/>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17" descr="eyePigment-ontology-graph.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53" y="1892993"/>
            <a:ext cx="5652049" cy="2754519"/>
          </a:xfrm>
          <a:prstGeom prst="rect">
            <a:avLst/>
          </a:prstGeom>
        </p:spPr>
      </p:pic>
    </p:spTree>
    <p:extLst>
      <p:ext uri="{BB962C8B-B14F-4D97-AF65-F5344CB8AC3E}">
        <p14:creationId xmlns:p14="http://schemas.microsoft.com/office/powerpoint/2010/main" val="1444635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52054" y="2244030"/>
            <a:ext cx="1818998" cy="646331"/>
          </a:xfrm>
          <a:prstGeom prst="rect">
            <a:avLst/>
          </a:prstGeom>
          <a:noFill/>
        </p:spPr>
        <p:txBody>
          <a:bodyPr wrap="square" rtlCol="0">
            <a:spAutoFit/>
          </a:bodyPr>
          <a:lstStyle/>
          <a:p>
            <a:r>
              <a:rPr lang="en-US" dirty="0" smtClean="0"/>
              <a:t>Cellular component:</a:t>
            </a:r>
            <a:endParaRPr lang="en-US" dirty="0"/>
          </a:p>
        </p:txBody>
      </p:sp>
      <p:sp>
        <p:nvSpPr>
          <p:cNvPr id="5" name="TextBox 4"/>
          <p:cNvSpPr txBox="1"/>
          <p:nvPr/>
        </p:nvSpPr>
        <p:spPr>
          <a:xfrm>
            <a:off x="321087" y="5955591"/>
            <a:ext cx="8476074" cy="523220"/>
          </a:xfrm>
          <a:prstGeom prst="rect">
            <a:avLst/>
          </a:prstGeom>
          <a:noFill/>
        </p:spPr>
        <p:txBody>
          <a:bodyPr wrap="square" rtlCol="0">
            <a:spAutoFit/>
          </a:bodyPr>
          <a:lstStyle/>
          <a:p>
            <a:r>
              <a:rPr lang="en-US" sz="1400" u="sng" dirty="0" err="1" smtClean="0"/>
              <a:t>Dendrograms</a:t>
            </a:r>
            <a:r>
              <a:rPr lang="en-US" sz="1400" dirty="0" smtClean="0"/>
              <a:t> :  sharing </a:t>
            </a:r>
            <a:r>
              <a:rPr lang="en-US" sz="1400" dirty="0"/>
              <a:t>of genes between </a:t>
            </a:r>
            <a:r>
              <a:rPr lang="en-US" sz="1400" dirty="0" smtClean="0"/>
              <a:t>categories. </a:t>
            </a:r>
          </a:p>
          <a:p>
            <a:r>
              <a:rPr lang="en-US" sz="1400" dirty="0"/>
              <a:t> </a:t>
            </a:r>
            <a:r>
              <a:rPr lang="en-US" sz="1400" dirty="0" smtClean="0"/>
              <a:t>       </a:t>
            </a:r>
            <a:r>
              <a:rPr lang="en-US" sz="1400" u="sng" dirty="0" smtClean="0"/>
              <a:t>Fractions</a:t>
            </a:r>
            <a:r>
              <a:rPr lang="en-US" sz="1400" dirty="0" smtClean="0"/>
              <a:t> :  genes </a:t>
            </a:r>
            <a:r>
              <a:rPr lang="en-US" sz="1400" dirty="0"/>
              <a:t>with an unadjusted p&lt;0.05 / total number of genes within the category. </a:t>
            </a:r>
          </a:p>
        </p:txBody>
      </p:sp>
      <p:sp>
        <p:nvSpPr>
          <p:cNvPr id="8" name="Rectangle 7"/>
          <p:cNvSpPr/>
          <p:nvPr/>
        </p:nvSpPr>
        <p:spPr>
          <a:xfrm>
            <a:off x="7380363" y="1548637"/>
            <a:ext cx="1222245" cy="523220"/>
          </a:xfrm>
          <a:prstGeom prst="rect">
            <a:avLst/>
          </a:prstGeom>
        </p:spPr>
        <p:txBody>
          <a:bodyPr wrap="square">
            <a:spAutoFit/>
          </a:bodyPr>
          <a:lstStyle/>
          <a:p>
            <a:r>
              <a:rPr lang="en-US" sz="1400" dirty="0" smtClean="0"/>
              <a:t>FDR-adjusted p-values</a:t>
            </a:r>
            <a:endParaRPr lang="en-US" sz="1400" dirty="0"/>
          </a:p>
        </p:txBody>
      </p:sp>
      <p:sp>
        <p:nvSpPr>
          <p:cNvPr id="4" name="Title 3"/>
          <p:cNvSpPr>
            <a:spLocks noGrp="1"/>
          </p:cNvSpPr>
          <p:nvPr>
            <p:ph type="title"/>
          </p:nvPr>
        </p:nvSpPr>
        <p:spPr>
          <a:xfrm>
            <a:off x="457200" y="86490"/>
            <a:ext cx="8229600" cy="583961"/>
          </a:xfrm>
        </p:spPr>
        <p:txBody>
          <a:bodyPr>
            <a:noAutofit/>
          </a:bodyPr>
          <a:lstStyle/>
          <a:p>
            <a:r>
              <a:rPr lang="en-US" sz="2800" dirty="0" smtClean="0"/>
              <a:t>Output from GO_MWU.R</a:t>
            </a:r>
            <a:r>
              <a:rPr lang="en-US" sz="2000" dirty="0" smtClean="0"/>
              <a:t/>
            </a:r>
            <a:br>
              <a:rPr lang="en-US" sz="2000" dirty="0" smtClean="0"/>
            </a:br>
            <a:endParaRPr lang="en-US" sz="2000" dirty="0"/>
          </a:p>
        </p:txBody>
      </p:sp>
      <p:sp>
        <p:nvSpPr>
          <p:cNvPr id="2" name="Rectangle 1"/>
          <p:cNvSpPr/>
          <p:nvPr/>
        </p:nvSpPr>
        <p:spPr>
          <a:xfrm>
            <a:off x="6254250" y="6498275"/>
            <a:ext cx="2811875" cy="307777"/>
          </a:xfrm>
          <a:prstGeom prst="rect">
            <a:avLst/>
          </a:prstGeom>
        </p:spPr>
        <p:txBody>
          <a:bodyPr wrap="none">
            <a:spAutoFit/>
          </a:bodyPr>
          <a:lstStyle/>
          <a:p>
            <a:r>
              <a:rPr lang="en-US" sz="1400" dirty="0" smtClean="0">
                <a:hlinkClick r:id="rId2"/>
              </a:rPr>
              <a:t>https://github.com/z0on/GO_MWU</a:t>
            </a:r>
            <a:r>
              <a:rPr lang="en-US" sz="1400" dirty="0" smtClean="0"/>
              <a:t> </a:t>
            </a:r>
            <a:endParaRPr lang="en-US" sz="1400" dirty="0"/>
          </a:p>
        </p:txBody>
      </p:sp>
      <p:pic>
        <p:nvPicPr>
          <p:cNvPr id="9" name="Picture 8"/>
          <p:cNvPicPr>
            <a:picLocks noChangeAspect="1"/>
          </p:cNvPicPr>
          <p:nvPr/>
        </p:nvPicPr>
        <p:blipFill rotWithShape="1">
          <a:blip r:embed="rId3"/>
          <a:srcRect r="86805"/>
          <a:stretch/>
        </p:blipFill>
        <p:spPr>
          <a:xfrm>
            <a:off x="2410346" y="491406"/>
            <a:ext cx="1003306" cy="5555342"/>
          </a:xfrm>
          <a:prstGeom prst="rect">
            <a:avLst/>
          </a:prstGeom>
        </p:spPr>
      </p:pic>
      <p:pic>
        <p:nvPicPr>
          <p:cNvPr id="10" name="Picture 9"/>
          <p:cNvPicPr>
            <a:picLocks noChangeAspect="1"/>
          </p:cNvPicPr>
          <p:nvPr/>
        </p:nvPicPr>
        <p:blipFill rotWithShape="1">
          <a:blip r:embed="rId3"/>
          <a:srcRect l="12024" t="3707" r="40771" b="8536"/>
          <a:stretch/>
        </p:blipFill>
        <p:spPr>
          <a:xfrm>
            <a:off x="3234711" y="623851"/>
            <a:ext cx="3778931" cy="5132751"/>
          </a:xfrm>
          <a:prstGeom prst="rect">
            <a:avLst/>
          </a:prstGeom>
        </p:spPr>
      </p:pic>
      <p:pic>
        <p:nvPicPr>
          <p:cNvPr id="11" name="Picture 10"/>
          <p:cNvPicPr>
            <a:picLocks noChangeAspect="1"/>
          </p:cNvPicPr>
          <p:nvPr/>
        </p:nvPicPr>
        <p:blipFill rotWithShape="1">
          <a:blip r:embed="rId3"/>
          <a:srcRect l="74632" t="9632" r="8635" b="76045"/>
          <a:stretch/>
        </p:blipFill>
        <p:spPr>
          <a:xfrm>
            <a:off x="7068116" y="2071857"/>
            <a:ext cx="1539781" cy="963008"/>
          </a:xfrm>
          <a:prstGeom prst="rect">
            <a:avLst/>
          </a:prstGeom>
        </p:spPr>
      </p:pic>
    </p:spTree>
    <p:extLst>
      <p:ext uri="{BB962C8B-B14F-4D97-AF65-F5344CB8AC3E}">
        <p14:creationId xmlns:p14="http://schemas.microsoft.com/office/powerpoint/2010/main" val="19672213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3: Kog enrichment</a:t>
            </a:r>
            <a:endParaRPr lang="en-US" dirty="0"/>
          </a:p>
        </p:txBody>
      </p:sp>
      <p:sp>
        <p:nvSpPr>
          <p:cNvPr id="3" name="Content Placeholder 2"/>
          <p:cNvSpPr>
            <a:spLocks noGrp="1"/>
          </p:cNvSpPr>
          <p:nvPr>
            <p:ph idx="1"/>
          </p:nvPr>
        </p:nvSpPr>
        <p:spPr>
          <a:xfrm>
            <a:off x="457200" y="1417638"/>
            <a:ext cx="8229600" cy="4525963"/>
          </a:xfrm>
        </p:spPr>
        <p:txBody>
          <a:bodyPr/>
          <a:lstStyle/>
          <a:p>
            <a:r>
              <a:rPr lang="en-US" dirty="0" err="1" smtClean="0"/>
              <a:t>Nonoverlapping</a:t>
            </a:r>
            <a:endParaRPr lang="en-US" dirty="0" smtClean="0"/>
          </a:p>
          <a:p>
            <a:r>
              <a:rPr lang="en-US" dirty="0" smtClean="0"/>
              <a:t>Broad categories</a:t>
            </a:r>
          </a:p>
          <a:p>
            <a:endParaRPr lang="en-US" dirty="0"/>
          </a:p>
        </p:txBody>
      </p:sp>
      <p:pic>
        <p:nvPicPr>
          <p:cNvPr id="4" name="Picture 3"/>
          <p:cNvPicPr>
            <a:picLocks noChangeAspect="1"/>
          </p:cNvPicPr>
          <p:nvPr/>
        </p:nvPicPr>
        <p:blipFill>
          <a:blip r:embed="rId2"/>
          <a:stretch>
            <a:fillRect/>
          </a:stretch>
        </p:blipFill>
        <p:spPr>
          <a:xfrm>
            <a:off x="0" y="2905066"/>
            <a:ext cx="9144000" cy="3952934"/>
          </a:xfrm>
          <a:prstGeom prst="rect">
            <a:avLst/>
          </a:prstGeom>
        </p:spPr>
      </p:pic>
    </p:spTree>
    <p:extLst>
      <p:ext uri="{BB962C8B-B14F-4D97-AF65-F5344CB8AC3E}">
        <p14:creationId xmlns:p14="http://schemas.microsoft.com/office/powerpoint/2010/main" val="15448859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Is transcriptional response to heat stress similar between adults and larvae?</a:t>
            </a:r>
            <a:endParaRPr lang="en-US" sz="3600" dirty="0"/>
          </a:p>
        </p:txBody>
      </p:sp>
      <p:pic>
        <p:nvPicPr>
          <p:cNvPr id="4" name="Picture 3"/>
          <p:cNvPicPr>
            <a:picLocks noChangeAspect="1"/>
          </p:cNvPicPr>
          <p:nvPr/>
        </p:nvPicPr>
        <p:blipFill>
          <a:blip r:embed="rId2"/>
          <a:stretch>
            <a:fillRect/>
          </a:stretch>
        </p:blipFill>
        <p:spPr>
          <a:xfrm>
            <a:off x="0" y="4046706"/>
            <a:ext cx="4608268" cy="2811294"/>
          </a:xfrm>
          <a:prstGeom prst="rect">
            <a:avLst/>
          </a:prstGeom>
        </p:spPr>
      </p:pic>
      <p:pic>
        <p:nvPicPr>
          <p:cNvPr id="8" name="Picture 2" descr="http://oki-churaumi.jp/info/ennews/files/2013/05/sangohouran_puranura2.jpg">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3060" t="2488" r="751" b="5130"/>
          <a:stretch/>
        </p:blipFill>
        <p:spPr bwMode="auto">
          <a:xfrm>
            <a:off x="3223961" y="2016330"/>
            <a:ext cx="2262437" cy="1783934"/>
          </a:xfrm>
          <a:prstGeom prst="rect">
            <a:avLst/>
          </a:prstGeom>
          <a:noFill/>
          <a:ln w="28575">
            <a:solidFill>
              <a:srgbClr val="000000"/>
            </a:solidFill>
          </a:ln>
          <a:extLst>
            <a:ext uri="{909E8E84-426E-40dd-AFC4-6F175D3DCCD1}">
              <a14:hiddenFill xmlns="" xmlns:a14="http://schemas.microsoft.com/office/drawing/2010/main">
                <a:solidFill>
                  <a:srgbClr val="FFFFFF"/>
                </a:solidFill>
              </a14:hiddenFill>
            </a:ext>
          </a:extLst>
        </p:spPr>
      </p:pic>
      <p:pic>
        <p:nvPicPr>
          <p:cNvPr id="11" name="Picture 10"/>
          <p:cNvPicPr>
            <a:picLocks noChangeAspect="1"/>
          </p:cNvPicPr>
          <p:nvPr/>
        </p:nvPicPr>
        <p:blipFill>
          <a:blip r:embed="rId5"/>
          <a:stretch>
            <a:fillRect/>
          </a:stretch>
        </p:blipFill>
        <p:spPr>
          <a:xfrm>
            <a:off x="6478620" y="1978088"/>
            <a:ext cx="2480555" cy="1860417"/>
          </a:xfrm>
          <a:prstGeom prst="rect">
            <a:avLst/>
          </a:prstGeom>
          <a:ln>
            <a:solidFill>
              <a:schemeClr val="tx1"/>
            </a:solidFill>
          </a:ln>
        </p:spPr>
      </p:pic>
    </p:spTree>
    <p:extLst>
      <p:ext uri="{BB962C8B-B14F-4D97-AF65-F5344CB8AC3E}">
        <p14:creationId xmlns:p14="http://schemas.microsoft.com/office/powerpoint/2010/main" val="16541828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421757" y="106837"/>
            <a:ext cx="596280" cy="427865"/>
          </a:xfrm>
          <a:prstGeom prst="rect">
            <a:avLst/>
          </a:prstGeom>
        </p:spPr>
      </p:pic>
      <p:sp>
        <p:nvSpPr>
          <p:cNvPr id="4" name="Title 3"/>
          <p:cNvSpPr>
            <a:spLocks noGrp="1"/>
          </p:cNvSpPr>
          <p:nvPr>
            <p:ph type="title"/>
          </p:nvPr>
        </p:nvSpPr>
        <p:spPr>
          <a:xfrm>
            <a:off x="530017" y="51481"/>
            <a:ext cx="8229600" cy="583961"/>
          </a:xfrm>
        </p:spPr>
        <p:txBody>
          <a:bodyPr>
            <a:noAutofit/>
          </a:bodyPr>
          <a:lstStyle/>
          <a:p>
            <a:r>
              <a:rPr lang="en-US" sz="2400" dirty="0" smtClean="0"/>
              <a:t>KOG-MWU: same idea as GOMWU  </a:t>
            </a:r>
            <a:r>
              <a:rPr lang="en-US" sz="1400" dirty="0" smtClean="0">
                <a:solidFill>
                  <a:srgbClr val="0000FF"/>
                </a:solidFill>
              </a:rPr>
              <a:t>(“</a:t>
            </a:r>
            <a:r>
              <a:rPr lang="en-US" sz="1400" b="1" dirty="0" smtClean="0">
                <a:solidFill>
                  <a:srgbClr val="0000FF"/>
                </a:solidFill>
              </a:rPr>
              <a:t>KOGMWU</a:t>
            </a:r>
            <a:r>
              <a:rPr lang="en-US" sz="1400" dirty="0" smtClean="0">
                <a:solidFill>
                  <a:srgbClr val="0000FF"/>
                </a:solidFill>
              </a:rPr>
              <a:t>” package in            )</a:t>
            </a:r>
            <a:endParaRPr lang="en-US" sz="1400" dirty="0">
              <a:solidFill>
                <a:srgbClr val="0000FF"/>
              </a:solidFill>
            </a:endParaRPr>
          </a:p>
        </p:txBody>
      </p:sp>
      <p:pic>
        <p:nvPicPr>
          <p:cNvPr id="2" name="Picture 1" descr="kog_heatmaps_correlations_oct2014.tif"/>
          <p:cNvPicPr>
            <a:picLocks noChangeAspect="1"/>
          </p:cNvPicPr>
          <p:nvPr/>
        </p:nvPicPr>
        <p:blipFill rotWithShape="1">
          <a:blip r:embed="rId3">
            <a:extLst>
              <a:ext uri="{28A0092B-C50C-407E-A947-70E740481C1C}">
                <a14:useLocalDpi xmlns:a14="http://schemas.microsoft.com/office/drawing/2010/main" val="0"/>
              </a:ext>
            </a:extLst>
          </a:blip>
          <a:srcRect r="31348"/>
          <a:stretch/>
        </p:blipFill>
        <p:spPr>
          <a:xfrm>
            <a:off x="602808" y="1063243"/>
            <a:ext cx="5250158" cy="4741639"/>
          </a:xfrm>
          <a:prstGeom prst="rect">
            <a:avLst/>
          </a:prstGeom>
        </p:spPr>
      </p:pic>
      <p:sp>
        <p:nvSpPr>
          <p:cNvPr id="9" name="TextBox 8"/>
          <p:cNvSpPr txBox="1"/>
          <p:nvPr/>
        </p:nvSpPr>
        <p:spPr>
          <a:xfrm>
            <a:off x="1636889" y="533948"/>
            <a:ext cx="6096353" cy="369332"/>
          </a:xfrm>
          <a:prstGeom prst="rect">
            <a:avLst/>
          </a:prstGeom>
          <a:noFill/>
        </p:spPr>
        <p:txBody>
          <a:bodyPr wrap="none" rtlCol="0">
            <a:spAutoFit/>
          </a:bodyPr>
          <a:lstStyle/>
          <a:p>
            <a:r>
              <a:rPr lang="en-US" i="1" dirty="0" smtClean="0"/>
              <a:t>“categories enriched with </a:t>
            </a:r>
            <a:r>
              <a:rPr lang="en-US" i="1" u="sng" dirty="0" smtClean="0"/>
              <a:t>either</a:t>
            </a:r>
            <a:r>
              <a:rPr lang="en-US" i="1" dirty="0" smtClean="0"/>
              <a:t>  up- or down-regulated genes”</a:t>
            </a:r>
            <a:endParaRPr lang="en-US" dirty="0"/>
          </a:p>
        </p:txBody>
      </p:sp>
      <p:pic>
        <p:nvPicPr>
          <p:cNvPr id="8" name="Picture 7" descr="kog_heatmaps_correlations_oct2014.tif"/>
          <p:cNvPicPr>
            <a:picLocks noChangeAspect="1"/>
          </p:cNvPicPr>
          <p:nvPr/>
        </p:nvPicPr>
        <p:blipFill rotWithShape="1">
          <a:blip r:embed="rId3">
            <a:extLst>
              <a:ext uri="{28A0092B-C50C-407E-A947-70E740481C1C}">
                <a14:useLocalDpi xmlns:a14="http://schemas.microsoft.com/office/drawing/2010/main" val="0"/>
              </a:ext>
            </a:extLst>
          </a:blip>
          <a:srcRect l="71190" t="1090" b="51029"/>
          <a:stretch/>
        </p:blipFill>
        <p:spPr>
          <a:xfrm>
            <a:off x="6138480" y="1857983"/>
            <a:ext cx="3005520" cy="3096993"/>
          </a:xfrm>
          <a:prstGeom prst="rect">
            <a:avLst/>
          </a:prstGeom>
        </p:spPr>
      </p:pic>
      <p:sp>
        <p:nvSpPr>
          <p:cNvPr id="10" name="TextBox 9"/>
          <p:cNvSpPr txBox="1"/>
          <p:nvPr/>
        </p:nvSpPr>
        <p:spPr>
          <a:xfrm>
            <a:off x="72817" y="6236365"/>
            <a:ext cx="8476074" cy="523220"/>
          </a:xfrm>
          <a:prstGeom prst="rect">
            <a:avLst/>
          </a:prstGeom>
          <a:noFill/>
        </p:spPr>
        <p:txBody>
          <a:bodyPr wrap="square" rtlCol="0">
            <a:spAutoFit/>
          </a:bodyPr>
          <a:lstStyle/>
          <a:p>
            <a:r>
              <a:rPr lang="en-US" sz="1400" dirty="0" smtClean="0"/>
              <a:t>Non-hierarchical and [mostly] non-overlapping  nature of KOG class annotations allows for </a:t>
            </a:r>
            <a:r>
              <a:rPr lang="en-US" sz="1400" b="1" dirty="0" smtClean="0"/>
              <a:t>quantitative comparisons </a:t>
            </a:r>
            <a:r>
              <a:rPr lang="en-US" sz="1400" dirty="0" smtClean="0"/>
              <a:t>of diverse datasets based on KOG delta-ranks.</a:t>
            </a:r>
            <a:endParaRPr lang="en-US" sz="1400" dirty="0"/>
          </a:p>
        </p:txBody>
      </p:sp>
    </p:spTree>
    <p:extLst>
      <p:ext uri="{BB962C8B-B14F-4D97-AF65-F5344CB8AC3E}">
        <p14:creationId xmlns:p14="http://schemas.microsoft.com/office/powerpoint/2010/main" val="2497654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GO enrichment websites</a:t>
            </a:r>
            <a:endParaRPr lang="en-US" dirty="0"/>
          </a:p>
        </p:txBody>
      </p:sp>
      <p:pic>
        <p:nvPicPr>
          <p:cNvPr id="4" name="Picture 3"/>
          <p:cNvPicPr>
            <a:picLocks noChangeAspect="1"/>
          </p:cNvPicPr>
          <p:nvPr/>
        </p:nvPicPr>
        <p:blipFill>
          <a:blip r:embed="rId2"/>
          <a:stretch>
            <a:fillRect/>
          </a:stretch>
        </p:blipFill>
        <p:spPr>
          <a:xfrm>
            <a:off x="0" y="1323320"/>
            <a:ext cx="9144000" cy="3958442"/>
          </a:xfrm>
          <a:prstGeom prst="rect">
            <a:avLst/>
          </a:prstGeom>
        </p:spPr>
      </p:pic>
    </p:spTree>
    <p:extLst>
      <p:ext uri="{BB962C8B-B14F-4D97-AF65-F5344CB8AC3E}">
        <p14:creationId xmlns:p14="http://schemas.microsoft.com/office/powerpoint/2010/main" val="12843464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274638"/>
            <a:ext cx="9144000" cy="6457579"/>
          </a:xfrm>
          <a:prstGeom prst="rect">
            <a:avLst/>
          </a:prstGeom>
        </p:spPr>
      </p:pic>
    </p:spTree>
    <p:extLst>
      <p:ext uri="{BB962C8B-B14F-4D97-AF65-F5344CB8AC3E}">
        <p14:creationId xmlns:p14="http://schemas.microsoft.com/office/powerpoint/2010/main" val="16524474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p:cNvGrpSpPr/>
          <p:nvPr/>
        </p:nvGrpSpPr>
        <p:grpSpPr>
          <a:xfrm>
            <a:off x="1641729" y="1898"/>
            <a:ext cx="5627077" cy="2891703"/>
            <a:chOff x="1641729" y="1898"/>
            <a:chExt cx="5627077" cy="2891703"/>
          </a:xfrm>
        </p:grpSpPr>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2068" y="601784"/>
              <a:ext cx="5556738" cy="1881123"/>
            </a:xfrm>
            <a:prstGeom prst="rect">
              <a:avLst/>
            </a:prstGeom>
          </p:spPr>
        </p:pic>
        <p:sp>
          <p:nvSpPr>
            <p:cNvPr id="49" name="TextBox 48"/>
            <p:cNvSpPr txBox="1"/>
            <p:nvPr/>
          </p:nvSpPr>
          <p:spPr>
            <a:xfrm>
              <a:off x="1641729" y="1062892"/>
              <a:ext cx="1520160" cy="307777"/>
            </a:xfrm>
            <a:prstGeom prst="rect">
              <a:avLst/>
            </a:prstGeom>
            <a:noFill/>
          </p:spPr>
          <p:txBody>
            <a:bodyPr wrap="none" rtlCol="0">
              <a:spAutoFit/>
            </a:bodyPr>
            <a:lstStyle/>
            <a:p>
              <a:r>
                <a:rPr lang="en-US" sz="1400" dirty="0" smtClean="0"/>
                <a:t>Biological samples</a:t>
              </a:r>
              <a:endParaRPr lang="en-US" sz="1400" dirty="0"/>
            </a:p>
          </p:txBody>
        </p:sp>
        <p:sp>
          <p:nvSpPr>
            <p:cNvPr id="50" name="TextBox 49"/>
            <p:cNvSpPr txBox="1"/>
            <p:nvPr/>
          </p:nvSpPr>
          <p:spPr>
            <a:xfrm>
              <a:off x="3783966" y="1062892"/>
              <a:ext cx="1024448" cy="307777"/>
            </a:xfrm>
            <a:prstGeom prst="rect">
              <a:avLst/>
            </a:prstGeom>
            <a:noFill/>
          </p:spPr>
          <p:txBody>
            <a:bodyPr wrap="none" rtlCol="0">
              <a:spAutoFit/>
            </a:bodyPr>
            <a:lstStyle/>
            <a:p>
              <a:r>
                <a:rPr lang="en-US" sz="1400" smtClean="0"/>
                <a:t>Isolate RNA</a:t>
              </a:r>
              <a:endParaRPr lang="en-US" sz="1400" dirty="0"/>
            </a:p>
          </p:txBody>
        </p:sp>
        <p:sp>
          <p:nvSpPr>
            <p:cNvPr id="51" name="TextBox 50"/>
            <p:cNvSpPr txBox="1"/>
            <p:nvPr/>
          </p:nvSpPr>
          <p:spPr>
            <a:xfrm>
              <a:off x="5601043" y="1060547"/>
              <a:ext cx="1036502" cy="307777"/>
            </a:xfrm>
            <a:prstGeom prst="rect">
              <a:avLst/>
            </a:prstGeom>
            <a:noFill/>
          </p:spPr>
          <p:txBody>
            <a:bodyPr wrap="none" rtlCol="0">
              <a:spAutoFit/>
            </a:bodyPr>
            <a:lstStyle/>
            <a:p>
              <a:r>
                <a:rPr lang="en-US" sz="1400" dirty="0" smtClean="0"/>
                <a:t>Make cDNA</a:t>
              </a:r>
              <a:endParaRPr lang="en-US" sz="1400" dirty="0"/>
            </a:p>
          </p:txBody>
        </p:sp>
        <p:sp>
          <p:nvSpPr>
            <p:cNvPr id="52" name="TextBox 51"/>
            <p:cNvSpPr txBox="1"/>
            <p:nvPr/>
          </p:nvSpPr>
          <p:spPr>
            <a:xfrm>
              <a:off x="5745627" y="2354992"/>
              <a:ext cx="1267206" cy="307777"/>
            </a:xfrm>
            <a:prstGeom prst="rect">
              <a:avLst/>
            </a:prstGeom>
            <a:noFill/>
          </p:spPr>
          <p:txBody>
            <a:bodyPr wrap="none" rtlCol="0">
              <a:spAutoFit/>
            </a:bodyPr>
            <a:lstStyle/>
            <a:p>
              <a:r>
                <a:rPr lang="en-US" sz="1400" smtClean="0"/>
                <a:t>Prepare library</a:t>
              </a:r>
              <a:endParaRPr lang="en-US" sz="1400" dirty="0"/>
            </a:p>
          </p:txBody>
        </p:sp>
        <p:sp>
          <p:nvSpPr>
            <p:cNvPr id="53" name="TextBox 52"/>
            <p:cNvSpPr txBox="1"/>
            <p:nvPr/>
          </p:nvSpPr>
          <p:spPr>
            <a:xfrm>
              <a:off x="3783966" y="2421164"/>
              <a:ext cx="894797" cy="307777"/>
            </a:xfrm>
            <a:prstGeom prst="rect">
              <a:avLst/>
            </a:prstGeom>
            <a:noFill/>
          </p:spPr>
          <p:txBody>
            <a:bodyPr wrap="none" rtlCol="0">
              <a:spAutoFit/>
            </a:bodyPr>
            <a:lstStyle/>
            <a:p>
              <a:r>
                <a:rPr lang="en-US" sz="1400" smtClean="0"/>
                <a:t>Sequence</a:t>
              </a:r>
              <a:endParaRPr lang="en-US" sz="1400" dirty="0"/>
            </a:p>
          </p:txBody>
        </p:sp>
        <p:sp>
          <p:nvSpPr>
            <p:cNvPr id="54" name="TextBox 53"/>
            <p:cNvSpPr txBox="1"/>
            <p:nvPr/>
          </p:nvSpPr>
          <p:spPr>
            <a:xfrm>
              <a:off x="2068960" y="2431936"/>
              <a:ext cx="899221" cy="461665"/>
            </a:xfrm>
            <a:prstGeom prst="rect">
              <a:avLst/>
            </a:prstGeom>
            <a:noFill/>
          </p:spPr>
          <p:txBody>
            <a:bodyPr wrap="none" rtlCol="0">
              <a:spAutoFit/>
            </a:bodyPr>
            <a:lstStyle/>
            <a:p>
              <a:pPr algn="ctr"/>
              <a:r>
                <a:rPr lang="en-US" sz="1200" dirty="0" smtClean="0"/>
                <a:t>Short reads</a:t>
              </a:r>
            </a:p>
            <a:p>
              <a:pPr algn="ctr"/>
              <a:r>
                <a:rPr lang="en-US" sz="1200" dirty="0" smtClean="0"/>
                <a:t>*.</a:t>
              </a:r>
              <a:r>
                <a:rPr lang="en-US" sz="1200" dirty="0" err="1" smtClean="0"/>
                <a:t>fastq</a:t>
              </a:r>
              <a:endParaRPr lang="en-US" sz="1200" dirty="0"/>
            </a:p>
          </p:txBody>
        </p:sp>
        <p:sp>
          <p:nvSpPr>
            <p:cNvPr id="55" name="TextBox 54"/>
            <p:cNvSpPr txBox="1"/>
            <p:nvPr/>
          </p:nvSpPr>
          <p:spPr>
            <a:xfrm>
              <a:off x="1712068" y="1898"/>
              <a:ext cx="1256113" cy="369332"/>
            </a:xfrm>
            <a:prstGeom prst="rect">
              <a:avLst/>
            </a:prstGeom>
            <a:noFill/>
          </p:spPr>
          <p:txBody>
            <a:bodyPr wrap="none" rtlCol="0">
              <a:spAutoFit/>
            </a:bodyPr>
            <a:lstStyle/>
            <a:p>
              <a:r>
                <a:rPr lang="en-US" dirty="0" smtClean="0"/>
                <a:t>Make Data:</a:t>
              </a:r>
              <a:endParaRPr lang="en-US" dirty="0"/>
            </a:p>
          </p:txBody>
        </p:sp>
      </p:grpSp>
      <p:pic>
        <p:nvPicPr>
          <p:cNvPr id="56" name="Picture 55"/>
          <p:cNvPicPr>
            <a:picLocks noChangeAspect="1"/>
          </p:cNvPicPr>
          <p:nvPr/>
        </p:nvPicPr>
        <p:blipFill rotWithShape="1">
          <a:blip r:embed="rId4"/>
          <a:srcRect b="29368"/>
          <a:stretch/>
        </p:blipFill>
        <p:spPr>
          <a:xfrm>
            <a:off x="1955092" y="3223629"/>
            <a:ext cx="4404526" cy="2567029"/>
          </a:xfrm>
          <a:prstGeom prst="rect">
            <a:avLst/>
          </a:prstGeom>
        </p:spPr>
      </p:pic>
      <p:sp>
        <p:nvSpPr>
          <p:cNvPr id="58" name="TextBox 57"/>
          <p:cNvSpPr txBox="1"/>
          <p:nvPr/>
        </p:nvSpPr>
        <p:spPr>
          <a:xfrm>
            <a:off x="1712067" y="2944015"/>
            <a:ext cx="1445717" cy="369332"/>
          </a:xfrm>
          <a:prstGeom prst="rect">
            <a:avLst/>
          </a:prstGeom>
          <a:noFill/>
        </p:spPr>
        <p:txBody>
          <a:bodyPr wrap="none" rtlCol="0">
            <a:spAutoFit/>
          </a:bodyPr>
          <a:lstStyle/>
          <a:p>
            <a:r>
              <a:rPr lang="en-US" smtClean="0"/>
              <a:t>Process </a:t>
            </a:r>
            <a:r>
              <a:rPr lang="en-US" dirty="0" smtClean="0"/>
              <a:t>Data:</a:t>
            </a:r>
            <a:endParaRPr lang="en-US" dirty="0"/>
          </a:p>
        </p:txBody>
      </p:sp>
      <p:sp>
        <p:nvSpPr>
          <p:cNvPr id="59" name="TextBox 58"/>
          <p:cNvSpPr txBox="1"/>
          <p:nvPr/>
        </p:nvSpPr>
        <p:spPr>
          <a:xfrm>
            <a:off x="6267894" y="5466143"/>
            <a:ext cx="1458541" cy="369332"/>
          </a:xfrm>
          <a:prstGeom prst="rect">
            <a:avLst/>
          </a:prstGeom>
          <a:noFill/>
        </p:spPr>
        <p:txBody>
          <a:bodyPr wrap="none" rtlCol="0">
            <a:spAutoFit/>
          </a:bodyPr>
          <a:lstStyle/>
          <a:p>
            <a:r>
              <a:rPr lang="en-US" dirty="0" smtClean="0"/>
              <a:t>Analyze Data:</a:t>
            </a:r>
            <a:endParaRPr lang="en-US" dirty="0"/>
          </a:p>
        </p:txBody>
      </p:sp>
      <p:sp>
        <p:nvSpPr>
          <p:cNvPr id="61" name="TextBox 60"/>
          <p:cNvSpPr txBox="1"/>
          <p:nvPr/>
        </p:nvSpPr>
        <p:spPr>
          <a:xfrm>
            <a:off x="6267894" y="6396335"/>
            <a:ext cx="2444644" cy="461665"/>
          </a:xfrm>
          <a:prstGeom prst="rect">
            <a:avLst/>
          </a:prstGeom>
          <a:noFill/>
        </p:spPr>
        <p:txBody>
          <a:bodyPr wrap="none" rtlCol="0">
            <a:spAutoFit/>
          </a:bodyPr>
          <a:lstStyle/>
          <a:p>
            <a:r>
              <a:rPr lang="en-US" sz="2400" dirty="0" smtClean="0"/>
              <a:t>Say what it means</a:t>
            </a:r>
            <a:endParaRPr lang="en-US" sz="2400" dirty="0"/>
          </a:p>
        </p:txBody>
      </p:sp>
      <p:pic>
        <p:nvPicPr>
          <p:cNvPr id="63" name="Picture 62"/>
          <p:cNvPicPr>
            <a:picLocks noChangeAspect="1"/>
          </p:cNvPicPr>
          <p:nvPr/>
        </p:nvPicPr>
        <p:blipFill>
          <a:blip r:embed="rId4"/>
          <a:stretch>
            <a:fillRect/>
          </a:stretch>
        </p:blipFill>
        <p:spPr>
          <a:xfrm>
            <a:off x="1955092" y="3223629"/>
            <a:ext cx="4404526" cy="3634371"/>
          </a:xfrm>
          <a:prstGeom prst="rect">
            <a:avLst/>
          </a:prstGeom>
        </p:spPr>
      </p:pic>
    </p:spTree>
    <p:extLst>
      <p:ext uri="{BB962C8B-B14F-4D97-AF65-F5344CB8AC3E}">
        <p14:creationId xmlns:p14="http://schemas.microsoft.com/office/powerpoint/2010/main" val="2753763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3"/>
          <p:cNvSpPr txBox="1">
            <a:spLocks/>
          </p:cNvSpPr>
          <p:nvPr/>
        </p:nvSpPr>
        <p:spPr>
          <a:xfrm>
            <a:off x="284104" y="3749507"/>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2400" dirty="0"/>
          </a:p>
        </p:txBody>
      </p:sp>
      <p:grpSp>
        <p:nvGrpSpPr>
          <p:cNvPr id="7" name="Group 6"/>
          <p:cNvGrpSpPr/>
          <p:nvPr/>
        </p:nvGrpSpPr>
        <p:grpSpPr>
          <a:xfrm>
            <a:off x="0" y="-71962"/>
            <a:ext cx="2858762" cy="3496098"/>
            <a:chOff x="402121" y="1418682"/>
            <a:chExt cx="3135294" cy="3864738"/>
          </a:xfrm>
        </p:grpSpPr>
        <p:pic>
          <p:nvPicPr>
            <p:cNvPr id="3" name="Picture 2"/>
            <p:cNvPicPr>
              <a:picLocks noChangeAspect="1"/>
            </p:cNvPicPr>
            <p:nvPr/>
          </p:nvPicPr>
          <p:blipFill>
            <a:blip r:embed="rId3"/>
            <a:stretch>
              <a:fillRect/>
            </a:stretch>
          </p:blipFill>
          <p:spPr>
            <a:xfrm>
              <a:off x="928370" y="1900264"/>
              <a:ext cx="2609045" cy="3383156"/>
            </a:xfrm>
            <a:prstGeom prst="rect">
              <a:avLst/>
            </a:prstGeom>
          </p:spPr>
        </p:pic>
        <p:sp>
          <p:nvSpPr>
            <p:cNvPr id="4" name="TextBox 3"/>
            <p:cNvSpPr txBox="1"/>
            <p:nvPr/>
          </p:nvSpPr>
          <p:spPr>
            <a:xfrm rot="16200000">
              <a:off x="-15391" y="3419355"/>
              <a:ext cx="1235134" cy="400110"/>
            </a:xfrm>
            <a:prstGeom prst="rect">
              <a:avLst/>
            </a:prstGeom>
            <a:noFill/>
          </p:spPr>
          <p:txBody>
            <a:bodyPr wrap="none" rtlCol="0">
              <a:spAutoFit/>
            </a:bodyPr>
            <a:lstStyle/>
            <a:p>
              <a:r>
                <a:rPr lang="en-US" sz="2000" b="1" dirty="0" smtClean="0"/>
                <a:t>individual</a:t>
              </a:r>
              <a:endParaRPr lang="en-US" sz="2000" b="1" dirty="0"/>
            </a:p>
          </p:txBody>
        </p:sp>
        <p:sp>
          <p:nvSpPr>
            <p:cNvPr id="5" name="TextBox 4"/>
            <p:cNvSpPr txBox="1"/>
            <p:nvPr/>
          </p:nvSpPr>
          <p:spPr>
            <a:xfrm>
              <a:off x="1963854" y="1418682"/>
              <a:ext cx="739205" cy="369332"/>
            </a:xfrm>
            <a:prstGeom prst="rect">
              <a:avLst/>
            </a:prstGeom>
            <a:noFill/>
          </p:spPr>
          <p:txBody>
            <a:bodyPr wrap="none" rtlCol="0">
              <a:spAutoFit/>
            </a:bodyPr>
            <a:lstStyle/>
            <a:p>
              <a:r>
                <a:rPr lang="en-US" b="1" dirty="0" smtClean="0"/>
                <a:t>stress</a:t>
              </a:r>
              <a:endParaRPr lang="en-US" b="1" dirty="0"/>
            </a:p>
          </p:txBody>
        </p:sp>
        <p:sp>
          <p:nvSpPr>
            <p:cNvPr id="6" name="Rectangle 5"/>
            <p:cNvSpPr/>
            <p:nvPr/>
          </p:nvSpPr>
          <p:spPr>
            <a:xfrm>
              <a:off x="928370" y="1709854"/>
              <a:ext cx="384996" cy="359317"/>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9" name="TextBox 28"/>
          <p:cNvSpPr txBox="1"/>
          <p:nvPr/>
        </p:nvSpPr>
        <p:spPr>
          <a:xfrm>
            <a:off x="5241888" y="363684"/>
            <a:ext cx="1770934" cy="830997"/>
          </a:xfrm>
          <a:prstGeom prst="rect">
            <a:avLst/>
          </a:prstGeom>
          <a:noFill/>
        </p:spPr>
        <p:txBody>
          <a:bodyPr wrap="none" rtlCol="0">
            <a:spAutoFit/>
          </a:bodyPr>
          <a:lstStyle/>
          <a:p>
            <a:r>
              <a:rPr lang="en-US" sz="4800" dirty="0" err="1" smtClean="0"/>
              <a:t>DESeq</a:t>
            </a:r>
            <a:endParaRPr lang="en-US" sz="4800" dirty="0"/>
          </a:p>
        </p:txBody>
      </p:sp>
      <p:grpSp>
        <p:nvGrpSpPr>
          <p:cNvPr id="35" name="Group 34"/>
          <p:cNvGrpSpPr/>
          <p:nvPr/>
        </p:nvGrpSpPr>
        <p:grpSpPr>
          <a:xfrm>
            <a:off x="3380281" y="1918848"/>
            <a:ext cx="5248437" cy="4715921"/>
            <a:chOff x="3313855" y="841331"/>
            <a:chExt cx="3704599" cy="3449834"/>
          </a:xfrm>
        </p:grpSpPr>
        <p:pic>
          <p:nvPicPr>
            <p:cNvPr id="32" name="Picture 31"/>
            <p:cNvPicPr>
              <a:picLocks noChangeAspect="1"/>
            </p:cNvPicPr>
            <p:nvPr/>
          </p:nvPicPr>
          <p:blipFill rotWithShape="1">
            <a:blip r:embed="rId4">
              <a:extLst>
                <a:ext uri="{28A0092B-C50C-407E-A947-70E740481C1C}">
                  <a14:useLocalDpi xmlns:a14="http://schemas.microsoft.com/office/drawing/2010/main" val="0"/>
                </a:ext>
              </a:extLst>
            </a:blip>
            <a:srcRect l="5319" t="10906" r="4622" b="8282"/>
            <a:stretch/>
          </p:blipFill>
          <p:spPr>
            <a:xfrm>
              <a:off x="3487290" y="841331"/>
              <a:ext cx="3531164" cy="3168589"/>
            </a:xfrm>
            <a:prstGeom prst="rect">
              <a:avLst/>
            </a:prstGeom>
          </p:spPr>
        </p:pic>
        <p:sp>
          <p:nvSpPr>
            <p:cNvPr id="33" name="TextBox 32"/>
            <p:cNvSpPr txBox="1"/>
            <p:nvPr/>
          </p:nvSpPr>
          <p:spPr>
            <a:xfrm>
              <a:off x="4879950" y="3983388"/>
              <a:ext cx="1431610" cy="307777"/>
            </a:xfrm>
            <a:prstGeom prst="rect">
              <a:avLst/>
            </a:prstGeom>
            <a:noFill/>
          </p:spPr>
          <p:txBody>
            <a:bodyPr wrap="none" rtlCol="0">
              <a:spAutoFit/>
            </a:bodyPr>
            <a:lstStyle/>
            <a:p>
              <a:r>
                <a:rPr lang="en-US" sz="1400" dirty="0" smtClean="0"/>
                <a:t>Mean expression</a:t>
              </a:r>
              <a:endParaRPr lang="en-US" sz="1400" dirty="0"/>
            </a:p>
          </p:txBody>
        </p:sp>
        <p:sp>
          <p:nvSpPr>
            <p:cNvPr id="34" name="TextBox 33"/>
            <p:cNvSpPr txBox="1"/>
            <p:nvPr/>
          </p:nvSpPr>
          <p:spPr>
            <a:xfrm rot="16200000">
              <a:off x="2825695" y="2186798"/>
              <a:ext cx="1193564" cy="217244"/>
            </a:xfrm>
            <a:prstGeom prst="rect">
              <a:avLst/>
            </a:prstGeom>
            <a:noFill/>
          </p:spPr>
          <p:txBody>
            <a:bodyPr wrap="none" rtlCol="0">
              <a:spAutoFit/>
            </a:bodyPr>
            <a:lstStyle/>
            <a:p>
              <a:r>
                <a:rPr lang="en-US" sz="1400" dirty="0" smtClean="0"/>
                <a:t>Log2 fold </a:t>
              </a:r>
              <a:r>
                <a:rPr lang="en-US" sz="1400" dirty="0" smtClean="0"/>
                <a:t>difference</a:t>
              </a:r>
              <a:endParaRPr lang="en-US" sz="1400" dirty="0"/>
            </a:p>
          </p:txBody>
        </p:sp>
      </p:grpSp>
    </p:spTree>
    <p:extLst>
      <p:ext uri="{BB962C8B-B14F-4D97-AF65-F5344CB8AC3E}">
        <p14:creationId xmlns:p14="http://schemas.microsoft.com/office/powerpoint/2010/main" val="18266538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995"/>
            <a:ext cx="8229600" cy="1143000"/>
          </a:xfrm>
        </p:spPr>
        <p:txBody>
          <a:bodyPr>
            <a:normAutofit fontScale="90000"/>
          </a:bodyPr>
          <a:lstStyle/>
          <a:p>
            <a:r>
              <a:rPr lang="en-US" dirty="0" smtClean="0"/>
              <a:t>Main output from Differential </a:t>
            </a:r>
            <a:r>
              <a:rPr lang="en-US" dirty="0" err="1" smtClean="0"/>
              <a:t>exression</a:t>
            </a:r>
            <a:r>
              <a:rPr lang="en-US" dirty="0" smtClean="0"/>
              <a:t> analysis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54680862"/>
              </p:ext>
            </p:extLst>
          </p:nvPr>
        </p:nvGraphicFramePr>
        <p:xfrm>
          <a:off x="1332688" y="1607451"/>
          <a:ext cx="6342436" cy="4459298"/>
        </p:xfrm>
        <a:graphic>
          <a:graphicData uri="http://schemas.openxmlformats.org/drawingml/2006/table">
            <a:tbl>
              <a:tblPr/>
              <a:tblGrid>
                <a:gridCol w="1585609"/>
                <a:gridCol w="1585609"/>
                <a:gridCol w="1585609"/>
                <a:gridCol w="1585609"/>
              </a:tblGrid>
              <a:tr h="674698">
                <a:tc>
                  <a:txBody>
                    <a:bodyPr/>
                    <a:lstStyle/>
                    <a:p>
                      <a:pPr algn="ctr" fontAlgn="b"/>
                      <a:r>
                        <a:rPr lang="en-US" sz="2000" b="1" i="0" u="none" strike="noStrike" dirty="0" err="1">
                          <a:solidFill>
                            <a:srgbClr val="000000"/>
                          </a:solidFill>
                          <a:effectLst/>
                          <a:latin typeface="Calibri" charset="0"/>
                        </a:rPr>
                        <a:t>geneID</a:t>
                      </a:r>
                      <a:endParaRPr lang="en-US" sz="2000" b="1" i="0" u="none" strike="noStrike" dirty="0">
                        <a:solidFill>
                          <a:srgbClr val="000000"/>
                        </a:solidFill>
                        <a:effectLst/>
                        <a:latin typeface="Calibri" charset="0"/>
                      </a:endParaRPr>
                    </a:p>
                  </a:txBody>
                  <a:tcPr marL="12700" marR="12700" marT="12700" marB="0" anchor="ctr">
                    <a:lnL>
                      <a:noFill/>
                    </a:lnL>
                    <a:lnR>
                      <a:noFill/>
                    </a:lnR>
                    <a:lnT>
                      <a:noFill/>
                    </a:lnT>
                    <a:lnB>
                      <a:noFill/>
                    </a:lnB>
                  </a:tcPr>
                </a:tc>
                <a:tc>
                  <a:txBody>
                    <a:bodyPr/>
                    <a:lstStyle/>
                    <a:p>
                      <a:pPr algn="ctr" fontAlgn="b"/>
                      <a:r>
                        <a:rPr lang="en-US" sz="1600" b="1" i="0" u="none" strike="noStrike" dirty="0">
                          <a:solidFill>
                            <a:srgbClr val="000000"/>
                          </a:solidFill>
                          <a:effectLst/>
                          <a:latin typeface="Calibri" charset="0"/>
                        </a:rPr>
                        <a:t>log2FoldChange</a:t>
                      </a:r>
                    </a:p>
                  </a:txBody>
                  <a:tcPr marL="12700" marR="12700" marT="12700" marB="0" anchor="ctr">
                    <a:lnL>
                      <a:noFill/>
                    </a:lnL>
                    <a:lnR>
                      <a:noFill/>
                    </a:lnR>
                    <a:lnT>
                      <a:noFill/>
                    </a:lnT>
                    <a:lnB>
                      <a:noFill/>
                    </a:lnB>
                  </a:tcPr>
                </a:tc>
                <a:tc>
                  <a:txBody>
                    <a:bodyPr/>
                    <a:lstStyle/>
                    <a:p>
                      <a:pPr algn="ctr" fontAlgn="b"/>
                      <a:r>
                        <a:rPr lang="en-US" sz="2000" b="1" i="0" u="none" strike="noStrike" dirty="0" err="1">
                          <a:solidFill>
                            <a:srgbClr val="000000"/>
                          </a:solidFill>
                          <a:effectLst/>
                          <a:latin typeface="Calibri" charset="0"/>
                        </a:rPr>
                        <a:t>pvalue</a:t>
                      </a:r>
                      <a:endParaRPr lang="en-US" sz="2000" b="1" i="0" u="none" strike="noStrike" dirty="0">
                        <a:solidFill>
                          <a:srgbClr val="000000"/>
                        </a:solidFill>
                        <a:effectLst/>
                        <a:latin typeface="Calibri" charset="0"/>
                      </a:endParaRPr>
                    </a:p>
                  </a:txBody>
                  <a:tcPr marL="12700" marR="12700" marT="12700" marB="0" anchor="ctr">
                    <a:lnL>
                      <a:noFill/>
                    </a:lnL>
                    <a:lnR>
                      <a:noFill/>
                    </a:lnR>
                    <a:lnT>
                      <a:noFill/>
                    </a:lnT>
                    <a:lnB>
                      <a:noFill/>
                    </a:lnB>
                  </a:tcPr>
                </a:tc>
                <a:tc>
                  <a:txBody>
                    <a:bodyPr/>
                    <a:lstStyle/>
                    <a:p>
                      <a:pPr algn="ctr" fontAlgn="b"/>
                      <a:r>
                        <a:rPr lang="en-US" sz="2000" b="1" i="0" u="none" strike="noStrike" dirty="0" err="1">
                          <a:solidFill>
                            <a:srgbClr val="000000"/>
                          </a:solidFill>
                          <a:effectLst/>
                          <a:latin typeface="Calibri" charset="0"/>
                        </a:rPr>
                        <a:t>padj</a:t>
                      </a:r>
                      <a:endParaRPr lang="en-US" sz="2000" b="1" i="0" u="none" strike="noStrike" dirty="0">
                        <a:solidFill>
                          <a:srgbClr val="000000"/>
                        </a:solidFill>
                        <a:effectLst/>
                        <a:latin typeface="Calibri" charset="0"/>
                      </a:endParaRPr>
                    </a:p>
                  </a:txBody>
                  <a:tcPr marL="12700" marR="12700" marT="12700" marB="0" anchor="ctr">
                    <a:lnL>
                      <a:noFill/>
                    </a:lnL>
                    <a:lnR>
                      <a:noFill/>
                    </a:lnR>
                    <a:lnT>
                      <a:noFill/>
                    </a:lnT>
                    <a:lnB>
                      <a:noFill/>
                    </a:lnB>
                  </a:tcPr>
                </a:tc>
              </a:tr>
              <a:tr h="362254">
                <a:tc>
                  <a:txBody>
                    <a:bodyPr/>
                    <a:lstStyle/>
                    <a:p>
                      <a:pPr algn="ctr" fontAlgn="b"/>
                      <a:r>
                        <a:rPr lang="en-US" sz="2400" b="0" i="0" u="none" strike="noStrike" dirty="0">
                          <a:solidFill>
                            <a:srgbClr val="000000"/>
                          </a:solidFill>
                          <a:effectLst/>
                          <a:latin typeface="Calibri" charset="0"/>
                        </a:rPr>
                        <a:t>gene1</a:t>
                      </a:r>
                    </a:p>
                  </a:txBody>
                  <a:tcPr marL="12700" marR="12700" marT="12700" marB="0" anchor="b">
                    <a:lnL>
                      <a:noFill/>
                    </a:lnL>
                    <a:lnR>
                      <a:noFill/>
                    </a:lnR>
                    <a:lnT>
                      <a:noFill/>
                    </a:lnT>
                    <a:lnB>
                      <a:noFill/>
                    </a:lnB>
                  </a:tcPr>
                </a:tc>
                <a:tc>
                  <a:txBody>
                    <a:bodyPr/>
                    <a:lstStyle/>
                    <a:p>
                      <a:pPr algn="ctr" fontAlgn="b"/>
                      <a:r>
                        <a:rPr lang="hr-HR" sz="2400" b="0" i="0" u="none" strike="noStrike">
                          <a:solidFill>
                            <a:srgbClr val="000000"/>
                          </a:solidFill>
                          <a:effectLst/>
                          <a:latin typeface="Calibri" charset="0"/>
                        </a:rPr>
                        <a:t>-4.09</a:t>
                      </a:r>
                    </a:p>
                  </a:txBody>
                  <a:tcPr marL="12700" marR="12700" marT="12700" marB="0" anchor="b">
                    <a:lnL>
                      <a:noFill/>
                    </a:lnL>
                    <a:lnR>
                      <a:noFill/>
                    </a:lnR>
                    <a:lnT>
                      <a:noFill/>
                    </a:lnT>
                    <a:lnB>
                      <a:noFill/>
                    </a:lnB>
                  </a:tcPr>
                </a:tc>
                <a:tc>
                  <a:txBody>
                    <a:bodyPr/>
                    <a:lstStyle/>
                    <a:p>
                      <a:pPr algn="ctr" fontAlgn="b"/>
                      <a:r>
                        <a:rPr lang="nb-NO" sz="2400" b="0" i="0" u="none" strike="noStrike">
                          <a:solidFill>
                            <a:srgbClr val="000000"/>
                          </a:solidFill>
                          <a:effectLst/>
                          <a:latin typeface="Calibri" charset="0"/>
                        </a:rPr>
                        <a:t>1.77E-24</a:t>
                      </a:r>
                    </a:p>
                  </a:txBody>
                  <a:tcPr marL="12700" marR="12700" marT="12700" marB="0" anchor="b">
                    <a:lnL>
                      <a:noFill/>
                    </a:lnL>
                    <a:lnR>
                      <a:noFill/>
                    </a:lnR>
                    <a:lnT>
                      <a:noFill/>
                    </a:lnT>
                    <a:lnB>
                      <a:noFill/>
                    </a:lnB>
                  </a:tcPr>
                </a:tc>
                <a:tc>
                  <a:txBody>
                    <a:bodyPr/>
                    <a:lstStyle/>
                    <a:p>
                      <a:pPr algn="ctr" fontAlgn="b"/>
                      <a:r>
                        <a:rPr lang="nb-NO" sz="2400" b="0" i="0" u="none" strike="noStrike">
                          <a:solidFill>
                            <a:srgbClr val="000000"/>
                          </a:solidFill>
                          <a:effectLst/>
                          <a:latin typeface="Calibri" charset="0"/>
                        </a:rPr>
                        <a:t>2.49E-20</a:t>
                      </a:r>
                    </a:p>
                  </a:txBody>
                  <a:tcPr marL="12700" marR="12700" marT="12700" marB="0" anchor="b">
                    <a:lnL>
                      <a:noFill/>
                    </a:lnL>
                    <a:lnR>
                      <a:noFill/>
                    </a:lnR>
                    <a:lnT>
                      <a:noFill/>
                    </a:lnT>
                    <a:lnB>
                      <a:noFill/>
                    </a:lnB>
                  </a:tcPr>
                </a:tc>
              </a:tr>
              <a:tr h="362254">
                <a:tc>
                  <a:txBody>
                    <a:bodyPr/>
                    <a:lstStyle/>
                    <a:p>
                      <a:pPr algn="ctr" fontAlgn="b"/>
                      <a:r>
                        <a:rPr lang="en-US" sz="2400" b="0" i="0" u="none" strike="noStrike" dirty="0">
                          <a:solidFill>
                            <a:srgbClr val="000000"/>
                          </a:solidFill>
                          <a:effectLst/>
                          <a:latin typeface="Calibri" charset="0"/>
                        </a:rPr>
                        <a:t>gene2</a:t>
                      </a:r>
                    </a:p>
                  </a:txBody>
                  <a:tcPr marL="12700" marR="12700" marT="12700" marB="0" anchor="b">
                    <a:lnL>
                      <a:noFill/>
                    </a:lnL>
                    <a:lnR>
                      <a:noFill/>
                    </a:lnR>
                    <a:lnT>
                      <a:noFill/>
                    </a:lnT>
                    <a:lnB>
                      <a:noFill/>
                    </a:lnB>
                  </a:tcPr>
                </a:tc>
                <a:tc>
                  <a:txBody>
                    <a:bodyPr/>
                    <a:lstStyle/>
                    <a:p>
                      <a:pPr algn="ctr" fontAlgn="b"/>
                      <a:r>
                        <a:rPr lang="hr-HR" sz="2400" b="0" i="0" u="none" strike="noStrike" dirty="0">
                          <a:solidFill>
                            <a:srgbClr val="000000"/>
                          </a:solidFill>
                          <a:effectLst/>
                          <a:latin typeface="Calibri" charset="0"/>
                        </a:rPr>
                        <a:t>2.75</a:t>
                      </a:r>
                    </a:p>
                  </a:txBody>
                  <a:tcPr marL="12700" marR="12700" marT="12700" marB="0" anchor="b">
                    <a:lnL>
                      <a:noFill/>
                    </a:lnL>
                    <a:lnR>
                      <a:noFill/>
                    </a:lnR>
                    <a:lnT>
                      <a:noFill/>
                    </a:lnT>
                    <a:lnB>
                      <a:noFill/>
                    </a:lnB>
                  </a:tcPr>
                </a:tc>
                <a:tc>
                  <a:txBody>
                    <a:bodyPr/>
                    <a:lstStyle/>
                    <a:p>
                      <a:pPr algn="ctr" fontAlgn="b"/>
                      <a:r>
                        <a:rPr lang="fi-FI" sz="2400" b="0" i="0" u="none" strike="noStrike">
                          <a:solidFill>
                            <a:srgbClr val="000000"/>
                          </a:solidFill>
                          <a:effectLst/>
                          <a:latin typeface="Calibri" charset="0"/>
                        </a:rPr>
                        <a:t>2.79E-22</a:t>
                      </a:r>
                    </a:p>
                  </a:txBody>
                  <a:tcPr marL="12700" marR="12700" marT="12700" marB="0" anchor="b">
                    <a:lnL>
                      <a:noFill/>
                    </a:lnL>
                    <a:lnR>
                      <a:noFill/>
                    </a:lnR>
                    <a:lnT>
                      <a:noFill/>
                    </a:lnT>
                    <a:lnB>
                      <a:noFill/>
                    </a:lnB>
                  </a:tcPr>
                </a:tc>
                <a:tc>
                  <a:txBody>
                    <a:bodyPr/>
                    <a:lstStyle/>
                    <a:p>
                      <a:pPr algn="ctr" fontAlgn="b"/>
                      <a:r>
                        <a:rPr lang="nb-NO" sz="2400" b="0" i="0" u="none" strike="noStrike">
                          <a:solidFill>
                            <a:srgbClr val="000000"/>
                          </a:solidFill>
                          <a:effectLst/>
                          <a:latin typeface="Calibri" charset="0"/>
                        </a:rPr>
                        <a:t>1.96E-18</a:t>
                      </a:r>
                    </a:p>
                  </a:txBody>
                  <a:tcPr marL="12700" marR="12700" marT="12700" marB="0" anchor="b">
                    <a:lnL>
                      <a:noFill/>
                    </a:lnL>
                    <a:lnR>
                      <a:noFill/>
                    </a:lnR>
                    <a:lnT>
                      <a:noFill/>
                    </a:lnT>
                    <a:lnB>
                      <a:noFill/>
                    </a:lnB>
                  </a:tcPr>
                </a:tc>
              </a:tr>
              <a:tr h="362254">
                <a:tc>
                  <a:txBody>
                    <a:bodyPr/>
                    <a:lstStyle/>
                    <a:p>
                      <a:pPr algn="ctr" fontAlgn="b"/>
                      <a:r>
                        <a:rPr lang="en-US" sz="2400" b="0" i="0" u="none" strike="noStrike">
                          <a:solidFill>
                            <a:srgbClr val="000000"/>
                          </a:solidFill>
                          <a:effectLst/>
                          <a:latin typeface="Calibri" charset="0"/>
                        </a:rPr>
                        <a:t>gene3</a:t>
                      </a:r>
                    </a:p>
                  </a:txBody>
                  <a:tcPr marL="12700" marR="12700" marT="12700" marB="0" anchor="b">
                    <a:lnL>
                      <a:noFill/>
                    </a:lnL>
                    <a:lnR>
                      <a:noFill/>
                    </a:lnR>
                    <a:lnT>
                      <a:noFill/>
                    </a:lnT>
                    <a:lnB>
                      <a:noFill/>
                    </a:lnB>
                  </a:tcPr>
                </a:tc>
                <a:tc>
                  <a:txBody>
                    <a:bodyPr/>
                    <a:lstStyle/>
                    <a:p>
                      <a:pPr algn="ctr" fontAlgn="b"/>
                      <a:r>
                        <a:rPr lang="hr-HR" sz="2400" b="0" i="0" u="none" strike="noStrike" dirty="0">
                          <a:solidFill>
                            <a:srgbClr val="000000"/>
                          </a:solidFill>
                          <a:effectLst/>
                          <a:latin typeface="Calibri" charset="0"/>
                        </a:rPr>
                        <a:t>-2.48</a:t>
                      </a:r>
                    </a:p>
                  </a:txBody>
                  <a:tcPr marL="12700" marR="12700" marT="12700" marB="0" anchor="b">
                    <a:lnL>
                      <a:noFill/>
                    </a:lnL>
                    <a:lnR>
                      <a:noFill/>
                    </a:lnR>
                    <a:lnT>
                      <a:noFill/>
                    </a:lnT>
                    <a:lnB>
                      <a:noFill/>
                    </a:lnB>
                  </a:tcPr>
                </a:tc>
                <a:tc>
                  <a:txBody>
                    <a:bodyPr/>
                    <a:lstStyle/>
                    <a:p>
                      <a:pPr algn="ctr" fontAlgn="b"/>
                      <a:r>
                        <a:rPr lang="nb-NO" sz="2400" b="0" i="0" u="none" strike="noStrike">
                          <a:solidFill>
                            <a:srgbClr val="000000"/>
                          </a:solidFill>
                          <a:effectLst/>
                          <a:latin typeface="Calibri" charset="0"/>
                        </a:rPr>
                        <a:t>4.55E-18</a:t>
                      </a:r>
                    </a:p>
                  </a:txBody>
                  <a:tcPr marL="12700" marR="12700" marT="12700" marB="0" anchor="b">
                    <a:lnL>
                      <a:noFill/>
                    </a:lnL>
                    <a:lnR>
                      <a:noFill/>
                    </a:lnR>
                    <a:lnT>
                      <a:noFill/>
                    </a:lnT>
                    <a:lnB>
                      <a:noFill/>
                    </a:lnB>
                  </a:tcPr>
                </a:tc>
                <a:tc>
                  <a:txBody>
                    <a:bodyPr/>
                    <a:lstStyle/>
                    <a:p>
                      <a:pPr algn="ctr" fontAlgn="b"/>
                      <a:r>
                        <a:rPr lang="cs-CZ" sz="2400" b="0" i="0" u="none" strike="noStrike">
                          <a:solidFill>
                            <a:srgbClr val="000000"/>
                          </a:solidFill>
                          <a:effectLst/>
                          <a:latin typeface="Calibri" charset="0"/>
                        </a:rPr>
                        <a:t>2.14E-14</a:t>
                      </a:r>
                    </a:p>
                  </a:txBody>
                  <a:tcPr marL="12700" marR="12700" marT="12700" marB="0" anchor="b">
                    <a:lnL>
                      <a:noFill/>
                    </a:lnL>
                    <a:lnR>
                      <a:noFill/>
                    </a:lnR>
                    <a:lnT>
                      <a:noFill/>
                    </a:lnT>
                    <a:lnB>
                      <a:noFill/>
                    </a:lnB>
                  </a:tcPr>
                </a:tc>
              </a:tr>
              <a:tr h="362254">
                <a:tc>
                  <a:txBody>
                    <a:bodyPr/>
                    <a:lstStyle/>
                    <a:p>
                      <a:pPr algn="ctr" fontAlgn="b"/>
                      <a:r>
                        <a:rPr lang="en-US" sz="2400" b="0" i="0" u="none" strike="noStrike">
                          <a:solidFill>
                            <a:srgbClr val="000000"/>
                          </a:solidFill>
                          <a:effectLst/>
                          <a:latin typeface="Calibri" charset="0"/>
                        </a:rPr>
                        <a:t>gene4</a:t>
                      </a:r>
                    </a:p>
                  </a:txBody>
                  <a:tcPr marL="12700" marR="12700" marT="12700" marB="0" anchor="b">
                    <a:lnL>
                      <a:noFill/>
                    </a:lnL>
                    <a:lnR>
                      <a:noFill/>
                    </a:lnR>
                    <a:lnT>
                      <a:noFill/>
                    </a:lnT>
                    <a:lnB>
                      <a:noFill/>
                    </a:lnB>
                  </a:tcPr>
                </a:tc>
                <a:tc>
                  <a:txBody>
                    <a:bodyPr/>
                    <a:lstStyle/>
                    <a:p>
                      <a:pPr algn="ctr" fontAlgn="b"/>
                      <a:r>
                        <a:rPr lang="fi-FI" sz="2400" b="0" i="0" u="none" strike="noStrike" dirty="0">
                          <a:solidFill>
                            <a:srgbClr val="000000"/>
                          </a:solidFill>
                          <a:effectLst/>
                          <a:latin typeface="Calibri" charset="0"/>
                        </a:rPr>
                        <a:t>2.79</a:t>
                      </a:r>
                    </a:p>
                  </a:txBody>
                  <a:tcPr marL="12700" marR="12700" marT="12700" marB="0" anchor="b">
                    <a:lnL>
                      <a:noFill/>
                    </a:lnL>
                    <a:lnR>
                      <a:noFill/>
                    </a:lnR>
                    <a:lnT>
                      <a:noFill/>
                    </a:lnT>
                    <a:lnB>
                      <a:noFill/>
                    </a:lnB>
                  </a:tcPr>
                </a:tc>
                <a:tc>
                  <a:txBody>
                    <a:bodyPr/>
                    <a:lstStyle/>
                    <a:p>
                      <a:pPr algn="ctr" fontAlgn="b"/>
                      <a:r>
                        <a:rPr lang="nb-NO" sz="2400" b="0" i="0" u="none" strike="noStrike" dirty="0">
                          <a:solidFill>
                            <a:srgbClr val="000000"/>
                          </a:solidFill>
                          <a:effectLst/>
                          <a:latin typeface="Calibri" charset="0"/>
                        </a:rPr>
                        <a:t>7.41E-16</a:t>
                      </a:r>
                    </a:p>
                  </a:txBody>
                  <a:tcPr marL="12700" marR="12700" marT="12700" marB="0" anchor="b">
                    <a:lnL>
                      <a:noFill/>
                    </a:lnL>
                    <a:lnR>
                      <a:noFill/>
                    </a:lnR>
                    <a:lnT>
                      <a:noFill/>
                    </a:lnT>
                    <a:lnB>
                      <a:noFill/>
                    </a:lnB>
                  </a:tcPr>
                </a:tc>
                <a:tc>
                  <a:txBody>
                    <a:bodyPr/>
                    <a:lstStyle/>
                    <a:p>
                      <a:pPr algn="ctr" fontAlgn="b"/>
                      <a:r>
                        <a:rPr lang="nb-NO" sz="2400" b="0" i="0" u="none" strike="noStrike">
                          <a:solidFill>
                            <a:srgbClr val="000000"/>
                          </a:solidFill>
                          <a:effectLst/>
                          <a:latin typeface="Calibri" charset="0"/>
                        </a:rPr>
                        <a:t>2.61E-12</a:t>
                      </a:r>
                    </a:p>
                  </a:txBody>
                  <a:tcPr marL="12700" marR="12700" marT="12700" marB="0" anchor="b">
                    <a:lnL>
                      <a:noFill/>
                    </a:lnL>
                    <a:lnR>
                      <a:noFill/>
                    </a:lnR>
                    <a:lnT>
                      <a:noFill/>
                    </a:lnT>
                    <a:lnB>
                      <a:noFill/>
                    </a:lnB>
                  </a:tcPr>
                </a:tc>
              </a:tr>
              <a:tr h="362254">
                <a:tc>
                  <a:txBody>
                    <a:bodyPr/>
                    <a:lstStyle/>
                    <a:p>
                      <a:pPr algn="ctr" fontAlgn="b"/>
                      <a:r>
                        <a:rPr lang="en-US" sz="2400" b="0" i="0" u="none" strike="noStrike">
                          <a:solidFill>
                            <a:srgbClr val="000000"/>
                          </a:solidFill>
                          <a:effectLst/>
                          <a:latin typeface="Calibri" charset="0"/>
                        </a:rPr>
                        <a:t>gene5</a:t>
                      </a:r>
                    </a:p>
                  </a:txBody>
                  <a:tcPr marL="12700" marR="12700" marT="12700" marB="0" anchor="b">
                    <a:lnL>
                      <a:noFill/>
                    </a:lnL>
                    <a:lnR>
                      <a:noFill/>
                    </a:lnR>
                    <a:lnT>
                      <a:noFill/>
                    </a:lnT>
                    <a:lnB>
                      <a:noFill/>
                    </a:lnB>
                  </a:tcPr>
                </a:tc>
                <a:tc>
                  <a:txBody>
                    <a:bodyPr/>
                    <a:lstStyle/>
                    <a:p>
                      <a:pPr algn="ctr" fontAlgn="b"/>
                      <a:r>
                        <a:rPr lang="hr-HR" sz="2400" b="0" i="0" u="none" strike="noStrike">
                          <a:solidFill>
                            <a:srgbClr val="000000"/>
                          </a:solidFill>
                          <a:effectLst/>
                          <a:latin typeface="Calibri" charset="0"/>
                        </a:rPr>
                        <a:t>-3.25</a:t>
                      </a:r>
                    </a:p>
                  </a:txBody>
                  <a:tcPr marL="12700" marR="12700" marT="12700" marB="0" anchor="b">
                    <a:lnL>
                      <a:noFill/>
                    </a:lnL>
                    <a:lnR>
                      <a:noFill/>
                    </a:lnR>
                    <a:lnT>
                      <a:noFill/>
                    </a:lnT>
                    <a:lnB>
                      <a:noFill/>
                    </a:lnB>
                  </a:tcPr>
                </a:tc>
                <a:tc>
                  <a:txBody>
                    <a:bodyPr/>
                    <a:lstStyle/>
                    <a:p>
                      <a:pPr algn="ctr" fontAlgn="b"/>
                      <a:r>
                        <a:rPr lang="nb-NO" sz="2400" b="0" i="0" u="none" strike="noStrike" dirty="0">
                          <a:solidFill>
                            <a:srgbClr val="000000"/>
                          </a:solidFill>
                          <a:effectLst/>
                          <a:latin typeface="Calibri" charset="0"/>
                        </a:rPr>
                        <a:t>9.92E-15</a:t>
                      </a:r>
                    </a:p>
                  </a:txBody>
                  <a:tcPr marL="12700" marR="12700" marT="12700" marB="0" anchor="b">
                    <a:lnL>
                      <a:noFill/>
                    </a:lnL>
                    <a:lnR>
                      <a:noFill/>
                    </a:lnR>
                    <a:lnT>
                      <a:noFill/>
                    </a:lnT>
                    <a:lnB>
                      <a:noFill/>
                    </a:lnB>
                  </a:tcPr>
                </a:tc>
                <a:tc>
                  <a:txBody>
                    <a:bodyPr/>
                    <a:lstStyle/>
                    <a:p>
                      <a:pPr algn="ctr" fontAlgn="b"/>
                      <a:r>
                        <a:rPr lang="fi-FI" sz="2400" b="0" i="0" u="none" strike="noStrike">
                          <a:solidFill>
                            <a:srgbClr val="000000"/>
                          </a:solidFill>
                          <a:effectLst/>
                          <a:latin typeface="Calibri" charset="0"/>
                        </a:rPr>
                        <a:t>2.79E-11</a:t>
                      </a:r>
                    </a:p>
                  </a:txBody>
                  <a:tcPr marL="12700" marR="12700" marT="12700" marB="0" anchor="b">
                    <a:lnL>
                      <a:noFill/>
                    </a:lnL>
                    <a:lnR>
                      <a:noFill/>
                    </a:lnR>
                    <a:lnT>
                      <a:noFill/>
                    </a:lnT>
                    <a:lnB>
                      <a:noFill/>
                    </a:lnB>
                  </a:tcPr>
                </a:tc>
              </a:tr>
              <a:tr h="362254">
                <a:tc>
                  <a:txBody>
                    <a:bodyPr/>
                    <a:lstStyle/>
                    <a:p>
                      <a:pPr algn="ctr" fontAlgn="b"/>
                      <a:r>
                        <a:rPr lang="en-US" sz="2400" b="0" i="0" u="none" strike="noStrike">
                          <a:solidFill>
                            <a:srgbClr val="000000"/>
                          </a:solidFill>
                          <a:effectLst/>
                          <a:latin typeface="Calibri" charset="0"/>
                        </a:rPr>
                        <a:t>gene6</a:t>
                      </a:r>
                    </a:p>
                  </a:txBody>
                  <a:tcPr marL="12700" marR="12700" marT="12700" marB="0" anchor="b">
                    <a:lnL>
                      <a:noFill/>
                    </a:lnL>
                    <a:lnR>
                      <a:noFill/>
                    </a:lnR>
                    <a:lnT>
                      <a:noFill/>
                    </a:lnT>
                    <a:lnB>
                      <a:noFill/>
                    </a:lnB>
                  </a:tcPr>
                </a:tc>
                <a:tc>
                  <a:txBody>
                    <a:bodyPr/>
                    <a:lstStyle/>
                    <a:p>
                      <a:pPr algn="ctr" fontAlgn="b"/>
                      <a:r>
                        <a:rPr lang="hr-HR" sz="2400" b="0" i="0" u="none" strike="noStrike">
                          <a:solidFill>
                            <a:srgbClr val="000000"/>
                          </a:solidFill>
                          <a:effectLst/>
                          <a:latin typeface="Calibri" charset="0"/>
                        </a:rPr>
                        <a:t>-2.97</a:t>
                      </a:r>
                    </a:p>
                  </a:txBody>
                  <a:tcPr marL="12700" marR="12700" marT="12700" marB="0" anchor="b">
                    <a:lnL>
                      <a:noFill/>
                    </a:lnL>
                    <a:lnR>
                      <a:noFill/>
                    </a:lnR>
                    <a:lnT>
                      <a:noFill/>
                    </a:lnT>
                    <a:lnB>
                      <a:noFill/>
                    </a:lnB>
                  </a:tcPr>
                </a:tc>
                <a:tc>
                  <a:txBody>
                    <a:bodyPr/>
                    <a:lstStyle/>
                    <a:p>
                      <a:pPr algn="ctr" fontAlgn="b"/>
                      <a:r>
                        <a:rPr lang="cs-CZ" sz="2400" b="0" i="0" u="none" strike="noStrike" dirty="0">
                          <a:solidFill>
                            <a:srgbClr val="000000"/>
                          </a:solidFill>
                          <a:effectLst/>
                          <a:latin typeface="Calibri" charset="0"/>
                        </a:rPr>
                        <a:t>2.63E-14</a:t>
                      </a:r>
                    </a:p>
                  </a:txBody>
                  <a:tcPr marL="12700" marR="12700" marT="12700" marB="0" anchor="b">
                    <a:lnL>
                      <a:noFill/>
                    </a:lnL>
                    <a:lnR>
                      <a:noFill/>
                    </a:lnR>
                    <a:lnT>
                      <a:noFill/>
                    </a:lnT>
                    <a:lnB>
                      <a:noFill/>
                    </a:lnB>
                  </a:tcPr>
                </a:tc>
                <a:tc>
                  <a:txBody>
                    <a:bodyPr/>
                    <a:lstStyle/>
                    <a:p>
                      <a:pPr algn="ctr" fontAlgn="b"/>
                      <a:r>
                        <a:rPr lang="nb-NO" sz="2400" b="0" i="0" u="none" strike="noStrike">
                          <a:solidFill>
                            <a:srgbClr val="000000"/>
                          </a:solidFill>
                          <a:effectLst/>
                          <a:latin typeface="Calibri" charset="0"/>
                        </a:rPr>
                        <a:t>6.17E-11</a:t>
                      </a:r>
                    </a:p>
                  </a:txBody>
                  <a:tcPr marL="12700" marR="12700" marT="12700" marB="0" anchor="b">
                    <a:lnL>
                      <a:noFill/>
                    </a:lnL>
                    <a:lnR>
                      <a:noFill/>
                    </a:lnR>
                    <a:lnT>
                      <a:noFill/>
                    </a:lnT>
                    <a:lnB>
                      <a:noFill/>
                    </a:lnB>
                  </a:tcPr>
                </a:tc>
              </a:tr>
              <a:tr h="362254">
                <a:tc>
                  <a:txBody>
                    <a:bodyPr/>
                    <a:lstStyle/>
                    <a:p>
                      <a:pPr algn="ctr" fontAlgn="b"/>
                      <a:r>
                        <a:rPr lang="en-US" sz="2400" b="0" i="0" u="none" strike="noStrike">
                          <a:solidFill>
                            <a:srgbClr val="000000"/>
                          </a:solidFill>
                          <a:effectLst/>
                          <a:latin typeface="Calibri" charset="0"/>
                        </a:rPr>
                        <a:t>gene7</a:t>
                      </a:r>
                    </a:p>
                  </a:txBody>
                  <a:tcPr marL="12700" marR="12700" marT="12700" marB="0" anchor="b">
                    <a:lnL>
                      <a:noFill/>
                    </a:lnL>
                    <a:lnR>
                      <a:noFill/>
                    </a:lnR>
                    <a:lnT>
                      <a:noFill/>
                    </a:lnT>
                    <a:lnB>
                      <a:noFill/>
                    </a:lnB>
                  </a:tcPr>
                </a:tc>
                <a:tc>
                  <a:txBody>
                    <a:bodyPr/>
                    <a:lstStyle/>
                    <a:p>
                      <a:pPr algn="ctr" fontAlgn="b"/>
                      <a:r>
                        <a:rPr lang="hr-HR" sz="2400" b="0" i="0" u="none" strike="noStrike">
                          <a:solidFill>
                            <a:srgbClr val="000000"/>
                          </a:solidFill>
                          <a:effectLst/>
                          <a:latin typeface="Calibri" charset="0"/>
                        </a:rPr>
                        <a:t>-2.19</a:t>
                      </a:r>
                    </a:p>
                  </a:txBody>
                  <a:tcPr marL="12700" marR="12700" marT="12700" marB="0" anchor="b">
                    <a:lnL>
                      <a:noFill/>
                    </a:lnL>
                    <a:lnR>
                      <a:noFill/>
                    </a:lnR>
                    <a:lnT>
                      <a:noFill/>
                    </a:lnT>
                    <a:lnB>
                      <a:noFill/>
                    </a:lnB>
                  </a:tcPr>
                </a:tc>
                <a:tc>
                  <a:txBody>
                    <a:bodyPr/>
                    <a:lstStyle/>
                    <a:p>
                      <a:pPr algn="ctr" fontAlgn="b"/>
                      <a:r>
                        <a:rPr lang="nb-NO" sz="2400" b="0" i="0" u="none" strike="noStrike" dirty="0">
                          <a:solidFill>
                            <a:srgbClr val="000000"/>
                          </a:solidFill>
                          <a:effectLst/>
                          <a:latin typeface="Calibri" charset="0"/>
                        </a:rPr>
                        <a:t>4.25E-13</a:t>
                      </a:r>
                    </a:p>
                  </a:txBody>
                  <a:tcPr marL="12700" marR="12700" marT="12700" marB="0" anchor="b">
                    <a:lnL>
                      <a:noFill/>
                    </a:lnL>
                    <a:lnR>
                      <a:noFill/>
                    </a:lnR>
                    <a:lnT>
                      <a:noFill/>
                    </a:lnT>
                    <a:lnB>
                      <a:noFill/>
                    </a:lnB>
                  </a:tcPr>
                </a:tc>
                <a:tc>
                  <a:txBody>
                    <a:bodyPr/>
                    <a:lstStyle/>
                    <a:p>
                      <a:pPr algn="ctr" fontAlgn="b"/>
                      <a:r>
                        <a:rPr lang="nb-NO" sz="2400" b="0" i="0" u="none" strike="noStrike" dirty="0">
                          <a:solidFill>
                            <a:srgbClr val="000000"/>
                          </a:solidFill>
                          <a:effectLst/>
                          <a:latin typeface="Calibri" charset="0"/>
                        </a:rPr>
                        <a:t>8.54E-10</a:t>
                      </a:r>
                    </a:p>
                  </a:txBody>
                  <a:tcPr marL="12700" marR="12700" marT="12700" marB="0" anchor="b">
                    <a:lnL>
                      <a:noFill/>
                    </a:lnL>
                    <a:lnR>
                      <a:noFill/>
                    </a:lnR>
                    <a:lnT>
                      <a:noFill/>
                    </a:lnT>
                    <a:lnB>
                      <a:noFill/>
                    </a:lnB>
                  </a:tcPr>
                </a:tc>
              </a:tr>
              <a:tr h="362254">
                <a:tc>
                  <a:txBody>
                    <a:bodyPr/>
                    <a:lstStyle/>
                    <a:p>
                      <a:pPr algn="ctr" fontAlgn="b"/>
                      <a:r>
                        <a:rPr lang="en-US" sz="2400" b="0" i="0" u="none" strike="noStrike">
                          <a:solidFill>
                            <a:srgbClr val="000000"/>
                          </a:solidFill>
                          <a:effectLst/>
                          <a:latin typeface="Calibri" charset="0"/>
                        </a:rPr>
                        <a:t>gene8</a:t>
                      </a:r>
                    </a:p>
                  </a:txBody>
                  <a:tcPr marL="12700" marR="12700" marT="12700" marB="0" anchor="b">
                    <a:lnL>
                      <a:noFill/>
                    </a:lnL>
                    <a:lnR>
                      <a:noFill/>
                    </a:lnR>
                    <a:lnT>
                      <a:noFill/>
                    </a:lnT>
                    <a:lnB>
                      <a:noFill/>
                    </a:lnB>
                  </a:tcPr>
                </a:tc>
                <a:tc>
                  <a:txBody>
                    <a:bodyPr/>
                    <a:lstStyle/>
                    <a:p>
                      <a:pPr algn="ctr" fontAlgn="b"/>
                      <a:r>
                        <a:rPr lang="nb-NO" sz="2400" b="0" i="0" u="none" strike="noStrike">
                          <a:solidFill>
                            <a:srgbClr val="000000"/>
                          </a:solidFill>
                          <a:effectLst/>
                          <a:latin typeface="Calibri" charset="0"/>
                        </a:rPr>
                        <a:t>-1.18</a:t>
                      </a:r>
                    </a:p>
                  </a:txBody>
                  <a:tcPr marL="12700" marR="12700" marT="12700" marB="0" anchor="b">
                    <a:lnL>
                      <a:noFill/>
                    </a:lnL>
                    <a:lnR>
                      <a:noFill/>
                    </a:lnR>
                    <a:lnT>
                      <a:noFill/>
                    </a:lnT>
                    <a:lnB>
                      <a:noFill/>
                    </a:lnB>
                  </a:tcPr>
                </a:tc>
                <a:tc>
                  <a:txBody>
                    <a:bodyPr/>
                    <a:lstStyle/>
                    <a:p>
                      <a:pPr algn="ctr" fontAlgn="b"/>
                      <a:r>
                        <a:rPr lang="nb-NO" sz="2400" b="0" i="0" u="none" strike="noStrike">
                          <a:solidFill>
                            <a:srgbClr val="000000"/>
                          </a:solidFill>
                          <a:effectLst/>
                          <a:latin typeface="Calibri" charset="0"/>
                        </a:rPr>
                        <a:t>5.13E-11</a:t>
                      </a:r>
                    </a:p>
                  </a:txBody>
                  <a:tcPr marL="12700" marR="12700" marT="12700" marB="0" anchor="b">
                    <a:lnL>
                      <a:noFill/>
                    </a:lnL>
                    <a:lnR>
                      <a:noFill/>
                    </a:lnR>
                    <a:lnT>
                      <a:noFill/>
                    </a:lnT>
                    <a:lnB>
                      <a:noFill/>
                    </a:lnB>
                  </a:tcPr>
                </a:tc>
                <a:tc>
                  <a:txBody>
                    <a:bodyPr/>
                    <a:lstStyle/>
                    <a:p>
                      <a:pPr algn="ctr" fontAlgn="b"/>
                      <a:r>
                        <a:rPr lang="nb-NO" sz="2400" b="0" i="0" u="none" strike="noStrike" dirty="0">
                          <a:solidFill>
                            <a:srgbClr val="000000"/>
                          </a:solidFill>
                          <a:effectLst/>
                          <a:latin typeface="Calibri" charset="0"/>
                        </a:rPr>
                        <a:t>9.02E-08</a:t>
                      </a:r>
                    </a:p>
                  </a:txBody>
                  <a:tcPr marL="12700" marR="12700" marT="12700" marB="0" anchor="b">
                    <a:lnL>
                      <a:noFill/>
                    </a:lnL>
                    <a:lnR>
                      <a:noFill/>
                    </a:lnR>
                    <a:lnT>
                      <a:noFill/>
                    </a:lnT>
                    <a:lnB>
                      <a:noFill/>
                    </a:lnB>
                  </a:tcPr>
                </a:tc>
              </a:tr>
              <a:tr h="362254">
                <a:tc>
                  <a:txBody>
                    <a:bodyPr/>
                    <a:lstStyle/>
                    <a:p>
                      <a:pPr algn="ctr" fontAlgn="b"/>
                      <a:r>
                        <a:rPr lang="en-US" sz="2400" b="0" i="0" u="none" strike="noStrike">
                          <a:solidFill>
                            <a:srgbClr val="000000"/>
                          </a:solidFill>
                          <a:effectLst/>
                          <a:latin typeface="Calibri" charset="0"/>
                        </a:rPr>
                        <a:t>gene9</a:t>
                      </a:r>
                    </a:p>
                  </a:txBody>
                  <a:tcPr marL="12700" marR="12700" marT="12700" marB="0" anchor="b">
                    <a:lnL>
                      <a:noFill/>
                    </a:lnL>
                    <a:lnR>
                      <a:noFill/>
                    </a:lnR>
                    <a:lnT>
                      <a:noFill/>
                    </a:lnT>
                    <a:lnB>
                      <a:noFill/>
                    </a:lnB>
                  </a:tcPr>
                </a:tc>
                <a:tc>
                  <a:txBody>
                    <a:bodyPr/>
                    <a:lstStyle/>
                    <a:p>
                      <a:pPr algn="ctr" fontAlgn="b"/>
                      <a:r>
                        <a:rPr lang="nb-NO" sz="2400" b="0" i="0" u="none" strike="noStrike">
                          <a:solidFill>
                            <a:srgbClr val="000000"/>
                          </a:solidFill>
                          <a:effectLst/>
                          <a:latin typeface="Calibri" charset="0"/>
                        </a:rPr>
                        <a:t>-1.84</a:t>
                      </a:r>
                    </a:p>
                  </a:txBody>
                  <a:tcPr marL="12700" marR="12700" marT="12700" marB="0" anchor="b">
                    <a:lnL>
                      <a:noFill/>
                    </a:lnL>
                    <a:lnR>
                      <a:noFill/>
                    </a:lnR>
                    <a:lnT>
                      <a:noFill/>
                    </a:lnT>
                    <a:lnB>
                      <a:noFill/>
                    </a:lnB>
                  </a:tcPr>
                </a:tc>
                <a:tc>
                  <a:txBody>
                    <a:bodyPr/>
                    <a:lstStyle/>
                    <a:p>
                      <a:pPr algn="ctr" fontAlgn="b"/>
                      <a:r>
                        <a:rPr lang="nb-NO" sz="2400" b="0" i="0" u="none" strike="noStrike">
                          <a:solidFill>
                            <a:srgbClr val="000000"/>
                          </a:solidFill>
                          <a:effectLst/>
                          <a:latin typeface="Calibri" charset="0"/>
                        </a:rPr>
                        <a:t>3.06E-10</a:t>
                      </a:r>
                    </a:p>
                  </a:txBody>
                  <a:tcPr marL="12700" marR="12700" marT="12700" marB="0" anchor="b">
                    <a:lnL>
                      <a:noFill/>
                    </a:lnL>
                    <a:lnR>
                      <a:noFill/>
                    </a:lnR>
                    <a:lnT>
                      <a:noFill/>
                    </a:lnT>
                    <a:lnB>
                      <a:noFill/>
                    </a:lnB>
                  </a:tcPr>
                </a:tc>
                <a:tc>
                  <a:txBody>
                    <a:bodyPr/>
                    <a:lstStyle/>
                    <a:p>
                      <a:pPr algn="ctr" fontAlgn="b"/>
                      <a:r>
                        <a:rPr lang="fi-FI" sz="2400" b="0" i="0" u="none" strike="noStrike" dirty="0">
                          <a:solidFill>
                            <a:srgbClr val="000000"/>
                          </a:solidFill>
                          <a:effectLst/>
                          <a:latin typeface="Calibri" charset="0"/>
                        </a:rPr>
                        <a:t>4.79E-07</a:t>
                      </a:r>
                    </a:p>
                  </a:txBody>
                  <a:tcPr marL="12700" marR="12700" marT="12700" marB="0" anchor="b">
                    <a:lnL>
                      <a:noFill/>
                    </a:lnL>
                    <a:lnR>
                      <a:noFill/>
                    </a:lnR>
                    <a:lnT>
                      <a:noFill/>
                    </a:lnT>
                    <a:lnB>
                      <a:noFill/>
                    </a:lnB>
                  </a:tcPr>
                </a:tc>
              </a:tr>
              <a:tr h="362254">
                <a:tc>
                  <a:txBody>
                    <a:bodyPr/>
                    <a:lstStyle/>
                    <a:p>
                      <a:pPr algn="ctr" fontAlgn="b"/>
                      <a:r>
                        <a:rPr lang="en-US" sz="2400" b="0" i="0" u="none" strike="noStrike" dirty="0">
                          <a:solidFill>
                            <a:srgbClr val="000000"/>
                          </a:solidFill>
                          <a:effectLst/>
                          <a:latin typeface="Calibri" charset="0"/>
                        </a:rPr>
                        <a:t>gene10</a:t>
                      </a:r>
                    </a:p>
                  </a:txBody>
                  <a:tcPr marL="12700" marR="12700" marT="12700" marB="0" anchor="b">
                    <a:lnL>
                      <a:noFill/>
                    </a:lnL>
                    <a:lnR>
                      <a:noFill/>
                    </a:lnR>
                    <a:lnT>
                      <a:noFill/>
                    </a:lnT>
                    <a:lnB>
                      <a:noFill/>
                    </a:lnB>
                  </a:tcPr>
                </a:tc>
                <a:tc>
                  <a:txBody>
                    <a:bodyPr/>
                    <a:lstStyle/>
                    <a:p>
                      <a:pPr algn="ctr" fontAlgn="b"/>
                      <a:r>
                        <a:rPr lang="hr-HR" sz="2400" b="0" i="0" u="none" strike="noStrike" dirty="0">
                          <a:solidFill>
                            <a:srgbClr val="000000"/>
                          </a:solidFill>
                          <a:effectLst/>
                          <a:latin typeface="Calibri" charset="0"/>
                        </a:rPr>
                        <a:t>2.62</a:t>
                      </a:r>
                    </a:p>
                  </a:txBody>
                  <a:tcPr marL="12700" marR="12700" marT="12700" marB="0" anchor="b">
                    <a:lnL>
                      <a:noFill/>
                    </a:lnL>
                    <a:lnR>
                      <a:noFill/>
                    </a:lnR>
                    <a:lnT>
                      <a:noFill/>
                    </a:lnT>
                    <a:lnB>
                      <a:noFill/>
                    </a:lnB>
                  </a:tcPr>
                </a:tc>
                <a:tc>
                  <a:txBody>
                    <a:bodyPr/>
                    <a:lstStyle/>
                    <a:p>
                      <a:pPr algn="ctr" fontAlgn="b"/>
                      <a:r>
                        <a:rPr lang="nb-NO" sz="2400" b="0" i="0" u="none" strike="noStrike" dirty="0">
                          <a:solidFill>
                            <a:srgbClr val="000000"/>
                          </a:solidFill>
                          <a:effectLst/>
                          <a:latin typeface="Calibri" charset="0"/>
                        </a:rPr>
                        <a:t>1.13E-09</a:t>
                      </a:r>
                    </a:p>
                  </a:txBody>
                  <a:tcPr marL="12700" marR="12700" marT="12700" marB="0" anchor="b">
                    <a:lnL>
                      <a:noFill/>
                    </a:lnL>
                    <a:lnR>
                      <a:noFill/>
                    </a:lnR>
                    <a:lnT>
                      <a:noFill/>
                    </a:lnT>
                    <a:lnB>
                      <a:noFill/>
                    </a:lnB>
                  </a:tcPr>
                </a:tc>
                <a:tc>
                  <a:txBody>
                    <a:bodyPr/>
                    <a:lstStyle/>
                    <a:p>
                      <a:pPr algn="ctr" fontAlgn="b"/>
                      <a:r>
                        <a:rPr lang="nb-NO" sz="2400" b="0" i="0" u="none" strike="noStrike" dirty="0">
                          <a:solidFill>
                            <a:srgbClr val="000000"/>
                          </a:solidFill>
                          <a:effectLst/>
                          <a:latin typeface="Calibri" charset="0"/>
                        </a:rPr>
                        <a:t>1.44E-06</a:t>
                      </a:r>
                    </a:p>
                  </a:txBody>
                  <a:tcPr marL="12700" marR="12700" marT="12700" marB="0" anchor="b">
                    <a:lnL>
                      <a:noFill/>
                    </a:lnL>
                    <a:lnR>
                      <a:noFill/>
                    </a:lnR>
                    <a:lnT>
                      <a:noFill/>
                    </a:lnT>
                    <a:lnB>
                      <a:noFill/>
                    </a:lnB>
                  </a:tcPr>
                </a:tc>
              </a:tr>
            </a:tbl>
          </a:graphicData>
        </a:graphic>
      </p:graphicFrame>
    </p:spTree>
    <p:extLst>
      <p:ext uri="{BB962C8B-B14F-4D97-AF65-F5344CB8AC3E}">
        <p14:creationId xmlns:p14="http://schemas.microsoft.com/office/powerpoint/2010/main" val="13920401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 enrichment</a:t>
            </a:r>
            <a:endParaRPr lang="en-US" dirty="0"/>
          </a:p>
        </p:txBody>
      </p:sp>
      <p:sp>
        <p:nvSpPr>
          <p:cNvPr id="3" name="Content Placeholder 2"/>
          <p:cNvSpPr>
            <a:spLocks noGrp="1"/>
          </p:cNvSpPr>
          <p:nvPr>
            <p:ph idx="1"/>
          </p:nvPr>
        </p:nvSpPr>
        <p:spPr/>
        <p:txBody>
          <a:bodyPr/>
          <a:lstStyle/>
          <a:p>
            <a:r>
              <a:rPr lang="en-US" dirty="0" smtClean="0"/>
              <a:t>Summarize the types of genes that are differentially expressed</a:t>
            </a:r>
            <a:endParaRPr lang="en-US" dirty="0"/>
          </a:p>
        </p:txBody>
      </p:sp>
    </p:spTree>
    <p:extLst>
      <p:ext uri="{BB962C8B-B14F-4D97-AF65-F5344CB8AC3E}">
        <p14:creationId xmlns:p14="http://schemas.microsoft.com/office/powerpoint/2010/main" val="794463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3"/>
          <p:cNvSpPr txBox="1">
            <a:spLocks/>
          </p:cNvSpPr>
          <p:nvPr/>
        </p:nvSpPr>
        <p:spPr>
          <a:xfrm>
            <a:off x="284104" y="3749507"/>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2400" dirty="0"/>
          </a:p>
        </p:txBody>
      </p:sp>
      <p:sp>
        <p:nvSpPr>
          <p:cNvPr id="22" name="TextBox 21"/>
          <p:cNvSpPr txBox="1"/>
          <p:nvPr/>
        </p:nvSpPr>
        <p:spPr>
          <a:xfrm>
            <a:off x="790223" y="775624"/>
            <a:ext cx="7723481" cy="2062103"/>
          </a:xfrm>
          <a:prstGeom prst="rect">
            <a:avLst/>
          </a:prstGeom>
          <a:noFill/>
        </p:spPr>
        <p:txBody>
          <a:bodyPr wrap="square" rtlCol="0">
            <a:spAutoFit/>
          </a:bodyPr>
          <a:lstStyle/>
          <a:p>
            <a:r>
              <a:rPr lang="en-US" sz="2000" b="1" dirty="0" smtClean="0"/>
              <a:t>Input</a:t>
            </a:r>
            <a:r>
              <a:rPr lang="en-US" dirty="0" smtClean="0"/>
              <a:t>:  </a:t>
            </a:r>
          </a:p>
          <a:p>
            <a:r>
              <a:rPr lang="en-US" dirty="0"/>
              <a:t>	</a:t>
            </a:r>
            <a:r>
              <a:rPr lang="en-US" dirty="0" smtClean="0"/>
              <a:t>- list of significant genes (“our list”)</a:t>
            </a:r>
            <a:endParaRPr lang="en-US" b="1" dirty="0" smtClean="0"/>
          </a:p>
          <a:p>
            <a:r>
              <a:rPr lang="en-US" dirty="0"/>
              <a:t>	</a:t>
            </a:r>
            <a:r>
              <a:rPr lang="en-US" dirty="0" smtClean="0"/>
              <a:t>- all GO annotations for all genes in a genome (or </a:t>
            </a:r>
            <a:r>
              <a:rPr lang="en-US" dirty="0" err="1" smtClean="0"/>
              <a:t>transcriptome</a:t>
            </a:r>
            <a:r>
              <a:rPr lang="en-US" dirty="0" smtClean="0"/>
              <a:t>)</a:t>
            </a:r>
          </a:p>
          <a:p>
            <a:r>
              <a:rPr lang="en-US" dirty="0" smtClean="0"/>
              <a:t> </a:t>
            </a:r>
            <a:endParaRPr lang="en-US" dirty="0"/>
          </a:p>
          <a:p>
            <a:r>
              <a:rPr lang="en-US" b="1" dirty="0" smtClean="0"/>
              <a:t>Enrichment test</a:t>
            </a:r>
            <a:r>
              <a:rPr lang="en-US" dirty="0" smtClean="0"/>
              <a:t>:  whether “our list” contain more representatives of a certain GO category than expected by chance  (Fisher’s exact, </a:t>
            </a:r>
            <a:r>
              <a:rPr lang="en-US" dirty="0" err="1" smtClean="0"/>
              <a:t>hypergeometric</a:t>
            </a:r>
            <a:r>
              <a:rPr lang="en-US" dirty="0" smtClean="0"/>
              <a:t>, or similar test)</a:t>
            </a:r>
          </a:p>
        </p:txBody>
      </p:sp>
      <p:sp>
        <p:nvSpPr>
          <p:cNvPr id="16" name="Title 15"/>
          <p:cNvSpPr>
            <a:spLocks noGrp="1"/>
          </p:cNvSpPr>
          <p:nvPr>
            <p:ph type="title"/>
          </p:nvPr>
        </p:nvSpPr>
        <p:spPr>
          <a:xfrm>
            <a:off x="457200" y="105304"/>
            <a:ext cx="8229600" cy="722547"/>
          </a:xfrm>
        </p:spPr>
        <p:txBody>
          <a:bodyPr>
            <a:normAutofit/>
          </a:bodyPr>
          <a:lstStyle/>
          <a:p>
            <a:r>
              <a:rPr lang="en-US" sz="3200" dirty="0"/>
              <a:t>Exercise </a:t>
            </a:r>
            <a:r>
              <a:rPr lang="en-US" sz="3200" dirty="0" smtClean="0"/>
              <a:t>1: Classical </a:t>
            </a:r>
            <a:r>
              <a:rPr lang="en-US" sz="3200" dirty="0"/>
              <a:t>Enrichment</a:t>
            </a:r>
            <a:endParaRPr lang="en-US" sz="2400" dirty="0"/>
          </a:p>
        </p:txBody>
      </p:sp>
      <p:pic>
        <p:nvPicPr>
          <p:cNvPr id="2" name="Picture 1"/>
          <p:cNvPicPr>
            <a:picLocks noChangeAspect="1"/>
          </p:cNvPicPr>
          <p:nvPr/>
        </p:nvPicPr>
        <p:blipFill>
          <a:blip r:embed="rId3"/>
          <a:stretch>
            <a:fillRect/>
          </a:stretch>
        </p:blipFill>
        <p:spPr>
          <a:xfrm>
            <a:off x="1636887" y="2837728"/>
            <a:ext cx="5804371" cy="3545113"/>
          </a:xfrm>
          <a:prstGeom prst="rect">
            <a:avLst/>
          </a:prstGeom>
          <a:ln>
            <a:solidFill>
              <a:schemeClr val="tx1"/>
            </a:solidFill>
          </a:ln>
        </p:spPr>
      </p:pic>
    </p:spTree>
    <p:extLst>
      <p:ext uri="{BB962C8B-B14F-4D97-AF65-F5344CB8AC3E}">
        <p14:creationId xmlns:p14="http://schemas.microsoft.com/office/powerpoint/2010/main" val="144489864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Mann-Whitney U-test</a:t>
            </a:r>
            <a:endParaRPr lang="en-US" dirty="0"/>
          </a:p>
        </p:txBody>
      </p:sp>
      <p:sp>
        <p:nvSpPr>
          <p:cNvPr id="3" name="Content Placeholder 2"/>
          <p:cNvSpPr>
            <a:spLocks noGrp="1"/>
          </p:cNvSpPr>
          <p:nvPr>
            <p:ph idx="1"/>
          </p:nvPr>
        </p:nvSpPr>
        <p:spPr>
          <a:xfrm>
            <a:off x="457200" y="1600199"/>
            <a:ext cx="8229600" cy="3643009"/>
          </a:xfrm>
        </p:spPr>
        <p:txBody>
          <a:bodyPr>
            <a:normAutofit/>
          </a:bodyPr>
          <a:lstStyle/>
          <a:p>
            <a:r>
              <a:rPr lang="en-US" dirty="0" smtClean="0"/>
              <a:t>Use ranks to test if distributions of group X and group Y </a:t>
            </a:r>
            <a:r>
              <a:rPr lang="en-US" smtClean="0"/>
              <a:t>are different</a:t>
            </a:r>
          </a:p>
          <a:p>
            <a:endParaRPr lang="en-US" dirty="0" smtClean="0"/>
          </a:p>
          <a:p>
            <a:r>
              <a:rPr lang="en-US" dirty="0" smtClean="0"/>
              <a:t>Robust to outliers and does not require normally distributed data</a:t>
            </a:r>
          </a:p>
          <a:p>
            <a:endParaRPr lang="en-US" dirty="0"/>
          </a:p>
        </p:txBody>
      </p:sp>
    </p:spTree>
    <p:extLst>
      <p:ext uri="{BB962C8B-B14F-4D97-AF65-F5344CB8AC3E}">
        <p14:creationId xmlns:p14="http://schemas.microsoft.com/office/powerpoint/2010/main" val="32209825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3"/>
          <p:cNvSpPr txBox="1">
            <a:spLocks/>
          </p:cNvSpPr>
          <p:nvPr/>
        </p:nvSpPr>
        <p:spPr>
          <a:xfrm>
            <a:off x="-670257" y="3733837"/>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2400" dirty="0"/>
          </a:p>
        </p:txBody>
      </p:sp>
      <p:sp>
        <p:nvSpPr>
          <p:cNvPr id="22" name="TextBox 21"/>
          <p:cNvSpPr txBox="1"/>
          <p:nvPr/>
        </p:nvSpPr>
        <p:spPr>
          <a:xfrm>
            <a:off x="790223" y="536951"/>
            <a:ext cx="7723481" cy="6217088"/>
          </a:xfrm>
          <a:prstGeom prst="rect">
            <a:avLst/>
          </a:prstGeom>
          <a:noFill/>
        </p:spPr>
        <p:txBody>
          <a:bodyPr wrap="square" rtlCol="0">
            <a:spAutoFit/>
          </a:bodyPr>
          <a:lstStyle/>
          <a:p>
            <a:r>
              <a:rPr lang="en-US" sz="2000" b="1" dirty="0" smtClean="0"/>
              <a:t>Input</a:t>
            </a:r>
            <a:r>
              <a:rPr lang="en-US" dirty="0" smtClean="0"/>
              <a:t>:  </a:t>
            </a:r>
          </a:p>
          <a:p>
            <a:r>
              <a:rPr lang="en-US" dirty="0"/>
              <a:t>	</a:t>
            </a:r>
            <a:r>
              <a:rPr lang="en-US" dirty="0" smtClean="0"/>
              <a:t>- list of significant genes </a:t>
            </a:r>
            <a:r>
              <a:rPr lang="en-US" b="1" dirty="0" smtClean="0"/>
              <a:t>with measures to rank them</a:t>
            </a:r>
            <a:endParaRPr lang="en-US" dirty="0" smtClean="0"/>
          </a:p>
          <a:p>
            <a:r>
              <a:rPr lang="en-US" dirty="0"/>
              <a:t>	</a:t>
            </a:r>
            <a:r>
              <a:rPr lang="en-US" dirty="0" smtClean="0"/>
              <a:t>- GO annotations for all genes in a genome (or </a:t>
            </a:r>
            <a:r>
              <a:rPr lang="en-US" dirty="0" err="1" smtClean="0"/>
              <a:t>transcriptome</a:t>
            </a:r>
            <a:r>
              <a:rPr lang="en-US" dirty="0" smtClean="0"/>
              <a:t>)</a:t>
            </a:r>
          </a:p>
          <a:p>
            <a:r>
              <a:rPr lang="en-US" dirty="0" smtClean="0"/>
              <a:t> </a:t>
            </a:r>
            <a:endParaRPr lang="en-US" dirty="0"/>
          </a:p>
          <a:p>
            <a:r>
              <a:rPr lang="en-US" b="1" dirty="0" smtClean="0"/>
              <a:t>Enrichment test</a:t>
            </a:r>
            <a:r>
              <a:rPr lang="en-US" dirty="0" smtClean="0"/>
              <a:t>:  whether </a:t>
            </a:r>
            <a:r>
              <a:rPr lang="en-US" u="sng" dirty="0" smtClean="0"/>
              <a:t>a GO category is significantly enriched </a:t>
            </a:r>
            <a:r>
              <a:rPr lang="en-US" dirty="0" smtClean="0"/>
              <a:t>with either top- or bottom-ranking genes (two-sided Mann-Whitney U test, or permutations)</a:t>
            </a:r>
          </a:p>
          <a:p>
            <a:endParaRPr lang="en-US" dirty="0" smtClean="0"/>
          </a:p>
          <a:p>
            <a:endParaRPr lang="en-US" dirty="0" smtClean="0"/>
          </a:p>
          <a:p>
            <a:r>
              <a:rPr lang="en-US" dirty="0"/>
              <a:t>	</a:t>
            </a:r>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b="1" dirty="0" smtClean="0"/>
          </a:p>
          <a:p>
            <a:endParaRPr lang="en-US" b="1" dirty="0"/>
          </a:p>
          <a:p>
            <a:r>
              <a:rPr lang="en-US" b="1" dirty="0" smtClean="0"/>
              <a:t>Advantages</a:t>
            </a:r>
            <a:r>
              <a:rPr lang="en-US" dirty="0" smtClean="0"/>
              <a:t>: </a:t>
            </a:r>
          </a:p>
          <a:p>
            <a:r>
              <a:rPr lang="en-US" dirty="0"/>
              <a:t>	</a:t>
            </a:r>
            <a:r>
              <a:rPr lang="en-US" dirty="0" smtClean="0"/>
              <a:t>- no need to do choose a “significance cutoff”</a:t>
            </a:r>
            <a:endParaRPr lang="en-US" dirty="0"/>
          </a:p>
          <a:p>
            <a:r>
              <a:rPr lang="en-US" dirty="0" smtClean="0"/>
              <a:t>	- can keep track of direction of change</a:t>
            </a:r>
          </a:p>
        </p:txBody>
      </p:sp>
      <p:sp>
        <p:nvSpPr>
          <p:cNvPr id="16" name="Title 15"/>
          <p:cNvSpPr>
            <a:spLocks noGrp="1"/>
          </p:cNvSpPr>
          <p:nvPr>
            <p:ph type="title"/>
          </p:nvPr>
        </p:nvSpPr>
        <p:spPr>
          <a:xfrm>
            <a:off x="457200" y="-82836"/>
            <a:ext cx="8229600" cy="722547"/>
          </a:xfrm>
        </p:spPr>
        <p:txBody>
          <a:bodyPr>
            <a:normAutofit/>
          </a:bodyPr>
          <a:lstStyle/>
          <a:p>
            <a:r>
              <a:rPr lang="en-US" sz="3200" dirty="0" smtClean="0"/>
              <a:t>Exercise 2: GO enrichment with MWU tests</a:t>
            </a:r>
            <a:endParaRPr lang="en-US" sz="2400" dirty="0"/>
          </a:p>
        </p:txBody>
      </p:sp>
      <p:pic>
        <p:nvPicPr>
          <p:cNvPr id="3" name="Picture 2"/>
          <p:cNvPicPr>
            <a:picLocks noChangeAspect="1"/>
          </p:cNvPicPr>
          <p:nvPr/>
        </p:nvPicPr>
        <p:blipFill>
          <a:blip r:embed="rId3"/>
          <a:stretch>
            <a:fillRect/>
          </a:stretch>
        </p:blipFill>
        <p:spPr>
          <a:xfrm>
            <a:off x="1438738" y="3045206"/>
            <a:ext cx="2426860" cy="2449331"/>
          </a:xfrm>
          <a:prstGeom prst="rect">
            <a:avLst/>
          </a:prstGeom>
        </p:spPr>
      </p:pic>
      <p:sp>
        <p:nvSpPr>
          <p:cNvPr id="4" name="TextBox 3"/>
          <p:cNvSpPr txBox="1"/>
          <p:nvPr/>
        </p:nvSpPr>
        <p:spPr>
          <a:xfrm>
            <a:off x="2156976" y="2788318"/>
            <a:ext cx="708197" cy="307777"/>
          </a:xfrm>
          <a:prstGeom prst="rect">
            <a:avLst/>
          </a:prstGeom>
          <a:noFill/>
        </p:spPr>
        <p:txBody>
          <a:bodyPr wrap="none" rtlCol="0">
            <a:spAutoFit/>
          </a:bodyPr>
          <a:lstStyle/>
          <a:p>
            <a:r>
              <a:rPr lang="en-US" sz="1400" dirty="0" smtClean="0">
                <a:solidFill>
                  <a:srgbClr val="0000FF"/>
                </a:solidFill>
              </a:rPr>
              <a:t>control</a:t>
            </a:r>
            <a:endParaRPr lang="en-US" sz="1400" dirty="0">
              <a:solidFill>
                <a:srgbClr val="0000FF"/>
              </a:solidFill>
            </a:endParaRPr>
          </a:p>
        </p:txBody>
      </p:sp>
      <p:sp>
        <p:nvSpPr>
          <p:cNvPr id="8" name="TextBox 7"/>
          <p:cNvSpPr txBox="1"/>
          <p:nvPr/>
        </p:nvSpPr>
        <p:spPr>
          <a:xfrm>
            <a:off x="1563903" y="2788318"/>
            <a:ext cx="607383" cy="307777"/>
          </a:xfrm>
          <a:prstGeom prst="rect">
            <a:avLst/>
          </a:prstGeom>
          <a:noFill/>
        </p:spPr>
        <p:txBody>
          <a:bodyPr wrap="none" rtlCol="0">
            <a:spAutoFit/>
          </a:bodyPr>
          <a:lstStyle/>
          <a:p>
            <a:r>
              <a:rPr lang="en-US" sz="1400" dirty="0" smtClean="0">
                <a:solidFill>
                  <a:srgbClr val="FF0000"/>
                </a:solidFill>
              </a:rPr>
              <a:t>stress</a:t>
            </a:r>
            <a:endParaRPr lang="en-US" sz="1400" dirty="0">
              <a:solidFill>
                <a:srgbClr val="FF0000"/>
              </a:solidFill>
            </a:endParaRPr>
          </a:p>
        </p:txBody>
      </p:sp>
      <p:sp>
        <p:nvSpPr>
          <p:cNvPr id="5" name="TextBox 4"/>
          <p:cNvSpPr txBox="1"/>
          <p:nvPr/>
        </p:nvSpPr>
        <p:spPr>
          <a:xfrm>
            <a:off x="2865173" y="2545504"/>
            <a:ext cx="1493230" cy="523220"/>
          </a:xfrm>
          <a:prstGeom prst="rect">
            <a:avLst/>
          </a:prstGeom>
          <a:noFill/>
        </p:spPr>
        <p:txBody>
          <a:bodyPr wrap="none" rtlCol="0">
            <a:spAutoFit/>
          </a:bodyPr>
          <a:lstStyle/>
          <a:p>
            <a:r>
              <a:rPr lang="en-US" sz="1400" dirty="0" smtClean="0"/>
              <a:t>Genes annotated</a:t>
            </a:r>
          </a:p>
          <a:p>
            <a:r>
              <a:rPr lang="en-US" sz="1400" dirty="0"/>
              <a:t>w</a:t>
            </a:r>
            <a:r>
              <a:rPr lang="en-US" sz="1400" dirty="0" smtClean="0"/>
              <a:t>ith the GO term</a:t>
            </a:r>
            <a:endParaRPr lang="en-US" sz="1400" dirty="0"/>
          </a:p>
        </p:txBody>
      </p:sp>
      <p:sp>
        <p:nvSpPr>
          <p:cNvPr id="6" name="TextBox 5"/>
          <p:cNvSpPr txBox="1"/>
          <p:nvPr/>
        </p:nvSpPr>
        <p:spPr>
          <a:xfrm>
            <a:off x="4110192" y="3377525"/>
            <a:ext cx="4077619" cy="1815882"/>
          </a:xfrm>
          <a:prstGeom prst="rect">
            <a:avLst/>
          </a:prstGeom>
          <a:noFill/>
        </p:spPr>
        <p:txBody>
          <a:bodyPr wrap="square" rtlCol="0">
            <a:spAutoFit/>
          </a:bodyPr>
          <a:lstStyle/>
          <a:p>
            <a:r>
              <a:rPr lang="en-US" sz="1400" dirty="0" smtClean="0"/>
              <a:t>MWU test determines whether genes annotated with the GO term in question (stripes on the white box to the left) are significantly “bunched up” either on top or at the bottom of the ranked list.</a:t>
            </a:r>
          </a:p>
          <a:p>
            <a:endParaRPr lang="en-US" sz="1400" dirty="0" smtClean="0"/>
          </a:p>
          <a:p>
            <a:r>
              <a:rPr lang="en-US" sz="1400" dirty="0" smtClean="0"/>
              <a:t>“</a:t>
            </a:r>
            <a:r>
              <a:rPr lang="en-US" sz="1400" b="1" dirty="0" smtClean="0"/>
              <a:t>delta rank</a:t>
            </a:r>
            <a:r>
              <a:rPr lang="en-US" sz="1400" dirty="0" smtClean="0"/>
              <a:t>” : mean rank of GO-term genes minus mean rank of all other genes (how much shift in ranks there is).</a:t>
            </a:r>
            <a:endParaRPr lang="en-US" sz="1400" dirty="0"/>
          </a:p>
        </p:txBody>
      </p:sp>
    </p:spTree>
    <p:extLst>
      <p:ext uri="{BB962C8B-B14F-4D97-AF65-F5344CB8AC3E}">
        <p14:creationId xmlns:p14="http://schemas.microsoft.com/office/powerpoint/2010/main" val="11141916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xEl>
                                              <p:pRg st="7" end="7"/>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2">
                                            <p:txEl>
                                              <p:pRg st="18" end="1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
                                            <p:txEl>
                                              <p:pRg st="19" end="1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2">
                                            <p:txEl>
                                              <p:pRg st="20" end="2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3" name="Picture 12"/>
          <p:cNvPicPr>
            <a:picLocks noChangeAspect="1"/>
          </p:cNvPicPr>
          <p:nvPr/>
        </p:nvPicPr>
        <p:blipFill rotWithShape="1">
          <a:blip r:embed="rId2"/>
          <a:srcRect l="67861"/>
          <a:stretch/>
        </p:blipFill>
        <p:spPr>
          <a:xfrm>
            <a:off x="6564099" y="2220401"/>
            <a:ext cx="1047274" cy="3288789"/>
          </a:xfrm>
          <a:prstGeom prst="rect">
            <a:avLst/>
          </a:prstGeom>
        </p:spPr>
      </p:pic>
      <p:grpSp>
        <p:nvGrpSpPr>
          <p:cNvPr id="22" name="Group 21"/>
          <p:cNvGrpSpPr/>
          <p:nvPr/>
        </p:nvGrpSpPr>
        <p:grpSpPr>
          <a:xfrm>
            <a:off x="6555155" y="3339488"/>
            <a:ext cx="2001643" cy="673164"/>
            <a:chOff x="7138815" y="3792360"/>
            <a:chExt cx="2001643" cy="673164"/>
          </a:xfrm>
        </p:grpSpPr>
        <p:cxnSp>
          <p:nvCxnSpPr>
            <p:cNvPr id="15" name="Straight Connector 14"/>
            <p:cNvCxnSpPr/>
            <p:nvPr/>
          </p:nvCxnSpPr>
          <p:spPr>
            <a:xfrm>
              <a:off x="7147759" y="3792360"/>
              <a:ext cx="1047274" cy="0"/>
            </a:xfrm>
            <a:prstGeom prst="line">
              <a:avLst/>
            </a:prstGeom>
            <a:ln w="5715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7138815" y="4454581"/>
              <a:ext cx="1047274" cy="0"/>
            </a:xfrm>
            <a:prstGeom prst="line">
              <a:avLst/>
            </a:prstGeom>
            <a:ln w="57150" cmpd="sng">
              <a:solidFill>
                <a:schemeClr val="bg1">
                  <a:lumMod val="50000"/>
                </a:schemeClr>
              </a:solidFill>
              <a:prstDash val="sysDash"/>
            </a:ln>
            <a:effectLst/>
          </p:spPr>
          <p:style>
            <a:lnRef idx="2">
              <a:schemeClr val="accent1"/>
            </a:lnRef>
            <a:fillRef idx="0">
              <a:schemeClr val="accent1"/>
            </a:fillRef>
            <a:effectRef idx="1">
              <a:schemeClr val="accent1"/>
            </a:effectRef>
            <a:fontRef idx="minor">
              <a:schemeClr val="tx1"/>
            </a:fontRef>
          </p:style>
        </p:cxnSp>
        <p:sp>
          <p:nvSpPr>
            <p:cNvPr id="20" name="Right Brace 19"/>
            <p:cNvSpPr/>
            <p:nvPr/>
          </p:nvSpPr>
          <p:spPr>
            <a:xfrm>
              <a:off x="8302208" y="3792360"/>
              <a:ext cx="105035" cy="662221"/>
            </a:xfrm>
            <a:prstGeom prst="righ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TextBox 20"/>
            <p:cNvSpPr txBox="1"/>
            <p:nvPr/>
          </p:nvSpPr>
          <p:spPr>
            <a:xfrm>
              <a:off x="8478799" y="3819193"/>
              <a:ext cx="661659" cy="646331"/>
            </a:xfrm>
            <a:prstGeom prst="rect">
              <a:avLst/>
            </a:prstGeom>
            <a:noFill/>
          </p:spPr>
          <p:txBody>
            <a:bodyPr wrap="none" rtlCol="0">
              <a:spAutoFit/>
            </a:bodyPr>
            <a:lstStyle/>
            <a:p>
              <a:pPr algn="ctr"/>
              <a:r>
                <a:rPr lang="en-US" dirty="0" smtClean="0"/>
                <a:t>delta</a:t>
              </a:r>
            </a:p>
            <a:p>
              <a:pPr algn="ctr"/>
              <a:r>
                <a:rPr lang="en-US" dirty="0" smtClean="0"/>
                <a:t>rank</a:t>
              </a:r>
              <a:endParaRPr lang="en-US" dirty="0"/>
            </a:p>
          </p:txBody>
        </p:sp>
      </p:grpSp>
      <p:graphicFrame>
        <p:nvGraphicFramePr>
          <p:cNvPr id="3" name="Table 2"/>
          <p:cNvGraphicFramePr>
            <a:graphicFrameLocks noGrp="1"/>
          </p:cNvGraphicFramePr>
          <p:nvPr>
            <p:extLst>
              <p:ext uri="{D42A27DB-BD31-4B8C-83A1-F6EECF244321}">
                <p14:modId xmlns:p14="http://schemas.microsoft.com/office/powerpoint/2010/main" val="1338553213"/>
              </p:ext>
            </p:extLst>
          </p:nvPr>
        </p:nvGraphicFramePr>
        <p:xfrm>
          <a:off x="629495" y="1936622"/>
          <a:ext cx="4664575" cy="3572568"/>
        </p:xfrm>
        <a:graphic>
          <a:graphicData uri="http://schemas.openxmlformats.org/drawingml/2006/table">
            <a:tbl>
              <a:tblPr firstRow="1" bandRow="1"/>
              <a:tblGrid>
                <a:gridCol w="932915"/>
                <a:gridCol w="932915"/>
                <a:gridCol w="932915"/>
                <a:gridCol w="932915"/>
                <a:gridCol w="932915"/>
              </a:tblGrid>
              <a:tr h="396952">
                <a:tc>
                  <a:txBody>
                    <a:bodyPr/>
                    <a:lstStyle/>
                    <a:p>
                      <a:pPr algn="ctr" rtl="0" fontAlgn="ctr"/>
                      <a:r>
                        <a:rPr lang="en-US" sz="1800" b="1" i="0" u="none" strike="noStrike">
                          <a:solidFill>
                            <a:srgbClr val="000000"/>
                          </a:solidFill>
                          <a:effectLst/>
                          <a:latin typeface="Calibri" charset="0"/>
                        </a:rPr>
                        <a:t>Name</a:t>
                      </a:r>
                    </a:p>
                  </a:txBody>
                  <a:tcPr marL="12700" marR="12700" marT="1270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smtClean="0">
                          <a:solidFill>
                            <a:srgbClr val="000000"/>
                          </a:solidFill>
                          <a:effectLst/>
                          <a:latin typeface="Calibri" charset="0"/>
                        </a:rPr>
                        <a:t>log2Diff</a:t>
                      </a:r>
                      <a:endParaRPr lang="en-US" sz="1600" b="1" i="0" u="none" strike="noStrike" dirty="0">
                        <a:solidFill>
                          <a:srgbClr val="000000"/>
                        </a:solidFill>
                        <a:effectLst/>
                        <a:latin typeface="Calibri" charset="0"/>
                      </a:endParaRPr>
                    </a:p>
                  </a:txBody>
                  <a:tcPr marL="12700" marR="12700" marT="1270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Calibri" charset="0"/>
                        </a:rPr>
                        <a:t>pvalue</a:t>
                      </a:r>
                    </a:p>
                  </a:txBody>
                  <a:tcPr marL="12700" marR="12700" marT="1270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b"/>
                      <a:r>
                        <a:rPr lang="pt-BR" sz="1800" b="1" i="0" u="none" strike="noStrike">
                          <a:solidFill>
                            <a:srgbClr val="000000"/>
                          </a:solidFill>
                          <a:effectLst/>
                          <a:latin typeface="Calibri" charset="0"/>
                        </a:rPr>
                        <a:t>-log(p)</a:t>
                      </a:r>
                    </a:p>
                  </a:txBody>
                  <a:tcPr marL="12700" marR="12700" marT="1270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b"/>
                      <a:r>
                        <a:rPr lang="en-US" sz="1800" b="1" i="0" u="none" strike="noStrike">
                          <a:solidFill>
                            <a:srgbClr val="000000"/>
                          </a:solidFill>
                          <a:effectLst/>
                          <a:latin typeface="Calibri" charset="0"/>
                        </a:rPr>
                        <a:t>Rank</a:t>
                      </a:r>
                    </a:p>
                  </a:txBody>
                  <a:tcPr marL="12700" marR="12700" marT="12700" marB="0" anchor="b">
                    <a:lnL>
                      <a:noFill/>
                    </a:lnL>
                    <a:lnR>
                      <a:noFill/>
                    </a:lnR>
                    <a:lnT>
                      <a:noFill/>
                    </a:lnT>
                    <a:lnB w="6350" cap="flat" cmpd="sng" algn="ctr">
                      <a:solidFill>
                        <a:srgbClr val="000000"/>
                      </a:solidFill>
                      <a:prstDash val="solid"/>
                      <a:round/>
                      <a:headEnd type="none" w="med" len="med"/>
                      <a:tailEnd type="none" w="med" len="med"/>
                    </a:lnB>
                  </a:tcPr>
                </a:tc>
              </a:tr>
              <a:tr h="396952">
                <a:tc>
                  <a:txBody>
                    <a:bodyPr/>
                    <a:lstStyle/>
                    <a:p>
                      <a:pPr algn="ctr" rtl="0" fontAlgn="ctr"/>
                      <a:r>
                        <a:rPr lang="en-US" sz="1800" b="0" i="0" u="none" strike="noStrike" dirty="0">
                          <a:solidFill>
                            <a:srgbClr val="000090"/>
                          </a:solidFill>
                          <a:effectLst/>
                          <a:latin typeface="Calibri" charset="0"/>
                        </a:rPr>
                        <a:t>gene1</a:t>
                      </a:r>
                    </a:p>
                  </a:txBody>
                  <a:tcPr marL="12700" marR="12700" marT="1270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800" b="0" i="0" u="none" strike="noStrike" dirty="0">
                          <a:solidFill>
                            <a:srgbClr val="000000"/>
                          </a:solidFill>
                          <a:effectLst/>
                          <a:latin typeface="Calibri" charset="0"/>
                        </a:rPr>
                        <a:t>10</a:t>
                      </a:r>
                    </a:p>
                  </a:txBody>
                  <a:tcPr marL="12700" marR="12700" marT="1270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rtl="0" fontAlgn="b"/>
                      <a:r>
                        <a:rPr lang="nb-NO" sz="1800" b="0" i="0" u="none" strike="noStrike" dirty="0">
                          <a:solidFill>
                            <a:srgbClr val="000000"/>
                          </a:solidFill>
                          <a:effectLst/>
                          <a:latin typeface="Calibri" charset="0"/>
                        </a:rPr>
                        <a:t>0.0001</a:t>
                      </a:r>
                    </a:p>
                  </a:txBody>
                  <a:tcPr marL="12700" marR="12700" marT="1270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ctr"/>
                      <a:r>
                        <a:rPr lang="en-US" sz="1800" b="0" i="0" u="none" strike="noStrike" dirty="0">
                          <a:solidFill>
                            <a:srgbClr val="000000"/>
                          </a:solidFill>
                          <a:effectLst/>
                          <a:latin typeface="Calibri" charset="0"/>
                        </a:rPr>
                        <a:t>4</a:t>
                      </a:r>
                    </a:p>
                  </a:txBody>
                  <a:tcPr marL="12700" marR="12700" marT="1270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b"/>
                      <a:r>
                        <a:rPr lang="en-US" sz="1800" b="0" i="0" u="none" strike="noStrike">
                          <a:solidFill>
                            <a:srgbClr val="000000"/>
                          </a:solidFill>
                          <a:effectLst/>
                          <a:latin typeface="Calibri" charset="0"/>
                        </a:rPr>
                        <a:t>1</a:t>
                      </a:r>
                    </a:p>
                  </a:txBody>
                  <a:tcPr marL="12700" marR="12700" marT="12700" marB="0" anchor="b">
                    <a:lnL>
                      <a:noFill/>
                    </a:lnL>
                    <a:lnR>
                      <a:noFill/>
                    </a:lnR>
                    <a:lnT w="6350" cap="flat" cmpd="sng" algn="ctr">
                      <a:solidFill>
                        <a:srgbClr val="000000"/>
                      </a:solidFill>
                      <a:prstDash val="solid"/>
                      <a:round/>
                      <a:headEnd type="none" w="med" len="med"/>
                      <a:tailEnd type="none" w="med" len="med"/>
                    </a:lnT>
                    <a:lnB>
                      <a:noFill/>
                    </a:lnB>
                  </a:tcPr>
                </a:tc>
              </a:tr>
              <a:tr h="396952">
                <a:tc>
                  <a:txBody>
                    <a:bodyPr/>
                    <a:lstStyle/>
                    <a:p>
                      <a:pPr algn="ctr" rtl="0" fontAlgn="ctr"/>
                      <a:r>
                        <a:rPr lang="en-US" sz="1800" b="0" i="0" u="none" strike="noStrike" dirty="0">
                          <a:solidFill>
                            <a:srgbClr val="000090"/>
                          </a:solidFill>
                          <a:effectLst/>
                          <a:latin typeface="Calibri" charset="0"/>
                        </a:rPr>
                        <a:t>gene2</a:t>
                      </a:r>
                    </a:p>
                  </a:txBody>
                  <a:tcPr marL="12700" marR="12700" marT="12700" marB="0" anchor="ctr">
                    <a:lnL>
                      <a:noFill/>
                    </a:lnL>
                    <a:lnR>
                      <a:noFill/>
                    </a:lnR>
                    <a:lnT>
                      <a:noFill/>
                    </a:lnT>
                    <a:lnB>
                      <a:noFill/>
                    </a:lnB>
                  </a:tcPr>
                </a:tc>
                <a:tc>
                  <a:txBody>
                    <a:bodyPr/>
                    <a:lstStyle/>
                    <a:p>
                      <a:pPr algn="ctr" fontAlgn="b"/>
                      <a:r>
                        <a:rPr lang="en-US" sz="1800" b="0" i="0" u="none" strike="noStrike" dirty="0">
                          <a:solidFill>
                            <a:srgbClr val="000000"/>
                          </a:solidFill>
                          <a:effectLst/>
                          <a:latin typeface="Calibri" charset="0"/>
                        </a:rPr>
                        <a:t>6</a:t>
                      </a:r>
                    </a:p>
                  </a:txBody>
                  <a:tcPr marL="12700" marR="12700" marT="12700" marB="0" anchor="b">
                    <a:lnL>
                      <a:noFill/>
                    </a:lnL>
                    <a:lnR>
                      <a:noFill/>
                    </a:lnR>
                    <a:lnT>
                      <a:noFill/>
                    </a:lnT>
                    <a:lnB>
                      <a:noFill/>
                    </a:lnB>
                  </a:tcPr>
                </a:tc>
                <a:tc>
                  <a:txBody>
                    <a:bodyPr/>
                    <a:lstStyle/>
                    <a:p>
                      <a:pPr algn="r" rtl="0" fontAlgn="b"/>
                      <a:r>
                        <a:rPr lang="nb-NO" sz="1800" b="0" i="0" u="none" strike="noStrike" dirty="0">
                          <a:solidFill>
                            <a:srgbClr val="000000"/>
                          </a:solidFill>
                          <a:effectLst/>
                          <a:latin typeface="Calibri" charset="0"/>
                        </a:rPr>
                        <a:t>0.001</a:t>
                      </a:r>
                    </a:p>
                  </a:txBody>
                  <a:tcPr marL="12700" marR="12700" marT="12700" marB="0" anchor="b">
                    <a:lnL>
                      <a:noFill/>
                    </a:lnL>
                    <a:lnR>
                      <a:noFill/>
                    </a:lnR>
                    <a:lnT>
                      <a:noFill/>
                    </a:lnT>
                    <a:lnB>
                      <a:noFill/>
                    </a:lnB>
                  </a:tcPr>
                </a:tc>
                <a:tc>
                  <a:txBody>
                    <a:bodyPr/>
                    <a:lstStyle/>
                    <a:p>
                      <a:pPr algn="ctr" rtl="0" fontAlgn="ctr"/>
                      <a:r>
                        <a:rPr lang="en-US" sz="1800" b="0" i="0" u="none" strike="noStrike">
                          <a:solidFill>
                            <a:srgbClr val="000000"/>
                          </a:solidFill>
                          <a:effectLst/>
                          <a:latin typeface="Calibri" charset="0"/>
                        </a:rPr>
                        <a:t>3</a:t>
                      </a:r>
                    </a:p>
                  </a:txBody>
                  <a:tcPr marL="12700" marR="12700" marT="12700" marB="0" anchor="ctr">
                    <a:lnL>
                      <a:noFill/>
                    </a:lnL>
                    <a:lnR>
                      <a:noFill/>
                    </a:lnR>
                    <a:lnT>
                      <a:noFill/>
                    </a:lnT>
                    <a:lnB>
                      <a:noFill/>
                    </a:lnB>
                  </a:tcPr>
                </a:tc>
                <a:tc>
                  <a:txBody>
                    <a:bodyPr/>
                    <a:lstStyle/>
                    <a:p>
                      <a:pPr algn="ctr" rtl="0" fontAlgn="b"/>
                      <a:r>
                        <a:rPr lang="is-IS" sz="1800" b="0" i="0" u="none" strike="noStrike">
                          <a:solidFill>
                            <a:srgbClr val="000000"/>
                          </a:solidFill>
                          <a:effectLst/>
                          <a:latin typeface="Calibri" charset="0"/>
                        </a:rPr>
                        <a:t>2</a:t>
                      </a:r>
                    </a:p>
                  </a:txBody>
                  <a:tcPr marL="12700" marR="12700" marT="12700" marB="0" anchor="b">
                    <a:lnL>
                      <a:noFill/>
                    </a:lnL>
                    <a:lnR>
                      <a:noFill/>
                    </a:lnR>
                    <a:lnT>
                      <a:noFill/>
                    </a:lnT>
                    <a:lnB>
                      <a:noFill/>
                    </a:lnB>
                  </a:tcPr>
                </a:tc>
              </a:tr>
              <a:tr h="396952">
                <a:tc>
                  <a:txBody>
                    <a:bodyPr/>
                    <a:lstStyle/>
                    <a:p>
                      <a:pPr algn="ctr" rtl="0" fontAlgn="ctr"/>
                      <a:r>
                        <a:rPr lang="en-US" sz="1800" b="0" i="0" u="none" strike="noStrike">
                          <a:solidFill>
                            <a:srgbClr val="000090"/>
                          </a:solidFill>
                          <a:effectLst/>
                          <a:latin typeface="Calibri" charset="0"/>
                        </a:rPr>
                        <a:t>gene3</a:t>
                      </a:r>
                    </a:p>
                  </a:txBody>
                  <a:tcPr marL="12700" marR="12700" marT="12700" marB="0" anchor="ctr">
                    <a:lnL>
                      <a:noFill/>
                    </a:lnL>
                    <a:lnR>
                      <a:noFill/>
                    </a:lnR>
                    <a:lnT>
                      <a:noFill/>
                    </a:lnT>
                    <a:lnB>
                      <a:noFill/>
                    </a:lnB>
                  </a:tcPr>
                </a:tc>
                <a:tc>
                  <a:txBody>
                    <a:bodyPr/>
                    <a:lstStyle/>
                    <a:p>
                      <a:pPr algn="ctr" fontAlgn="b"/>
                      <a:r>
                        <a:rPr lang="en-US" sz="1800" b="0" i="0" u="none" strike="noStrike" dirty="0">
                          <a:solidFill>
                            <a:srgbClr val="000000"/>
                          </a:solidFill>
                          <a:effectLst/>
                          <a:latin typeface="Calibri" charset="0"/>
                        </a:rPr>
                        <a:t>4</a:t>
                      </a:r>
                    </a:p>
                  </a:txBody>
                  <a:tcPr marL="12700" marR="12700" marT="12700" marB="0" anchor="b">
                    <a:lnL>
                      <a:noFill/>
                    </a:lnL>
                    <a:lnR>
                      <a:noFill/>
                    </a:lnR>
                    <a:lnT>
                      <a:noFill/>
                    </a:lnT>
                    <a:lnB>
                      <a:noFill/>
                    </a:lnB>
                  </a:tcPr>
                </a:tc>
                <a:tc>
                  <a:txBody>
                    <a:bodyPr/>
                    <a:lstStyle/>
                    <a:p>
                      <a:pPr algn="r" rtl="0" fontAlgn="b"/>
                      <a:r>
                        <a:rPr lang="nb-NO" sz="1800" b="0" i="0" u="none" strike="noStrike" dirty="0">
                          <a:solidFill>
                            <a:srgbClr val="000000"/>
                          </a:solidFill>
                          <a:effectLst/>
                          <a:latin typeface="Calibri" charset="0"/>
                        </a:rPr>
                        <a:t>0.01</a:t>
                      </a:r>
                    </a:p>
                  </a:txBody>
                  <a:tcPr marL="12700" marR="12700" marT="12700" marB="0" anchor="b">
                    <a:lnL>
                      <a:noFill/>
                    </a:lnL>
                    <a:lnR>
                      <a:noFill/>
                    </a:lnR>
                    <a:lnT>
                      <a:noFill/>
                    </a:lnT>
                    <a:lnB>
                      <a:noFill/>
                    </a:lnB>
                  </a:tcPr>
                </a:tc>
                <a:tc>
                  <a:txBody>
                    <a:bodyPr/>
                    <a:lstStyle/>
                    <a:p>
                      <a:pPr algn="ctr" rtl="0" fontAlgn="ctr"/>
                      <a:r>
                        <a:rPr lang="is-IS" sz="1800" b="0" i="0" u="none" strike="noStrike">
                          <a:solidFill>
                            <a:srgbClr val="000000"/>
                          </a:solidFill>
                          <a:effectLst/>
                          <a:latin typeface="Calibri" charset="0"/>
                        </a:rPr>
                        <a:t>2</a:t>
                      </a:r>
                    </a:p>
                  </a:txBody>
                  <a:tcPr marL="12700" marR="12700" marT="12700" marB="0" anchor="ctr">
                    <a:lnL>
                      <a:noFill/>
                    </a:lnL>
                    <a:lnR>
                      <a:noFill/>
                    </a:lnR>
                    <a:lnT>
                      <a:noFill/>
                    </a:lnT>
                    <a:lnB>
                      <a:noFill/>
                    </a:lnB>
                  </a:tcPr>
                </a:tc>
                <a:tc>
                  <a:txBody>
                    <a:bodyPr/>
                    <a:lstStyle/>
                    <a:p>
                      <a:pPr algn="ctr" rtl="0" fontAlgn="b"/>
                      <a:r>
                        <a:rPr lang="en-US" sz="1800" b="0" i="0" u="none" strike="noStrike">
                          <a:solidFill>
                            <a:srgbClr val="000000"/>
                          </a:solidFill>
                          <a:effectLst/>
                          <a:latin typeface="Calibri" charset="0"/>
                        </a:rPr>
                        <a:t>3</a:t>
                      </a:r>
                    </a:p>
                  </a:txBody>
                  <a:tcPr marL="12700" marR="12700" marT="12700" marB="0" anchor="b">
                    <a:lnL>
                      <a:noFill/>
                    </a:lnL>
                    <a:lnR>
                      <a:noFill/>
                    </a:lnR>
                    <a:lnT>
                      <a:noFill/>
                    </a:lnT>
                    <a:lnB>
                      <a:noFill/>
                    </a:lnB>
                  </a:tcPr>
                </a:tc>
              </a:tr>
              <a:tr h="396952">
                <a:tc>
                  <a:txBody>
                    <a:bodyPr/>
                    <a:lstStyle/>
                    <a:p>
                      <a:pPr algn="ctr" rtl="0" fontAlgn="ctr"/>
                      <a:r>
                        <a:rPr lang="en-US" sz="1800" b="0" i="0" u="none" strike="noStrike">
                          <a:solidFill>
                            <a:srgbClr val="000090"/>
                          </a:solidFill>
                          <a:effectLst/>
                          <a:latin typeface="Calibri" charset="0"/>
                        </a:rPr>
                        <a:t>gene4</a:t>
                      </a:r>
                    </a:p>
                  </a:txBody>
                  <a:tcPr marL="12700" marR="12700" marT="12700" marB="0" anchor="ctr">
                    <a:lnL>
                      <a:noFill/>
                    </a:lnL>
                    <a:lnR>
                      <a:noFill/>
                    </a:lnR>
                    <a:lnT>
                      <a:noFill/>
                    </a:lnT>
                    <a:lnB>
                      <a:noFill/>
                    </a:lnB>
                  </a:tcPr>
                </a:tc>
                <a:tc>
                  <a:txBody>
                    <a:bodyPr/>
                    <a:lstStyle/>
                    <a:p>
                      <a:pPr algn="ctr" fontAlgn="b"/>
                      <a:r>
                        <a:rPr lang="en-US" sz="1800" b="0" i="0" u="none" strike="noStrike" dirty="0">
                          <a:solidFill>
                            <a:srgbClr val="000000"/>
                          </a:solidFill>
                          <a:effectLst/>
                          <a:latin typeface="Calibri" charset="0"/>
                        </a:rPr>
                        <a:t>3</a:t>
                      </a:r>
                    </a:p>
                  </a:txBody>
                  <a:tcPr marL="12700" marR="12700" marT="12700" marB="0" anchor="b">
                    <a:lnL>
                      <a:noFill/>
                    </a:lnL>
                    <a:lnR>
                      <a:noFill/>
                    </a:lnR>
                    <a:lnT>
                      <a:noFill/>
                    </a:lnT>
                    <a:lnB>
                      <a:noFill/>
                    </a:lnB>
                  </a:tcPr>
                </a:tc>
                <a:tc>
                  <a:txBody>
                    <a:bodyPr/>
                    <a:lstStyle/>
                    <a:p>
                      <a:pPr algn="r" rtl="0" fontAlgn="b"/>
                      <a:r>
                        <a:rPr lang="nb-NO" sz="1800" b="0" i="0" u="none" strike="noStrike" dirty="0">
                          <a:solidFill>
                            <a:srgbClr val="000000"/>
                          </a:solidFill>
                          <a:effectLst/>
                          <a:latin typeface="Calibri" charset="0"/>
                        </a:rPr>
                        <a:t>0.1</a:t>
                      </a:r>
                    </a:p>
                  </a:txBody>
                  <a:tcPr marL="12700" marR="12700" marT="12700" marB="0" anchor="b">
                    <a:lnL>
                      <a:noFill/>
                    </a:lnL>
                    <a:lnR>
                      <a:noFill/>
                    </a:lnR>
                    <a:lnT>
                      <a:noFill/>
                    </a:lnT>
                    <a:lnB>
                      <a:noFill/>
                    </a:lnB>
                  </a:tcPr>
                </a:tc>
                <a:tc>
                  <a:txBody>
                    <a:bodyPr/>
                    <a:lstStyle/>
                    <a:p>
                      <a:pPr algn="ctr" rtl="0" fontAlgn="ctr"/>
                      <a:r>
                        <a:rPr lang="en-US" sz="1800" b="0" i="0" u="none" strike="noStrike" dirty="0">
                          <a:solidFill>
                            <a:srgbClr val="000000"/>
                          </a:solidFill>
                          <a:effectLst/>
                          <a:latin typeface="Calibri" charset="0"/>
                        </a:rPr>
                        <a:t>1</a:t>
                      </a:r>
                    </a:p>
                  </a:txBody>
                  <a:tcPr marL="12700" marR="12700" marT="12700" marB="0" anchor="ctr">
                    <a:lnL>
                      <a:noFill/>
                    </a:lnL>
                    <a:lnR>
                      <a:noFill/>
                    </a:lnR>
                    <a:lnT>
                      <a:noFill/>
                    </a:lnT>
                    <a:lnB>
                      <a:noFill/>
                    </a:lnB>
                  </a:tcPr>
                </a:tc>
                <a:tc>
                  <a:txBody>
                    <a:bodyPr/>
                    <a:lstStyle/>
                    <a:p>
                      <a:pPr algn="ctr" rtl="0" fontAlgn="b"/>
                      <a:r>
                        <a:rPr lang="en-US" sz="1800" b="0" i="0" u="none" strike="noStrike">
                          <a:solidFill>
                            <a:srgbClr val="000000"/>
                          </a:solidFill>
                          <a:effectLst/>
                          <a:latin typeface="Calibri" charset="0"/>
                        </a:rPr>
                        <a:t>4</a:t>
                      </a:r>
                    </a:p>
                  </a:txBody>
                  <a:tcPr marL="12700" marR="12700" marT="12700" marB="0" anchor="b">
                    <a:lnL>
                      <a:noFill/>
                    </a:lnL>
                    <a:lnR>
                      <a:noFill/>
                    </a:lnR>
                    <a:lnT>
                      <a:noFill/>
                    </a:lnT>
                    <a:lnB>
                      <a:noFill/>
                    </a:lnB>
                  </a:tcPr>
                </a:tc>
              </a:tr>
              <a:tr h="396952">
                <a:tc>
                  <a:txBody>
                    <a:bodyPr/>
                    <a:lstStyle/>
                    <a:p>
                      <a:pPr algn="ctr" rtl="0" fontAlgn="ctr"/>
                      <a:r>
                        <a:rPr lang="en-US" sz="1800" b="0" i="0" u="none" strike="noStrike">
                          <a:solidFill>
                            <a:srgbClr val="000000"/>
                          </a:solidFill>
                          <a:effectLst/>
                          <a:latin typeface="Calibri" charset="0"/>
                        </a:rPr>
                        <a:t>gene5</a:t>
                      </a:r>
                    </a:p>
                  </a:txBody>
                  <a:tcPr marL="12700" marR="12700" marT="12700" marB="0" anchor="ctr">
                    <a:lnL>
                      <a:noFill/>
                    </a:lnL>
                    <a:lnR>
                      <a:noFill/>
                    </a:lnR>
                    <a:lnT>
                      <a:noFill/>
                    </a:lnT>
                    <a:lnB>
                      <a:noFill/>
                    </a:lnB>
                  </a:tcPr>
                </a:tc>
                <a:tc>
                  <a:txBody>
                    <a:bodyPr/>
                    <a:lstStyle/>
                    <a:p>
                      <a:pPr algn="ctr" fontAlgn="b"/>
                      <a:r>
                        <a:rPr lang="bg-BG" sz="1800" b="0" i="0" u="none" strike="noStrike" dirty="0">
                          <a:solidFill>
                            <a:srgbClr val="000000"/>
                          </a:solidFill>
                          <a:effectLst/>
                          <a:latin typeface="Calibri" charset="0"/>
                        </a:rPr>
                        <a:t>-3</a:t>
                      </a:r>
                    </a:p>
                  </a:txBody>
                  <a:tcPr marL="12700" marR="12700" marT="12700" marB="0" anchor="b">
                    <a:lnL>
                      <a:noFill/>
                    </a:lnL>
                    <a:lnR>
                      <a:noFill/>
                    </a:lnR>
                    <a:lnT>
                      <a:noFill/>
                    </a:lnT>
                    <a:lnB>
                      <a:noFill/>
                    </a:lnB>
                  </a:tcPr>
                </a:tc>
                <a:tc>
                  <a:txBody>
                    <a:bodyPr/>
                    <a:lstStyle/>
                    <a:p>
                      <a:pPr algn="r" rtl="0" fontAlgn="b"/>
                      <a:r>
                        <a:rPr lang="nb-NO" sz="1800" b="0" i="0" u="none" strike="noStrike" dirty="0">
                          <a:solidFill>
                            <a:srgbClr val="000000"/>
                          </a:solidFill>
                          <a:effectLst/>
                          <a:latin typeface="Calibri" charset="0"/>
                        </a:rPr>
                        <a:t>0.1</a:t>
                      </a:r>
                    </a:p>
                  </a:txBody>
                  <a:tcPr marL="12700" marR="12700" marT="12700" marB="0" anchor="b">
                    <a:lnL>
                      <a:noFill/>
                    </a:lnL>
                    <a:lnR>
                      <a:noFill/>
                    </a:lnR>
                    <a:lnT>
                      <a:noFill/>
                    </a:lnT>
                    <a:lnB>
                      <a:noFill/>
                    </a:lnB>
                  </a:tcPr>
                </a:tc>
                <a:tc>
                  <a:txBody>
                    <a:bodyPr/>
                    <a:lstStyle/>
                    <a:p>
                      <a:pPr algn="ctr" rtl="0" fontAlgn="ctr"/>
                      <a:r>
                        <a:rPr lang="ru-RU" sz="1800" b="0" i="0" u="none" strike="noStrike">
                          <a:solidFill>
                            <a:srgbClr val="000000"/>
                          </a:solidFill>
                          <a:effectLst/>
                          <a:latin typeface="Calibri" charset="0"/>
                        </a:rPr>
                        <a:t>-1</a:t>
                      </a:r>
                    </a:p>
                  </a:txBody>
                  <a:tcPr marL="12700" marR="12700" marT="12700" marB="0" anchor="ctr">
                    <a:lnL>
                      <a:noFill/>
                    </a:lnL>
                    <a:lnR>
                      <a:noFill/>
                    </a:lnR>
                    <a:lnT>
                      <a:noFill/>
                    </a:lnT>
                    <a:lnB>
                      <a:noFill/>
                    </a:lnB>
                  </a:tcPr>
                </a:tc>
                <a:tc>
                  <a:txBody>
                    <a:bodyPr/>
                    <a:lstStyle/>
                    <a:p>
                      <a:pPr algn="ctr" rtl="0" fontAlgn="b"/>
                      <a:r>
                        <a:rPr lang="en-US" sz="1800" b="0" i="0" u="none" strike="noStrike" dirty="0">
                          <a:solidFill>
                            <a:srgbClr val="000000"/>
                          </a:solidFill>
                          <a:effectLst/>
                          <a:latin typeface="Calibri" charset="0"/>
                        </a:rPr>
                        <a:t>5</a:t>
                      </a:r>
                    </a:p>
                  </a:txBody>
                  <a:tcPr marL="12700" marR="12700" marT="12700" marB="0" anchor="b">
                    <a:lnL>
                      <a:noFill/>
                    </a:lnL>
                    <a:lnR>
                      <a:noFill/>
                    </a:lnR>
                    <a:lnT>
                      <a:noFill/>
                    </a:lnT>
                    <a:lnB>
                      <a:noFill/>
                    </a:lnB>
                  </a:tcPr>
                </a:tc>
              </a:tr>
              <a:tr h="396952">
                <a:tc>
                  <a:txBody>
                    <a:bodyPr/>
                    <a:lstStyle/>
                    <a:p>
                      <a:pPr algn="ctr" rtl="0" fontAlgn="ctr"/>
                      <a:r>
                        <a:rPr lang="en-US" sz="1800" b="0" i="0" u="none" strike="noStrike">
                          <a:solidFill>
                            <a:srgbClr val="000000"/>
                          </a:solidFill>
                          <a:effectLst/>
                          <a:latin typeface="Calibri" charset="0"/>
                        </a:rPr>
                        <a:t>gene6</a:t>
                      </a:r>
                    </a:p>
                  </a:txBody>
                  <a:tcPr marL="12700" marR="12700" marT="12700" marB="0" anchor="ctr">
                    <a:lnL>
                      <a:noFill/>
                    </a:lnL>
                    <a:lnR>
                      <a:noFill/>
                    </a:lnR>
                    <a:lnT>
                      <a:noFill/>
                    </a:lnT>
                    <a:lnB>
                      <a:noFill/>
                    </a:lnB>
                  </a:tcPr>
                </a:tc>
                <a:tc>
                  <a:txBody>
                    <a:bodyPr/>
                    <a:lstStyle/>
                    <a:p>
                      <a:pPr algn="ctr" fontAlgn="b"/>
                      <a:r>
                        <a:rPr lang="uk-UA" sz="1800" b="0" i="0" u="none" strike="noStrike" dirty="0">
                          <a:solidFill>
                            <a:srgbClr val="000000"/>
                          </a:solidFill>
                          <a:effectLst/>
                          <a:latin typeface="Calibri" charset="0"/>
                        </a:rPr>
                        <a:t>-5</a:t>
                      </a:r>
                    </a:p>
                  </a:txBody>
                  <a:tcPr marL="12700" marR="12700" marT="12700" marB="0" anchor="b">
                    <a:lnL>
                      <a:noFill/>
                    </a:lnL>
                    <a:lnR>
                      <a:noFill/>
                    </a:lnR>
                    <a:lnT>
                      <a:noFill/>
                    </a:lnT>
                    <a:lnB>
                      <a:noFill/>
                    </a:lnB>
                  </a:tcPr>
                </a:tc>
                <a:tc>
                  <a:txBody>
                    <a:bodyPr/>
                    <a:lstStyle/>
                    <a:p>
                      <a:pPr algn="r" rtl="0" fontAlgn="b"/>
                      <a:r>
                        <a:rPr lang="nb-NO" sz="1800" b="0" i="0" u="none" strike="noStrike" dirty="0">
                          <a:solidFill>
                            <a:srgbClr val="000000"/>
                          </a:solidFill>
                          <a:effectLst/>
                          <a:latin typeface="Calibri" charset="0"/>
                        </a:rPr>
                        <a:t>0.01</a:t>
                      </a:r>
                    </a:p>
                  </a:txBody>
                  <a:tcPr marL="12700" marR="12700" marT="12700" marB="0" anchor="b">
                    <a:lnL>
                      <a:noFill/>
                    </a:lnL>
                    <a:lnR>
                      <a:noFill/>
                    </a:lnR>
                    <a:lnT>
                      <a:noFill/>
                    </a:lnT>
                    <a:lnB>
                      <a:noFill/>
                    </a:lnB>
                  </a:tcPr>
                </a:tc>
                <a:tc>
                  <a:txBody>
                    <a:bodyPr/>
                    <a:lstStyle/>
                    <a:p>
                      <a:pPr algn="ctr" rtl="0" fontAlgn="ctr"/>
                      <a:r>
                        <a:rPr lang="is-IS" sz="1800" b="0" i="0" u="none" strike="noStrike">
                          <a:solidFill>
                            <a:srgbClr val="000000"/>
                          </a:solidFill>
                          <a:effectLst/>
                          <a:latin typeface="Calibri" charset="0"/>
                        </a:rPr>
                        <a:t>-2</a:t>
                      </a:r>
                    </a:p>
                  </a:txBody>
                  <a:tcPr marL="12700" marR="12700" marT="12700" marB="0" anchor="ctr">
                    <a:lnL>
                      <a:noFill/>
                    </a:lnL>
                    <a:lnR>
                      <a:noFill/>
                    </a:lnR>
                    <a:lnT>
                      <a:noFill/>
                    </a:lnT>
                    <a:lnB>
                      <a:noFill/>
                    </a:lnB>
                  </a:tcPr>
                </a:tc>
                <a:tc>
                  <a:txBody>
                    <a:bodyPr/>
                    <a:lstStyle/>
                    <a:p>
                      <a:pPr algn="ctr" rtl="0" fontAlgn="b"/>
                      <a:r>
                        <a:rPr lang="en-US" sz="1800" b="0" i="0" u="none" strike="noStrike" dirty="0">
                          <a:solidFill>
                            <a:srgbClr val="000000"/>
                          </a:solidFill>
                          <a:effectLst/>
                          <a:latin typeface="Calibri" charset="0"/>
                        </a:rPr>
                        <a:t>6</a:t>
                      </a:r>
                    </a:p>
                  </a:txBody>
                  <a:tcPr marL="12700" marR="12700" marT="12700" marB="0" anchor="b">
                    <a:lnL>
                      <a:noFill/>
                    </a:lnL>
                    <a:lnR>
                      <a:noFill/>
                    </a:lnR>
                    <a:lnT>
                      <a:noFill/>
                    </a:lnT>
                    <a:lnB>
                      <a:noFill/>
                    </a:lnB>
                  </a:tcPr>
                </a:tc>
              </a:tr>
              <a:tr h="396952">
                <a:tc>
                  <a:txBody>
                    <a:bodyPr/>
                    <a:lstStyle/>
                    <a:p>
                      <a:pPr algn="ctr" rtl="0" fontAlgn="ctr"/>
                      <a:r>
                        <a:rPr lang="en-US" sz="1800" b="0" i="0" u="none" strike="noStrike">
                          <a:solidFill>
                            <a:srgbClr val="000000"/>
                          </a:solidFill>
                          <a:effectLst/>
                          <a:latin typeface="Calibri" charset="0"/>
                        </a:rPr>
                        <a:t>gene7</a:t>
                      </a:r>
                    </a:p>
                  </a:txBody>
                  <a:tcPr marL="12700" marR="12700" marT="12700" marB="0" anchor="ctr">
                    <a:lnL>
                      <a:noFill/>
                    </a:lnL>
                    <a:lnR>
                      <a:noFill/>
                    </a:lnR>
                    <a:lnT>
                      <a:noFill/>
                    </a:lnT>
                    <a:lnB>
                      <a:noFill/>
                    </a:lnB>
                  </a:tcPr>
                </a:tc>
                <a:tc>
                  <a:txBody>
                    <a:bodyPr/>
                    <a:lstStyle/>
                    <a:p>
                      <a:pPr algn="ctr" fontAlgn="b"/>
                      <a:r>
                        <a:rPr lang="en-US" sz="1800" b="0" i="0" u="none" strike="noStrike" dirty="0">
                          <a:solidFill>
                            <a:srgbClr val="000000"/>
                          </a:solidFill>
                          <a:effectLst/>
                          <a:latin typeface="Calibri" charset="0"/>
                        </a:rPr>
                        <a:t>-8</a:t>
                      </a:r>
                    </a:p>
                  </a:txBody>
                  <a:tcPr marL="12700" marR="12700" marT="12700" marB="0" anchor="b">
                    <a:lnL>
                      <a:noFill/>
                    </a:lnL>
                    <a:lnR>
                      <a:noFill/>
                    </a:lnR>
                    <a:lnT>
                      <a:noFill/>
                    </a:lnT>
                    <a:lnB>
                      <a:noFill/>
                    </a:lnB>
                  </a:tcPr>
                </a:tc>
                <a:tc>
                  <a:txBody>
                    <a:bodyPr/>
                    <a:lstStyle/>
                    <a:p>
                      <a:pPr algn="r" rtl="0" fontAlgn="b"/>
                      <a:r>
                        <a:rPr lang="nb-NO" sz="1800" b="0" i="0" u="none" strike="noStrike" dirty="0">
                          <a:solidFill>
                            <a:srgbClr val="000000"/>
                          </a:solidFill>
                          <a:effectLst/>
                          <a:latin typeface="Calibri" charset="0"/>
                        </a:rPr>
                        <a:t>0.001</a:t>
                      </a:r>
                    </a:p>
                  </a:txBody>
                  <a:tcPr marL="12700" marR="12700" marT="12700" marB="0" anchor="b">
                    <a:lnL>
                      <a:noFill/>
                    </a:lnL>
                    <a:lnR>
                      <a:noFill/>
                    </a:lnR>
                    <a:lnT>
                      <a:noFill/>
                    </a:lnT>
                    <a:lnB>
                      <a:noFill/>
                    </a:lnB>
                  </a:tcPr>
                </a:tc>
                <a:tc>
                  <a:txBody>
                    <a:bodyPr/>
                    <a:lstStyle/>
                    <a:p>
                      <a:pPr algn="ctr" rtl="0" fontAlgn="ctr"/>
                      <a:r>
                        <a:rPr lang="bg-BG" sz="1800" b="0" i="0" u="none" strike="noStrike">
                          <a:solidFill>
                            <a:srgbClr val="000000"/>
                          </a:solidFill>
                          <a:effectLst/>
                          <a:latin typeface="Calibri" charset="0"/>
                        </a:rPr>
                        <a:t>-3</a:t>
                      </a:r>
                    </a:p>
                  </a:txBody>
                  <a:tcPr marL="12700" marR="12700" marT="12700" marB="0" anchor="ctr">
                    <a:lnL>
                      <a:noFill/>
                    </a:lnL>
                    <a:lnR>
                      <a:noFill/>
                    </a:lnR>
                    <a:lnT>
                      <a:noFill/>
                    </a:lnT>
                    <a:lnB>
                      <a:noFill/>
                    </a:lnB>
                  </a:tcPr>
                </a:tc>
                <a:tc>
                  <a:txBody>
                    <a:bodyPr/>
                    <a:lstStyle/>
                    <a:p>
                      <a:pPr algn="ctr" rtl="0" fontAlgn="b"/>
                      <a:r>
                        <a:rPr lang="en-US" sz="1800" b="0" i="0" u="none" strike="noStrike" dirty="0">
                          <a:solidFill>
                            <a:srgbClr val="000000"/>
                          </a:solidFill>
                          <a:effectLst/>
                          <a:latin typeface="Calibri" charset="0"/>
                        </a:rPr>
                        <a:t>7</a:t>
                      </a:r>
                    </a:p>
                  </a:txBody>
                  <a:tcPr marL="12700" marR="12700" marT="12700" marB="0" anchor="b">
                    <a:lnL>
                      <a:noFill/>
                    </a:lnL>
                    <a:lnR>
                      <a:noFill/>
                    </a:lnR>
                    <a:lnT>
                      <a:noFill/>
                    </a:lnT>
                    <a:lnB>
                      <a:noFill/>
                    </a:lnB>
                  </a:tcPr>
                </a:tc>
              </a:tr>
              <a:tr h="396952">
                <a:tc>
                  <a:txBody>
                    <a:bodyPr/>
                    <a:lstStyle/>
                    <a:p>
                      <a:pPr algn="ctr" rtl="0" fontAlgn="ctr"/>
                      <a:r>
                        <a:rPr lang="en-US" sz="1800" b="0" i="0" u="none" strike="noStrike">
                          <a:solidFill>
                            <a:srgbClr val="000000"/>
                          </a:solidFill>
                          <a:effectLst/>
                          <a:latin typeface="Calibri" charset="0"/>
                        </a:rPr>
                        <a:t>gene8</a:t>
                      </a:r>
                    </a:p>
                  </a:txBody>
                  <a:tcPr marL="12700" marR="12700" marT="12700" marB="0" anchor="ctr">
                    <a:lnL>
                      <a:noFill/>
                    </a:lnL>
                    <a:lnR>
                      <a:noFill/>
                    </a:lnR>
                    <a:lnT>
                      <a:noFill/>
                    </a:lnT>
                    <a:lnB>
                      <a:noFill/>
                    </a:lnB>
                  </a:tcPr>
                </a:tc>
                <a:tc>
                  <a:txBody>
                    <a:bodyPr/>
                    <a:lstStyle/>
                    <a:p>
                      <a:pPr algn="ctr" fontAlgn="b"/>
                      <a:r>
                        <a:rPr lang="ru-RU" sz="1800" b="0" i="0" u="none" strike="noStrike" dirty="0">
                          <a:solidFill>
                            <a:srgbClr val="000000"/>
                          </a:solidFill>
                          <a:effectLst/>
                          <a:latin typeface="Calibri" charset="0"/>
                        </a:rPr>
                        <a:t>-10</a:t>
                      </a:r>
                    </a:p>
                  </a:txBody>
                  <a:tcPr marL="12700" marR="12700" marT="12700" marB="0" anchor="b">
                    <a:lnL>
                      <a:noFill/>
                    </a:lnL>
                    <a:lnR>
                      <a:noFill/>
                    </a:lnR>
                    <a:lnT>
                      <a:noFill/>
                    </a:lnT>
                    <a:lnB>
                      <a:noFill/>
                    </a:lnB>
                  </a:tcPr>
                </a:tc>
                <a:tc>
                  <a:txBody>
                    <a:bodyPr/>
                    <a:lstStyle/>
                    <a:p>
                      <a:pPr algn="r" rtl="0" fontAlgn="b"/>
                      <a:r>
                        <a:rPr lang="nb-NO" sz="1800" b="0" i="0" u="none" strike="noStrike" dirty="0">
                          <a:solidFill>
                            <a:srgbClr val="000000"/>
                          </a:solidFill>
                          <a:effectLst/>
                          <a:latin typeface="Calibri" charset="0"/>
                        </a:rPr>
                        <a:t>0.0001</a:t>
                      </a:r>
                    </a:p>
                  </a:txBody>
                  <a:tcPr marL="12700" marR="12700" marT="12700" marB="0" anchor="b">
                    <a:lnL>
                      <a:noFill/>
                    </a:lnL>
                    <a:lnR>
                      <a:noFill/>
                    </a:lnR>
                    <a:lnT>
                      <a:noFill/>
                    </a:lnT>
                    <a:lnB>
                      <a:noFill/>
                    </a:lnB>
                  </a:tcPr>
                </a:tc>
                <a:tc>
                  <a:txBody>
                    <a:bodyPr/>
                    <a:lstStyle/>
                    <a:p>
                      <a:pPr algn="ctr" rtl="0" fontAlgn="ctr"/>
                      <a:r>
                        <a:rPr lang="bg-BG" sz="1800" b="0" i="0" u="none" strike="noStrike" dirty="0">
                          <a:solidFill>
                            <a:srgbClr val="000000"/>
                          </a:solidFill>
                          <a:effectLst/>
                          <a:latin typeface="Calibri" charset="0"/>
                        </a:rPr>
                        <a:t>-4</a:t>
                      </a:r>
                    </a:p>
                  </a:txBody>
                  <a:tcPr marL="12700" marR="12700" marT="12700" marB="0" anchor="ctr">
                    <a:lnL>
                      <a:noFill/>
                    </a:lnL>
                    <a:lnR>
                      <a:noFill/>
                    </a:lnR>
                    <a:lnT>
                      <a:noFill/>
                    </a:lnT>
                    <a:lnB>
                      <a:noFill/>
                    </a:lnB>
                  </a:tcPr>
                </a:tc>
                <a:tc>
                  <a:txBody>
                    <a:bodyPr/>
                    <a:lstStyle/>
                    <a:p>
                      <a:pPr algn="ctr" rtl="0" fontAlgn="b"/>
                      <a:r>
                        <a:rPr lang="en-US" sz="1800" b="0" i="0" u="none" strike="noStrike" dirty="0">
                          <a:solidFill>
                            <a:srgbClr val="000000"/>
                          </a:solidFill>
                          <a:effectLst/>
                          <a:latin typeface="Calibri" charset="0"/>
                        </a:rPr>
                        <a:t>8</a:t>
                      </a:r>
                    </a:p>
                  </a:txBody>
                  <a:tcPr marL="12700" marR="12700" marT="12700" marB="0" anchor="b">
                    <a:lnL>
                      <a:noFill/>
                    </a:lnL>
                    <a:lnR>
                      <a:noFill/>
                    </a:lnR>
                    <a:lnT>
                      <a:noFill/>
                    </a:lnT>
                    <a:lnB>
                      <a:noFill/>
                    </a:lnB>
                  </a:tcPr>
                </a:tc>
              </a:tr>
            </a:tbl>
          </a:graphicData>
        </a:graphic>
      </p:graphicFrame>
    </p:spTree>
    <p:extLst>
      <p:ext uri="{BB962C8B-B14F-4D97-AF65-F5344CB8AC3E}">
        <p14:creationId xmlns:p14="http://schemas.microsoft.com/office/powerpoint/2010/main" val="1037733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2099</TotalTime>
  <Words>429</Words>
  <Application>Microsoft Macintosh PowerPoint</Application>
  <PresentationFormat>On-screen Show (4:3)</PresentationFormat>
  <Paragraphs>177</Paragraphs>
  <Slides>17</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Calibri</vt:lpstr>
      <vt:lpstr>Arial</vt:lpstr>
      <vt:lpstr>Office Theme</vt:lpstr>
      <vt:lpstr>Summarizing Differential Expression Using Mann-Whitney U-tests</vt:lpstr>
      <vt:lpstr>PowerPoint Presentation</vt:lpstr>
      <vt:lpstr>PowerPoint Presentation</vt:lpstr>
      <vt:lpstr>Main output from Differential exression analysis</vt:lpstr>
      <vt:lpstr>GO enrichment</vt:lpstr>
      <vt:lpstr>Exercise 1: Classical Enrichment</vt:lpstr>
      <vt:lpstr>Mann-Whitney U-test</vt:lpstr>
      <vt:lpstr>Exercise 2: GO enrichment with MWU tests</vt:lpstr>
      <vt:lpstr>PowerPoint Presentation</vt:lpstr>
      <vt:lpstr>PowerPoint Presentation</vt:lpstr>
      <vt:lpstr>Some GO categories in your data might share the same genes (and some may overlap completely)</vt:lpstr>
      <vt:lpstr>Output from GO_MWU.R </vt:lpstr>
      <vt:lpstr>Exercise 3: Kog enrichment</vt:lpstr>
      <vt:lpstr>Is transcriptional response to heat stress similar between adults and larvae?</vt:lpstr>
      <vt:lpstr>KOG-MWU: same idea as GOMWU  (“KOGMWU” package in            )</vt:lpstr>
      <vt:lpstr>GO enrichment websites</vt:lpstr>
      <vt:lpstr>PowerPoint Presentation</vt:lpstr>
    </vt:vector>
  </TitlesOfParts>
  <Company>UT Austin</Company>
  <LinksUpToDate>false</LinksUpToDate>
  <SharedDoc>false</SharedDoc>
  <HyperlinksChanged>false</HyperlinksChanged>
  <AppVersion>15.0022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Groves Dixon</dc:creator>
  <cp:lastModifiedBy>Groves Dixon</cp:lastModifiedBy>
  <cp:revision>34</cp:revision>
  <dcterms:created xsi:type="dcterms:W3CDTF">2015-05-20T20:01:31Z</dcterms:created>
  <dcterms:modified xsi:type="dcterms:W3CDTF">2016-05-26T18:00:54Z</dcterms:modified>
</cp:coreProperties>
</file>