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9" r:id="rId4"/>
    <p:sldId id="290" r:id="rId5"/>
    <p:sldId id="284" r:id="rId6"/>
    <p:sldId id="269" r:id="rId7"/>
    <p:sldId id="265" r:id="rId8"/>
    <p:sldId id="263" r:id="rId9"/>
    <p:sldId id="278" r:id="rId10"/>
    <p:sldId id="264" r:id="rId11"/>
    <p:sldId id="291" r:id="rId12"/>
    <p:sldId id="292" r:id="rId13"/>
    <p:sldId id="288" r:id="rId14"/>
    <p:sldId id="274" r:id="rId15"/>
    <p:sldId id="275" r:id="rId16"/>
    <p:sldId id="296" r:id="rId17"/>
    <p:sldId id="287" r:id="rId18"/>
    <p:sldId id="293" r:id="rId19"/>
    <p:sldId id="294" r:id="rId20"/>
    <p:sldId id="295" r:id="rId21"/>
    <p:sldId id="297" r:id="rId22"/>
    <p:sldId id="29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73" autoAdjust="0"/>
  </p:normalViewPr>
  <p:slideViewPr>
    <p:cSldViewPr>
      <p:cViewPr varScale="1">
        <p:scale>
          <a:sx n="124" d="100"/>
          <a:sy n="124" d="100"/>
        </p:scale>
        <p:origin x="84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7518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7C442-00AF-4E21-803C-9A94C40A42ED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02A9-4708-45F6-AA0D-AE2E882D5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529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7C442-00AF-4E21-803C-9A94C40A42ED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02A9-4708-45F6-AA0D-AE2E882D5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518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7C442-00AF-4E21-803C-9A94C40A42ED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02A9-4708-45F6-AA0D-AE2E882D5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940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7C442-00AF-4E21-803C-9A94C40A42ED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02A9-4708-45F6-AA0D-AE2E882D5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338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7C442-00AF-4E21-803C-9A94C40A42ED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02A9-4708-45F6-AA0D-AE2E882D5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767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7C442-00AF-4E21-803C-9A94C40A42ED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02A9-4708-45F6-AA0D-AE2E882D5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385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7C442-00AF-4E21-803C-9A94C40A42ED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02A9-4708-45F6-AA0D-AE2E882D5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396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7C442-00AF-4E21-803C-9A94C40A42ED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02A9-4708-45F6-AA0D-AE2E882D5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947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7C442-00AF-4E21-803C-9A94C40A42ED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02A9-4708-45F6-AA0D-AE2E882D5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366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7C442-00AF-4E21-803C-9A94C40A42ED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02A9-4708-45F6-AA0D-AE2E882D5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378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7C442-00AF-4E21-803C-9A94C40A42ED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02A9-4708-45F6-AA0D-AE2E882D5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164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7C442-00AF-4E21-803C-9A94C40A42ED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602A9-4708-45F6-AA0D-AE2E882D5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45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838200"/>
            <a:ext cx="7772400" cy="1470025"/>
          </a:xfrm>
        </p:spPr>
        <p:txBody>
          <a:bodyPr>
            <a:noAutofit/>
          </a:bodyPr>
          <a:lstStyle/>
          <a:p>
            <a:r>
              <a:rPr lang="en-US" sz="9600" dirty="0" smtClean="0"/>
              <a:t>Tag</a:t>
            </a:r>
            <a:r>
              <a:rPr lang="en-US" sz="9600" dirty="0" smtClean="0"/>
              <a:t>-</a:t>
            </a:r>
            <a:r>
              <a:rPr lang="en-US" sz="9600" dirty="0" err="1" smtClean="0"/>
              <a:t>Seq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95600"/>
            <a:ext cx="6400800" cy="1752600"/>
          </a:xfrm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chemeClr val="tx1"/>
                </a:solidFill>
                <a:latin typeface="+mj-lt"/>
              </a:rPr>
              <a:t>New RNA-</a:t>
            </a:r>
            <a:r>
              <a:rPr lang="en-US" sz="4800" dirty="0" err="1" smtClean="0">
                <a:solidFill>
                  <a:schemeClr val="tx1"/>
                </a:solidFill>
                <a:latin typeface="+mj-lt"/>
              </a:rPr>
              <a:t>Seq</a:t>
            </a:r>
            <a:r>
              <a:rPr lang="en-US" sz="4800" dirty="0" smtClean="0">
                <a:solidFill>
                  <a:schemeClr val="tx1"/>
                </a:solidFill>
                <a:latin typeface="+mj-lt"/>
              </a:rPr>
              <a:t> service</a:t>
            </a:r>
            <a:endParaRPr lang="en-US" sz="4800" dirty="0" smtClean="0">
              <a:solidFill>
                <a:schemeClr val="tx1"/>
              </a:solidFill>
              <a:latin typeface="+mj-lt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+mj-lt"/>
              </a:rPr>
              <a:t>Jessica </a:t>
            </a:r>
            <a:r>
              <a:rPr lang="en-US" dirty="0" err="1" smtClean="0">
                <a:solidFill>
                  <a:schemeClr val="tx1"/>
                </a:solidFill>
                <a:latin typeface="+mj-lt"/>
              </a:rPr>
              <a:t>Podnar</a:t>
            </a:r>
            <a:endParaRPr lang="en-US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657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dUTP</a:t>
            </a:r>
            <a:r>
              <a:rPr lang="en-US" dirty="0" smtClean="0"/>
              <a:t>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Starting material again is one of three most popular choices </a:t>
            </a:r>
          </a:p>
          <a:p>
            <a:pPr lvl="1"/>
            <a:r>
              <a:rPr lang="en-US" dirty="0" smtClean="0"/>
              <a:t>Poly(A) enriched RNA, </a:t>
            </a:r>
            <a:r>
              <a:rPr lang="en-US" dirty="0" err="1" smtClean="0"/>
              <a:t>Ribo</a:t>
            </a:r>
            <a:r>
              <a:rPr lang="en-US" dirty="0" smtClean="0"/>
              <a:t>-Depleted RNA of Total RNA</a:t>
            </a:r>
          </a:p>
          <a:p>
            <a:pPr lvl="1"/>
            <a:r>
              <a:rPr lang="en-US" dirty="0" smtClean="0"/>
              <a:t>First Step is to fragment the RNA</a:t>
            </a:r>
          </a:p>
          <a:p>
            <a:pPr lvl="1"/>
            <a:r>
              <a:rPr lang="en-US" dirty="0" smtClean="0"/>
              <a:t>Next </a:t>
            </a:r>
            <a:r>
              <a:rPr lang="en-US" dirty="0" err="1" smtClean="0"/>
              <a:t>cDNA</a:t>
            </a:r>
            <a:r>
              <a:rPr lang="en-US" dirty="0" smtClean="0"/>
              <a:t> synthesis, first and second strand</a:t>
            </a:r>
          </a:p>
          <a:p>
            <a:pPr lvl="1"/>
            <a:r>
              <a:rPr lang="en-US" dirty="0" smtClean="0"/>
              <a:t>During second strand synthesis Uracil is incorporated in place of Thymine</a:t>
            </a:r>
          </a:p>
          <a:p>
            <a:pPr lvl="1"/>
            <a:r>
              <a:rPr lang="en-US" dirty="0" smtClean="0"/>
              <a:t>Second strand is now considered “marked”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 err="1" smtClean="0"/>
              <a:t>cDNA</a:t>
            </a:r>
            <a:r>
              <a:rPr lang="en-US" dirty="0" smtClean="0"/>
              <a:t> is then treated with the “USER” enzyme (Uracil-Specific Excision) used to degrade the second strand</a:t>
            </a:r>
          </a:p>
          <a:p>
            <a:pPr lvl="1"/>
            <a:r>
              <a:rPr lang="en-US" dirty="0" smtClean="0"/>
              <a:t>The treatment can happen directly after Adapter ligation of just before to PCR amplification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84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-76200"/>
            <a:ext cx="7772400" cy="838199"/>
          </a:xfrm>
        </p:spPr>
        <p:txBody>
          <a:bodyPr/>
          <a:lstStyle/>
          <a:p>
            <a:r>
              <a:rPr lang="en-US" dirty="0" err="1" smtClean="0"/>
              <a:t>dUTP</a:t>
            </a:r>
            <a:r>
              <a:rPr lang="en-US" dirty="0" smtClean="0"/>
              <a:t> Method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685800"/>
            <a:ext cx="5300662" cy="599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191000" y="6629400"/>
            <a:ext cx="46987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https://www.neb.com/-/media/catalog/Long%20Description/Illumina_UltraNonDirRNAWorkflow_0916.png</a:t>
            </a:r>
            <a:endParaRPr lang="en-US" sz="8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181600"/>
            <a:ext cx="1905000" cy="301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194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Tag-</a:t>
            </a:r>
            <a:r>
              <a:rPr lang="en-US" dirty="0" err="1" smtClean="0"/>
              <a:t>Seq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8633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Tag-</a:t>
            </a:r>
            <a:r>
              <a:rPr lang="en-US" dirty="0" err="1" smtClean="0"/>
              <a:t>Seq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561" y="1295400"/>
            <a:ext cx="6794239" cy="287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010549" y="2115979"/>
            <a:ext cx="9236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R2 Primer Site</a:t>
            </a:r>
            <a:endParaRPr lang="en-US" sz="1000" dirty="0"/>
          </a:p>
        </p:txBody>
      </p:sp>
      <p:sp>
        <p:nvSpPr>
          <p:cNvPr id="8" name="TextBox 7"/>
          <p:cNvSpPr txBox="1"/>
          <p:nvPr/>
        </p:nvSpPr>
        <p:spPr>
          <a:xfrm>
            <a:off x="1371600" y="2895600"/>
            <a:ext cx="9236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R1 Primer Site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9546181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876" y="685800"/>
            <a:ext cx="4168724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0" y="123483"/>
            <a:ext cx="49537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Tag-</a:t>
            </a:r>
            <a:r>
              <a:rPr lang="en-US" sz="3200" dirty="0" err="1" smtClean="0"/>
              <a:t>Seq</a:t>
            </a:r>
            <a:r>
              <a:rPr lang="en-US" sz="3200" dirty="0" smtClean="0"/>
              <a:t> Library Construction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219200"/>
            <a:ext cx="5122621" cy="618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During first strand synthesis as the                           </a:t>
            </a:r>
          </a:p>
          <a:p>
            <a:r>
              <a:rPr lang="en-US" dirty="0"/>
              <a:t> </a:t>
            </a:r>
            <a:r>
              <a:rPr lang="en-US" dirty="0" smtClean="0"/>
              <a:t>    MMLV reaches the 5’ end it intrinsically </a:t>
            </a:r>
          </a:p>
          <a:p>
            <a:r>
              <a:rPr lang="en-US" dirty="0"/>
              <a:t> </a:t>
            </a:r>
            <a:r>
              <a:rPr lang="en-US" dirty="0" smtClean="0"/>
              <a:t>    adds additional nucleotides</a:t>
            </a:r>
          </a:p>
          <a:p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Majority of these nucleotides are </a:t>
            </a:r>
            <a:r>
              <a:rPr lang="en-US" dirty="0" err="1" smtClean="0"/>
              <a:t>deoxycytidine</a:t>
            </a: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These nucleotides serve as an anchor </a:t>
            </a:r>
          </a:p>
          <a:p>
            <a:r>
              <a:rPr lang="en-US" dirty="0"/>
              <a:t> </a:t>
            </a:r>
            <a:r>
              <a:rPr lang="en-US" dirty="0" smtClean="0"/>
              <a:t>    for the switch </a:t>
            </a:r>
            <a:r>
              <a:rPr lang="en-US" dirty="0" err="1" smtClean="0"/>
              <a:t>oligos</a:t>
            </a:r>
            <a:endParaRPr lang="en-US" dirty="0" smtClean="0"/>
          </a:p>
          <a:p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NEW SOP introduces 3 </a:t>
            </a:r>
            <a:r>
              <a:rPr lang="en-US" dirty="0" err="1" smtClean="0"/>
              <a:t>oligos</a:t>
            </a:r>
            <a:r>
              <a:rPr lang="en-US" dirty="0" smtClean="0"/>
              <a:t> at this step</a:t>
            </a:r>
          </a:p>
          <a:p>
            <a:r>
              <a:rPr lang="en-US" dirty="0"/>
              <a:t> </a:t>
            </a:r>
            <a:r>
              <a:rPr lang="en-US" dirty="0" smtClean="0"/>
              <a:t>     to assist with base diversity </a:t>
            </a:r>
          </a:p>
          <a:p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The new </a:t>
            </a:r>
            <a:r>
              <a:rPr lang="en-US" dirty="0" err="1" smtClean="0"/>
              <a:t>cDNA</a:t>
            </a:r>
            <a:r>
              <a:rPr lang="en-US" dirty="0" smtClean="0"/>
              <a:t> strand with portions of the</a:t>
            </a:r>
          </a:p>
          <a:p>
            <a:r>
              <a:rPr lang="en-US" dirty="0"/>
              <a:t> </a:t>
            </a:r>
            <a:r>
              <a:rPr lang="en-US" dirty="0" smtClean="0"/>
              <a:t>     adapter add is then amplified</a:t>
            </a:r>
          </a:p>
          <a:p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Following </a:t>
            </a:r>
            <a:r>
              <a:rPr lang="en-US" dirty="0" err="1" smtClean="0"/>
              <a:t>cDNA</a:t>
            </a:r>
            <a:r>
              <a:rPr lang="en-US" dirty="0" smtClean="0"/>
              <a:t> amplification there </a:t>
            </a:r>
          </a:p>
          <a:p>
            <a:r>
              <a:rPr lang="en-US" dirty="0"/>
              <a:t> </a:t>
            </a:r>
            <a:r>
              <a:rPr lang="en-US" dirty="0" smtClean="0"/>
              <a:t>    is a second PCR to add the index portion </a:t>
            </a:r>
          </a:p>
          <a:p>
            <a:r>
              <a:rPr lang="en-US" dirty="0"/>
              <a:t> </a:t>
            </a:r>
            <a:r>
              <a:rPr lang="en-US" dirty="0" smtClean="0"/>
              <a:t>    of the adapter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dirty="0" smtClean="0"/>
          </a:p>
          <a:p>
            <a:r>
              <a:rPr lang="en-US" dirty="0" smtClean="0"/>
              <a:t>     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205456" y="6169223"/>
            <a:ext cx="44839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smtClean="0"/>
              <a:t>Meyer E., </a:t>
            </a:r>
            <a:r>
              <a:rPr lang="en-US" sz="700" dirty="0" err="1" smtClean="0"/>
              <a:t>Aglyamova</a:t>
            </a:r>
            <a:r>
              <a:rPr lang="en-US" sz="700" dirty="0" smtClean="0"/>
              <a:t> G.V., </a:t>
            </a:r>
            <a:r>
              <a:rPr lang="en-US" sz="700" dirty="0" err="1" smtClean="0"/>
              <a:t>Matz</a:t>
            </a:r>
            <a:r>
              <a:rPr lang="en-US" sz="700" dirty="0"/>
              <a:t> M.V (2011) Profiling gene expression responses of coral larvae (</a:t>
            </a:r>
            <a:r>
              <a:rPr lang="en-US" sz="700" dirty="0" err="1"/>
              <a:t>Acropora</a:t>
            </a:r>
            <a:r>
              <a:rPr lang="en-US" sz="700" dirty="0"/>
              <a:t> </a:t>
            </a:r>
            <a:r>
              <a:rPr lang="en-US" sz="700" dirty="0" err="1"/>
              <a:t>millepora</a:t>
            </a:r>
            <a:r>
              <a:rPr lang="en-US" sz="700" dirty="0" smtClean="0"/>
              <a:t>)</a:t>
            </a:r>
          </a:p>
          <a:p>
            <a:r>
              <a:rPr lang="en-US" sz="700" dirty="0" smtClean="0"/>
              <a:t> </a:t>
            </a:r>
            <a:r>
              <a:rPr lang="en-US" sz="700" dirty="0"/>
              <a:t>to elevated temperature and settlement inducers using a novel RNA-</a:t>
            </a:r>
            <a:r>
              <a:rPr lang="en-US" sz="700" dirty="0" err="1"/>
              <a:t>Seq</a:t>
            </a:r>
            <a:r>
              <a:rPr lang="en-US" sz="700" dirty="0"/>
              <a:t> procedure, </a:t>
            </a:r>
            <a:r>
              <a:rPr lang="en-US" sz="700" i="1" dirty="0"/>
              <a:t>Molecular </a:t>
            </a:r>
            <a:r>
              <a:rPr lang="en-US" sz="700" i="1" dirty="0" smtClean="0"/>
              <a:t>Ecology </a:t>
            </a:r>
            <a:r>
              <a:rPr lang="en-US" sz="700" dirty="0" smtClean="0"/>
              <a:t>365-294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232965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304800"/>
            <a:ext cx="7772400" cy="1470025"/>
          </a:xfrm>
        </p:spPr>
        <p:txBody>
          <a:bodyPr/>
          <a:lstStyle/>
          <a:p>
            <a:r>
              <a:rPr lang="en-US" dirty="0" smtClean="0"/>
              <a:t>Tag-</a:t>
            </a:r>
            <a:r>
              <a:rPr lang="en-US" dirty="0" err="1" smtClean="0"/>
              <a:t>Seq</a:t>
            </a:r>
            <a:r>
              <a:rPr lang="en-US" dirty="0" smtClean="0"/>
              <a:t> Library Prep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600200"/>
            <a:ext cx="7239000" cy="4343400"/>
          </a:xfrm>
        </p:spPr>
        <p:txBody>
          <a:bodyPr/>
          <a:lstStyle/>
          <a:p>
            <a:pPr marL="457200" indent="-45720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Fragment the RNA 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First Strand synthesis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Amplify the </a:t>
            </a:r>
            <a:r>
              <a:rPr lang="en-US" dirty="0" err="1" smtClean="0">
                <a:solidFill>
                  <a:schemeClr val="tx1"/>
                </a:solidFill>
              </a:rPr>
              <a:t>cDNA</a:t>
            </a:r>
            <a:endParaRPr lang="en-US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Add the </a:t>
            </a:r>
            <a:r>
              <a:rPr lang="en-US" dirty="0" smtClean="0">
                <a:solidFill>
                  <a:schemeClr val="tx1"/>
                </a:solidFill>
              </a:rPr>
              <a:t>indices </a:t>
            </a:r>
            <a:r>
              <a:rPr lang="en-US" dirty="0" smtClean="0">
                <a:solidFill>
                  <a:schemeClr val="tx1"/>
                </a:solidFill>
              </a:rPr>
              <a:t>to the cDNA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Pool Samples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Size Select with Pippin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Sequence on a Single End Run</a:t>
            </a:r>
          </a:p>
          <a:p>
            <a:pPr algn="l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60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Swtich</a:t>
            </a:r>
            <a:r>
              <a:rPr lang="en-US" dirty="0" smtClean="0"/>
              <a:t> Oligo currently being used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swOligo</a:t>
            </a:r>
            <a:r>
              <a:rPr lang="en-US" dirty="0" smtClean="0"/>
              <a:t> is an DNA-RNA oligo with special isomeric bases at the 5’ end</a:t>
            </a:r>
          </a:p>
          <a:p>
            <a:r>
              <a:rPr lang="en-US" dirty="0"/>
              <a:t>/5Me-isodC/</a:t>
            </a:r>
            <a:r>
              <a:rPr lang="en-US" dirty="0" err="1"/>
              <a:t>iisodG</a:t>
            </a:r>
            <a:r>
              <a:rPr lang="en-US" dirty="0"/>
              <a:t>/</a:t>
            </a:r>
            <a:r>
              <a:rPr lang="en-US" dirty="0" err="1"/>
              <a:t>iMe-isodC</a:t>
            </a:r>
            <a:r>
              <a:rPr lang="en-US" dirty="0"/>
              <a:t>/</a:t>
            </a:r>
            <a:r>
              <a:rPr lang="en-US" dirty="0" err="1"/>
              <a:t>CCATGCGGCTACACGACGCTCTTCCGATCTNNMWrGrGrG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635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 Traces on Tag-</a:t>
            </a:r>
            <a:r>
              <a:rPr lang="en-US" dirty="0" err="1" smtClean="0"/>
              <a:t>Seq</a:t>
            </a:r>
            <a:r>
              <a:rPr lang="en-US" dirty="0" smtClean="0"/>
              <a:t> libraries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529725"/>
            <a:ext cx="3638550" cy="395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080113"/>
            <a:ext cx="3695700" cy="3482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43000" y="5177135"/>
            <a:ext cx="2156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Amplified </a:t>
            </a:r>
            <a:r>
              <a:rPr lang="en-US" sz="2400" dirty="0" err="1" smtClean="0"/>
              <a:t>cDNA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800600" y="5181600"/>
            <a:ext cx="3161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Final Library Post Pippin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707609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Tag-</a:t>
            </a:r>
            <a:r>
              <a:rPr lang="en-US" dirty="0" err="1" smtClean="0"/>
              <a:t>Seq</a:t>
            </a:r>
            <a:r>
              <a:rPr lang="en-US" dirty="0" smtClean="0"/>
              <a:t> Cost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8510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685800"/>
          </a:xfrm>
        </p:spPr>
        <p:txBody>
          <a:bodyPr>
            <a:normAutofit/>
          </a:bodyPr>
          <a:lstStyle/>
          <a:p>
            <a:r>
              <a:rPr lang="en-US" sz="3000" dirty="0" smtClean="0"/>
              <a:t>Cost Breakdown</a:t>
            </a:r>
            <a:endParaRPr lang="en-US" sz="3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683" y="533400"/>
            <a:ext cx="4814717" cy="62521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400" y="3692422"/>
            <a:ext cx="1752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Where does the 1/10</a:t>
            </a:r>
            <a:r>
              <a:rPr lang="en-US" sz="1200" baseline="30000" dirty="0" smtClean="0"/>
              <a:t>th</a:t>
            </a:r>
            <a:r>
              <a:rPr lang="en-US" sz="1200" dirty="0" smtClean="0"/>
              <a:t> of the cost come from? That would be a comparison of the only the reagents.  For example the </a:t>
            </a:r>
            <a:r>
              <a:rPr lang="en-US" sz="1200" dirty="0" err="1" smtClean="0"/>
              <a:t>NEBNext</a:t>
            </a:r>
            <a:r>
              <a:rPr lang="en-US" sz="1200" dirty="0" smtClean="0"/>
              <a:t> </a:t>
            </a:r>
            <a:r>
              <a:rPr lang="en-US" sz="1200" dirty="0" err="1" smtClean="0"/>
              <a:t>UltraII</a:t>
            </a:r>
            <a:r>
              <a:rPr lang="en-US" sz="1200" dirty="0" smtClean="0"/>
              <a:t> RNA prep kit is $33 a sample and for just the reagents for Tag-</a:t>
            </a:r>
            <a:r>
              <a:rPr lang="en-US" sz="1200" dirty="0" err="1" smtClean="0"/>
              <a:t>Seq</a:t>
            </a:r>
            <a:r>
              <a:rPr lang="en-US" sz="1200" dirty="0" smtClean="0"/>
              <a:t> it is $2.9 a sample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25459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1470025"/>
          </a:xfrm>
        </p:spPr>
        <p:txBody>
          <a:bodyPr>
            <a:normAutofit/>
          </a:bodyPr>
          <a:lstStyle/>
          <a:p>
            <a:r>
              <a:rPr lang="en-US" sz="8000" dirty="0" smtClean="0"/>
              <a:t>Outline</a:t>
            </a:r>
            <a:endParaRPr lang="en-US" sz="80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914400" y="1524000"/>
            <a:ext cx="7239000" cy="4800600"/>
          </a:xfrm>
        </p:spPr>
        <p:txBody>
          <a:bodyPr>
            <a:normAutofit/>
          </a:bodyPr>
          <a:lstStyle/>
          <a:p>
            <a:pPr marL="457200" indent="-45720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Overview of RNA-</a:t>
            </a:r>
            <a:r>
              <a:rPr lang="en-US" dirty="0" err="1" smtClean="0">
                <a:solidFill>
                  <a:schemeClr val="tx1"/>
                </a:solidFill>
              </a:rPr>
              <a:t>Seq</a:t>
            </a:r>
            <a:r>
              <a:rPr lang="en-US" dirty="0" smtClean="0">
                <a:solidFill>
                  <a:schemeClr val="tx1"/>
                </a:solidFill>
              </a:rPr>
              <a:t> methods</a:t>
            </a:r>
            <a:endParaRPr lang="en-US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Tag-</a:t>
            </a:r>
            <a:r>
              <a:rPr lang="en-US" dirty="0" err="1" smtClean="0">
                <a:solidFill>
                  <a:schemeClr val="tx1"/>
                </a:solidFill>
              </a:rPr>
              <a:t>Seq</a:t>
            </a:r>
            <a:r>
              <a:rPr lang="en-US" dirty="0" smtClean="0">
                <a:solidFill>
                  <a:schemeClr val="tx1"/>
                </a:solidFill>
              </a:rPr>
              <a:t> SOP</a:t>
            </a:r>
            <a:endParaRPr lang="en-US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Cost Breakdown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Submitting Samples</a:t>
            </a:r>
            <a:endParaRPr 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6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Price for Library Prep and Sequencing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616" y="1676400"/>
            <a:ext cx="7499384" cy="388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10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Submit Sample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Samples should be submitted in a 96 well plate</a:t>
            </a:r>
          </a:p>
          <a:p>
            <a:r>
              <a:rPr lang="en-US" dirty="0" smtClean="0"/>
              <a:t>Samples should be at a concertation between 10-100 ng/</a:t>
            </a:r>
            <a:r>
              <a:rPr lang="en-US" dirty="0" err="1" smtClean="0"/>
              <a:t>ul</a:t>
            </a:r>
            <a:endParaRPr lang="en-US" dirty="0" smtClean="0"/>
          </a:p>
          <a:p>
            <a:r>
              <a:rPr lang="en-US" dirty="0" smtClean="0"/>
              <a:t>Customer should provide at least 20 </a:t>
            </a:r>
            <a:r>
              <a:rPr lang="en-US" dirty="0" err="1" smtClean="0"/>
              <a:t>ul</a:t>
            </a:r>
            <a:r>
              <a:rPr lang="en-US" dirty="0" smtClean="0"/>
              <a:t> of RNA</a:t>
            </a:r>
          </a:p>
          <a:p>
            <a:r>
              <a:rPr lang="en-US" dirty="0" smtClean="0"/>
              <a:t>RNA should be clean and free of any contaminants such as ethanol</a:t>
            </a:r>
          </a:p>
          <a:p>
            <a:r>
              <a:rPr lang="en-US" dirty="0" smtClean="0"/>
              <a:t>RNA should be high quality and intact</a:t>
            </a:r>
          </a:p>
          <a:p>
            <a:pPr lvl="1"/>
            <a:r>
              <a:rPr lang="en-US" dirty="0" smtClean="0"/>
              <a:t>GSAF can check the quality in necessary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1828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 of Intact and Degraded RNA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11" y="1447800"/>
            <a:ext cx="8295389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314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RNA-</a:t>
            </a:r>
            <a:r>
              <a:rPr lang="en-US" dirty="0" err="1" smtClean="0"/>
              <a:t>Seq</a:t>
            </a:r>
            <a:r>
              <a:rPr lang="en-US" dirty="0" smtClean="0"/>
              <a:t> Methods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584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dirty="0" smtClean="0"/>
              <a:t>RNA-</a:t>
            </a:r>
            <a:r>
              <a:rPr lang="en-US" dirty="0" err="1" smtClean="0"/>
              <a:t>Seq</a:t>
            </a:r>
            <a:r>
              <a:rPr lang="en-US" dirty="0" smtClean="0"/>
              <a:t>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305800" cy="4754563"/>
          </a:xfrm>
        </p:spPr>
        <p:txBody>
          <a:bodyPr>
            <a:normAutofit fontScale="77500" lnSpcReduction="20000"/>
          </a:bodyPr>
          <a:lstStyle/>
          <a:p>
            <a:r>
              <a:rPr lang="en-US" sz="3000" dirty="0" smtClean="0"/>
              <a:t>GSAF has primarily used </a:t>
            </a:r>
            <a:r>
              <a:rPr lang="en-US" sz="3000" dirty="0" smtClean="0"/>
              <a:t>two methods for </a:t>
            </a:r>
            <a:r>
              <a:rPr lang="en-US" sz="3000" dirty="0" smtClean="0"/>
              <a:t>RNA-</a:t>
            </a:r>
            <a:r>
              <a:rPr lang="en-US" sz="3000" dirty="0" err="1" smtClean="0"/>
              <a:t>Seq</a:t>
            </a:r>
            <a:r>
              <a:rPr lang="en-US" sz="3000" dirty="0" smtClean="0"/>
              <a:t> since the introduction of our Illumina Sequencers </a:t>
            </a:r>
          </a:p>
          <a:p>
            <a:pPr lvl="1"/>
            <a:r>
              <a:rPr lang="en-US" sz="2200" dirty="0" smtClean="0"/>
              <a:t>Methods and reagents continue to have slight changes and improvements over time but the concept has not altered</a:t>
            </a:r>
          </a:p>
          <a:p>
            <a:pPr lvl="2"/>
            <a:r>
              <a:rPr lang="en-US" sz="2800" dirty="0" err="1" smtClean="0"/>
              <a:t>NEBNext</a:t>
            </a:r>
            <a:r>
              <a:rPr lang="en-US" sz="2800" dirty="0" smtClean="0"/>
              <a:t> Small RNA kit</a:t>
            </a:r>
          </a:p>
          <a:p>
            <a:pPr lvl="3"/>
            <a:r>
              <a:rPr lang="en-US" sz="2800" dirty="0" smtClean="0"/>
              <a:t>Will be referred to as </a:t>
            </a:r>
            <a:r>
              <a:rPr lang="en-US" sz="2800" dirty="0" smtClean="0"/>
              <a:t>the sequential </a:t>
            </a:r>
            <a:r>
              <a:rPr lang="en-US" sz="2800" b="1" dirty="0" smtClean="0"/>
              <a:t>ligation based method</a:t>
            </a:r>
          </a:p>
          <a:p>
            <a:pPr lvl="2"/>
            <a:r>
              <a:rPr lang="en-US" sz="2800" dirty="0" err="1" smtClean="0"/>
              <a:t>NEBNext</a:t>
            </a:r>
            <a:r>
              <a:rPr lang="en-US" sz="2800" dirty="0" smtClean="0"/>
              <a:t> Ultra II Directional RNA library kit</a:t>
            </a:r>
          </a:p>
          <a:p>
            <a:pPr lvl="3"/>
            <a:r>
              <a:rPr lang="en-US" sz="2800" dirty="0" smtClean="0"/>
              <a:t>Will be referred to as the </a:t>
            </a:r>
            <a:r>
              <a:rPr lang="en-US" sz="2800" b="1" dirty="0" err="1" smtClean="0"/>
              <a:t>dUTP</a:t>
            </a:r>
            <a:r>
              <a:rPr lang="en-US" sz="2800" b="1" dirty="0" smtClean="0"/>
              <a:t> based </a:t>
            </a:r>
            <a:r>
              <a:rPr lang="en-US" sz="2800" b="1" dirty="0" smtClean="0"/>
              <a:t>method</a:t>
            </a:r>
          </a:p>
          <a:p>
            <a:r>
              <a:rPr lang="en-US" sz="3000" dirty="0" smtClean="0"/>
              <a:t>In Addition to these, is the template switching method used to produce RNA-</a:t>
            </a:r>
            <a:r>
              <a:rPr lang="en-US" sz="3000" dirty="0" err="1" smtClean="0"/>
              <a:t>Seq</a:t>
            </a:r>
            <a:r>
              <a:rPr lang="en-US" sz="3000" dirty="0" smtClean="0"/>
              <a:t> libraries</a:t>
            </a:r>
          </a:p>
          <a:p>
            <a:pPr lvl="1"/>
            <a:r>
              <a:rPr lang="en-US" sz="2600" dirty="0" smtClean="0"/>
              <a:t>This is what we will be referring to as Tag-</a:t>
            </a:r>
            <a:r>
              <a:rPr lang="en-US" sz="2600" dirty="0" err="1" smtClean="0"/>
              <a:t>Seq</a:t>
            </a:r>
            <a:endParaRPr lang="en-US" sz="2600" dirty="0" smtClean="0"/>
          </a:p>
          <a:p>
            <a:pPr lvl="2"/>
            <a:r>
              <a:rPr lang="en-US" sz="2200" dirty="0" smtClean="0"/>
              <a:t>Also known as Switching Mechanism at the 5’ end of the RNA Template (SMART) </a:t>
            </a:r>
            <a:r>
              <a:rPr lang="en-US" sz="2200" dirty="0" err="1" smtClean="0"/>
              <a:t>Clontech</a:t>
            </a:r>
            <a:endParaRPr lang="en-US" sz="2200" dirty="0" smtClean="0"/>
          </a:p>
          <a:p>
            <a:pPr lvl="2"/>
            <a:r>
              <a:rPr lang="en-US" sz="2200" dirty="0" smtClean="0"/>
              <a:t>Capture and Amplification by Tailing and Switching (CATS) </a:t>
            </a:r>
            <a:r>
              <a:rPr lang="en-US" sz="2200" dirty="0" err="1" smtClean="0"/>
              <a:t>Diagenode</a:t>
            </a:r>
            <a:endParaRPr lang="en-US" sz="2200" dirty="0" smtClean="0"/>
          </a:p>
          <a:p>
            <a:pPr lvl="1"/>
            <a:endParaRPr lang="en-US" sz="2600" dirty="0" smtClean="0"/>
          </a:p>
          <a:p>
            <a:pPr lvl="3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90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Both the </a:t>
            </a:r>
            <a:r>
              <a:rPr lang="en-US" sz="2800" dirty="0" smtClean="0"/>
              <a:t>Ligation and </a:t>
            </a:r>
            <a:r>
              <a:rPr lang="en-US" sz="2800" dirty="0" err="1" smtClean="0"/>
              <a:t>dUTP</a:t>
            </a:r>
            <a:r>
              <a:rPr lang="en-US" sz="2800" dirty="0" smtClean="0"/>
              <a:t> method start with either </a:t>
            </a:r>
            <a:r>
              <a:rPr lang="en-US" sz="2800" dirty="0" smtClean="0"/>
              <a:t>Poly(A) enrichment </a:t>
            </a:r>
            <a:r>
              <a:rPr lang="en-US" sz="2800" dirty="0" smtClean="0"/>
              <a:t>or </a:t>
            </a:r>
            <a:r>
              <a:rPr lang="en-US" sz="2800" dirty="0" smtClean="0"/>
              <a:t>Ribo</a:t>
            </a:r>
            <a:r>
              <a:rPr lang="en-US" sz="2800" dirty="0" smtClean="0"/>
              <a:t>somal depletion</a:t>
            </a:r>
            <a:endParaRPr lang="en-US" sz="2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990600"/>
            <a:ext cx="1905000" cy="5638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085850"/>
            <a:ext cx="2926092" cy="554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90600" y="6642556"/>
            <a:ext cx="319189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Image: https</a:t>
            </a:r>
            <a:r>
              <a:rPr lang="en-US" sz="800" dirty="0"/>
              <a:t>://www.thermofisher.com/order/catalog/product/AM1922</a:t>
            </a:r>
          </a:p>
        </p:txBody>
      </p:sp>
    </p:spTree>
    <p:extLst>
      <p:ext uri="{BB962C8B-B14F-4D97-AF65-F5344CB8AC3E}">
        <p14:creationId xmlns:p14="http://schemas.microsoft.com/office/powerpoint/2010/main" val="150215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Ligation Based Method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68647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-228600"/>
            <a:ext cx="7772400" cy="1470025"/>
          </a:xfrm>
        </p:spPr>
        <p:txBody>
          <a:bodyPr/>
          <a:lstStyle/>
          <a:p>
            <a:r>
              <a:rPr lang="en-US" dirty="0" smtClean="0"/>
              <a:t>Ligation Based Method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295400"/>
            <a:ext cx="7315200" cy="5334000"/>
          </a:xfrm>
        </p:spPr>
        <p:txBody>
          <a:bodyPr>
            <a:normAutofit fontScale="92500" lnSpcReduction="20000"/>
          </a:bodyPr>
          <a:lstStyle/>
          <a:p>
            <a:pPr marL="457200" indent="-457200" algn="l">
              <a:buFont typeface="Arial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Input RNA is fragmented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3</a:t>
            </a:r>
            <a:r>
              <a:rPr lang="en-US" dirty="0">
                <a:solidFill>
                  <a:schemeClr val="tx1"/>
                </a:solidFill>
              </a:rPr>
              <a:t>’ Adapter is ligated onto the RNA (this is the Read 2 portion of the Adapter</a:t>
            </a:r>
            <a:r>
              <a:rPr lang="en-US" dirty="0" smtClean="0">
                <a:solidFill>
                  <a:schemeClr val="tx1"/>
                </a:solidFill>
              </a:rPr>
              <a:t>)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Next is the hybridization of the SR RT Primer</a:t>
            </a:r>
          </a:p>
          <a:p>
            <a:pPr marL="914400" lvl="1" indent="-45720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Note that this is complimentary to the 3’ Adapter, will prevent adapter-dimer formation</a:t>
            </a:r>
          </a:p>
          <a:p>
            <a:pPr marL="914400" lvl="1" indent="-45720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Hybridizes to the 3’ Adapter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5’ Adapter Ligation (this is Read 1 Primer site)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Perform Reverse Transcription, first strand </a:t>
            </a:r>
            <a:r>
              <a:rPr lang="en-US" dirty="0" err="1" smtClean="0">
                <a:solidFill>
                  <a:schemeClr val="tx1"/>
                </a:solidFill>
              </a:rPr>
              <a:t>cDNA</a:t>
            </a:r>
            <a:r>
              <a:rPr lang="en-US" dirty="0" smtClean="0">
                <a:solidFill>
                  <a:schemeClr val="tx1"/>
                </a:solidFill>
              </a:rPr>
              <a:t> synthesis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Amplify the </a:t>
            </a:r>
            <a:r>
              <a:rPr lang="en-US" dirty="0" err="1" smtClean="0">
                <a:solidFill>
                  <a:schemeClr val="tx1"/>
                </a:solidFill>
              </a:rPr>
              <a:t>cDNA</a:t>
            </a:r>
            <a:endParaRPr 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56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152400"/>
            <a:ext cx="8229600" cy="1143000"/>
          </a:xfrm>
        </p:spPr>
        <p:txBody>
          <a:bodyPr/>
          <a:lstStyle/>
          <a:p>
            <a:r>
              <a:rPr lang="en-US" dirty="0" smtClean="0"/>
              <a:t>Ligation Based Method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171361"/>
            <a:ext cx="5715000" cy="5305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54794" y="6688723"/>
            <a:ext cx="3853940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" dirty="0" smtClean="0"/>
              <a:t>Image: https</a:t>
            </a:r>
            <a:r>
              <a:rPr lang="en-US" sz="500" dirty="0"/>
              <a:t>://www.neb.com/products/e7330-nebnext-small-rna-library-prep-set-for-illumina-multiplex-compatible#Product%20Information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52800" y="6400800"/>
            <a:ext cx="1438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PCR </a:t>
            </a:r>
            <a:r>
              <a:rPr lang="en-US" sz="2400" dirty="0" err="1" smtClean="0"/>
              <a:t>cDNA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242953" y="896035"/>
            <a:ext cx="21004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/>
              <a:t>Input RNA is fragmented</a:t>
            </a:r>
            <a:endParaRPr lang="en-US" sz="1500" dirty="0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5410200"/>
            <a:ext cx="3040140" cy="481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298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000" dirty="0" err="1" smtClean="0"/>
              <a:t>dUTP</a:t>
            </a:r>
            <a:r>
              <a:rPr lang="en-US" sz="6000" dirty="0" smtClean="0"/>
              <a:t> Method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0892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2229</TotalTime>
  <Words>668</Words>
  <Application>Microsoft Office PowerPoint</Application>
  <PresentationFormat>On-screen Show (4:3)</PresentationFormat>
  <Paragraphs>104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Office Theme</vt:lpstr>
      <vt:lpstr>Tag-Seq</vt:lpstr>
      <vt:lpstr>Outline</vt:lpstr>
      <vt:lpstr>RNA-Seq Methods</vt:lpstr>
      <vt:lpstr>RNA-Seq Methods</vt:lpstr>
      <vt:lpstr>Both the Ligation and dUTP method start with either Poly(A) enrichment or Ribosomal depletion</vt:lpstr>
      <vt:lpstr>Ligation Based Method</vt:lpstr>
      <vt:lpstr>Ligation Based Method</vt:lpstr>
      <vt:lpstr>Ligation Based Method</vt:lpstr>
      <vt:lpstr>dUTP Method</vt:lpstr>
      <vt:lpstr>dUTP Method</vt:lpstr>
      <vt:lpstr>dUTP Method</vt:lpstr>
      <vt:lpstr>Tag-Seq</vt:lpstr>
      <vt:lpstr>Tag-Seq</vt:lpstr>
      <vt:lpstr>PowerPoint Presentation</vt:lpstr>
      <vt:lpstr>Tag-Seq Library Prep</vt:lpstr>
      <vt:lpstr>Swtich Oligo currently being used</vt:lpstr>
      <vt:lpstr>BA Traces on Tag-Seq libraries</vt:lpstr>
      <vt:lpstr>Tag-Seq Cost</vt:lpstr>
      <vt:lpstr>Cost Breakdown</vt:lpstr>
      <vt:lpstr>Price for Library Prep and Sequencing</vt:lpstr>
      <vt:lpstr>How to Submit Sample</vt:lpstr>
      <vt:lpstr>Example of Intact and Degraded RNA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RNA-Seq</dc:title>
  <dc:creator>GSAF</dc:creator>
  <cp:lastModifiedBy>Podnar, Jessica W</cp:lastModifiedBy>
  <cp:revision>84</cp:revision>
  <cp:lastPrinted>2017-11-14T23:31:54Z</cp:lastPrinted>
  <dcterms:created xsi:type="dcterms:W3CDTF">2017-10-17T21:17:24Z</dcterms:created>
  <dcterms:modified xsi:type="dcterms:W3CDTF">2018-04-18T16:43:51Z</dcterms:modified>
</cp:coreProperties>
</file>