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2342EA-4663-CBCD-516A-F58AB0FBF08D}" v="707" dt="2024-09-27T15:58:27.5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43CAA20-3569-4189-9E48-239A229A8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451381"/>
            <a:ext cx="10512552" cy="4066540"/>
          </a:xfrm>
        </p:spPr>
        <p:txBody>
          <a:bodyPr anchor="b">
            <a:normAutofit/>
          </a:bodyPr>
          <a:lstStyle/>
          <a:p>
            <a:pPr algn="l"/>
            <a:r>
              <a:rPr lang="en-US" sz="6600"/>
              <a:t>CryoEM IT</a:t>
            </a:r>
            <a:br>
              <a:rPr lang="en-US" sz="6600"/>
            </a:br>
            <a:r>
              <a:rPr lang="en-US" sz="6600"/>
              <a:t>PI Meeting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199" y="4983276"/>
            <a:ext cx="10512552" cy="1126680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 dirty="0"/>
              <a:t>9/27/2024</a:t>
            </a:r>
            <a:endParaRPr lang="en-US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A542B6D-E775-4832-91DC-2D20F8578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4718595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61EB52-EFDB-3ACC-47E1-93F1DA3DC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en-US" sz="5400"/>
              <a:t>Agenda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0901F0-89CD-FB4E-7C69-197B3B08A9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200"/>
              <a:t>New CryoSPARC Systems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200"/>
              <a:t>McLellan Lab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200"/>
              <a:t>Sauer Lab</a:t>
            </a:r>
          </a:p>
          <a:p>
            <a:r>
              <a:rPr lang="en-US" sz="2200"/>
              <a:t>Storage planning</a:t>
            </a:r>
          </a:p>
          <a:p>
            <a:r>
              <a:rPr lang="en-US" sz="2200"/>
              <a:t>General Updates</a:t>
            </a:r>
          </a:p>
        </p:txBody>
      </p:sp>
    </p:spTree>
    <p:extLst>
      <p:ext uri="{BB962C8B-B14F-4D97-AF65-F5344CB8AC3E}">
        <p14:creationId xmlns:p14="http://schemas.microsoft.com/office/powerpoint/2010/main" val="3698193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C799903-48D5-4A31-A1A2-541072D977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8EFFF109-FC58-4FD3-BE05-9775A1310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818889" cy="6858000"/>
          </a:xfrm>
          <a:custGeom>
            <a:avLst/>
            <a:gdLst>
              <a:gd name="connsiteX0" fmla="*/ 0 w 4818889"/>
              <a:gd name="connsiteY0" fmla="*/ 0 h 6858000"/>
              <a:gd name="connsiteX1" fmla="*/ 3605911 w 4818889"/>
              <a:gd name="connsiteY1" fmla="*/ 0 h 6858000"/>
              <a:gd name="connsiteX2" fmla="*/ 3668894 w 4818889"/>
              <a:gd name="connsiteY2" fmla="*/ 69271 h 6858000"/>
              <a:gd name="connsiteX3" fmla="*/ 4818889 w 4818889"/>
              <a:gd name="connsiteY3" fmla="*/ 3429000 h 6858000"/>
              <a:gd name="connsiteX4" fmla="*/ 3668894 w 4818889"/>
              <a:gd name="connsiteY4" fmla="*/ 6788730 h 6858000"/>
              <a:gd name="connsiteX5" fmla="*/ 3605911 w 4818889"/>
              <a:gd name="connsiteY5" fmla="*/ 6858000 h 6858000"/>
              <a:gd name="connsiteX6" fmla="*/ 0 w 4818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8889" h="6858000">
                <a:moveTo>
                  <a:pt x="0" y="0"/>
                </a:moveTo>
                <a:lnTo>
                  <a:pt x="3605911" y="0"/>
                </a:lnTo>
                <a:lnTo>
                  <a:pt x="3668894" y="69271"/>
                </a:lnTo>
                <a:cubicBezTo>
                  <a:pt x="4379420" y="929100"/>
                  <a:pt x="4818889" y="2116944"/>
                  <a:pt x="4818889" y="3429000"/>
                </a:cubicBezTo>
                <a:cubicBezTo>
                  <a:pt x="4818889" y="4741056"/>
                  <a:pt x="4379420" y="5928900"/>
                  <a:pt x="3668894" y="6788730"/>
                </a:cubicBezTo>
                <a:lnTo>
                  <a:pt x="360591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6E6E6"/>
            </a:solidFill>
          </a:ln>
          <a:effectLst>
            <a:outerShdw blurRad="508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E1B96AD6-92A9-4273-A62B-96A1C3E0B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811477" cy="6858000"/>
          </a:xfrm>
          <a:custGeom>
            <a:avLst/>
            <a:gdLst>
              <a:gd name="connsiteX0" fmla="*/ 0 w 4811477"/>
              <a:gd name="connsiteY0" fmla="*/ 0 h 6858000"/>
              <a:gd name="connsiteX1" fmla="*/ 3598499 w 4811477"/>
              <a:gd name="connsiteY1" fmla="*/ 0 h 6858000"/>
              <a:gd name="connsiteX2" fmla="*/ 3661482 w 4811477"/>
              <a:gd name="connsiteY2" fmla="*/ 69271 h 6858000"/>
              <a:gd name="connsiteX3" fmla="*/ 4811477 w 4811477"/>
              <a:gd name="connsiteY3" fmla="*/ 3429000 h 6858000"/>
              <a:gd name="connsiteX4" fmla="*/ 3661482 w 4811477"/>
              <a:gd name="connsiteY4" fmla="*/ 6788730 h 6858000"/>
              <a:gd name="connsiteX5" fmla="*/ 3598499 w 4811477"/>
              <a:gd name="connsiteY5" fmla="*/ 6858000 h 6858000"/>
              <a:gd name="connsiteX6" fmla="*/ 0 w 48114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477" h="6858000">
                <a:moveTo>
                  <a:pt x="0" y="0"/>
                </a:moveTo>
                <a:lnTo>
                  <a:pt x="3598499" y="0"/>
                </a:lnTo>
                <a:lnTo>
                  <a:pt x="3661482" y="69271"/>
                </a:lnTo>
                <a:cubicBezTo>
                  <a:pt x="4372008" y="929100"/>
                  <a:pt x="4811477" y="2116944"/>
                  <a:pt x="4811477" y="3429000"/>
                </a:cubicBezTo>
                <a:cubicBezTo>
                  <a:pt x="4811477" y="4741056"/>
                  <a:pt x="4372008" y="5928900"/>
                  <a:pt x="3661482" y="6788730"/>
                </a:cubicBezTo>
                <a:lnTo>
                  <a:pt x="359849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D5A223-9BA4-7087-377F-B35FCA6D8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1161288"/>
            <a:ext cx="3602736" cy="4526280"/>
          </a:xfrm>
        </p:spPr>
        <p:txBody>
          <a:bodyPr>
            <a:normAutofit/>
          </a:bodyPr>
          <a:lstStyle/>
          <a:p>
            <a:r>
              <a:rPr lang="en-US" sz="4000"/>
              <a:t>McLellan Lab CryoSPARC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63EEC44-1BA3-44ED-81FC-A644B04B2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102049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720B95-BCA2-2D8C-97AE-13F6621D61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4149" y="932688"/>
            <a:ext cx="5916603" cy="499262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dirty="0"/>
              <a:t>In testing phase </a:t>
            </a:r>
          </a:p>
        </p:txBody>
      </p:sp>
      <p:pic>
        <p:nvPicPr>
          <p:cNvPr id="4" name="Graphic 3" descr="Fireworks outline">
            <a:extLst>
              <a:ext uri="{FF2B5EF4-FFF2-40B4-BE49-F238E27FC236}">
                <a16:creationId xmlns:a16="http://schemas.microsoft.com/office/drawing/2014/main" id="{68ABA671-1360-B231-297B-FA2DD086B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23517" y="310119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62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C799903-48D5-4A31-A1A2-541072D977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8EFFF109-FC58-4FD3-BE05-9775A1310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818889" cy="6858000"/>
          </a:xfrm>
          <a:custGeom>
            <a:avLst/>
            <a:gdLst>
              <a:gd name="connsiteX0" fmla="*/ 0 w 4818889"/>
              <a:gd name="connsiteY0" fmla="*/ 0 h 6858000"/>
              <a:gd name="connsiteX1" fmla="*/ 3605911 w 4818889"/>
              <a:gd name="connsiteY1" fmla="*/ 0 h 6858000"/>
              <a:gd name="connsiteX2" fmla="*/ 3668894 w 4818889"/>
              <a:gd name="connsiteY2" fmla="*/ 69271 h 6858000"/>
              <a:gd name="connsiteX3" fmla="*/ 4818889 w 4818889"/>
              <a:gd name="connsiteY3" fmla="*/ 3429000 h 6858000"/>
              <a:gd name="connsiteX4" fmla="*/ 3668894 w 4818889"/>
              <a:gd name="connsiteY4" fmla="*/ 6788730 h 6858000"/>
              <a:gd name="connsiteX5" fmla="*/ 3605911 w 4818889"/>
              <a:gd name="connsiteY5" fmla="*/ 6858000 h 6858000"/>
              <a:gd name="connsiteX6" fmla="*/ 0 w 4818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8889" h="6858000">
                <a:moveTo>
                  <a:pt x="0" y="0"/>
                </a:moveTo>
                <a:lnTo>
                  <a:pt x="3605911" y="0"/>
                </a:lnTo>
                <a:lnTo>
                  <a:pt x="3668894" y="69271"/>
                </a:lnTo>
                <a:cubicBezTo>
                  <a:pt x="4379420" y="929100"/>
                  <a:pt x="4818889" y="2116944"/>
                  <a:pt x="4818889" y="3429000"/>
                </a:cubicBezTo>
                <a:cubicBezTo>
                  <a:pt x="4818889" y="4741056"/>
                  <a:pt x="4379420" y="5928900"/>
                  <a:pt x="3668894" y="6788730"/>
                </a:cubicBezTo>
                <a:lnTo>
                  <a:pt x="360591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6E6E6"/>
            </a:solidFill>
          </a:ln>
          <a:effectLst>
            <a:outerShdw blurRad="508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E1B96AD6-92A9-4273-A62B-96A1C3E0B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811477" cy="6858000"/>
          </a:xfrm>
          <a:custGeom>
            <a:avLst/>
            <a:gdLst>
              <a:gd name="connsiteX0" fmla="*/ 0 w 4811477"/>
              <a:gd name="connsiteY0" fmla="*/ 0 h 6858000"/>
              <a:gd name="connsiteX1" fmla="*/ 3598499 w 4811477"/>
              <a:gd name="connsiteY1" fmla="*/ 0 h 6858000"/>
              <a:gd name="connsiteX2" fmla="*/ 3661482 w 4811477"/>
              <a:gd name="connsiteY2" fmla="*/ 69271 h 6858000"/>
              <a:gd name="connsiteX3" fmla="*/ 4811477 w 4811477"/>
              <a:gd name="connsiteY3" fmla="*/ 3429000 h 6858000"/>
              <a:gd name="connsiteX4" fmla="*/ 3661482 w 4811477"/>
              <a:gd name="connsiteY4" fmla="*/ 6788730 h 6858000"/>
              <a:gd name="connsiteX5" fmla="*/ 3598499 w 4811477"/>
              <a:gd name="connsiteY5" fmla="*/ 6858000 h 6858000"/>
              <a:gd name="connsiteX6" fmla="*/ 0 w 48114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477" h="6858000">
                <a:moveTo>
                  <a:pt x="0" y="0"/>
                </a:moveTo>
                <a:lnTo>
                  <a:pt x="3598499" y="0"/>
                </a:lnTo>
                <a:lnTo>
                  <a:pt x="3661482" y="69271"/>
                </a:lnTo>
                <a:cubicBezTo>
                  <a:pt x="4372008" y="929100"/>
                  <a:pt x="4811477" y="2116944"/>
                  <a:pt x="4811477" y="3429000"/>
                </a:cubicBezTo>
                <a:cubicBezTo>
                  <a:pt x="4811477" y="4741056"/>
                  <a:pt x="4372008" y="5928900"/>
                  <a:pt x="3661482" y="6788730"/>
                </a:cubicBezTo>
                <a:lnTo>
                  <a:pt x="359849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D5A223-9BA4-7087-377F-B35FCA6D8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1161288"/>
            <a:ext cx="3602736" cy="4526280"/>
          </a:xfrm>
        </p:spPr>
        <p:txBody>
          <a:bodyPr>
            <a:normAutofit/>
          </a:bodyPr>
          <a:lstStyle/>
          <a:p>
            <a:r>
              <a:rPr lang="en-US" dirty="0"/>
              <a:t>Sauer Lab </a:t>
            </a:r>
            <a:r>
              <a:rPr lang="en-US" dirty="0" err="1"/>
              <a:t>CryoSPARC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63EEC44-1BA3-44ED-81FC-A644B04B2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102049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720B95-BCA2-2D8C-97AE-13F6621D61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4149" y="932688"/>
            <a:ext cx="5916603" cy="499262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Master node deployed</a:t>
            </a:r>
          </a:p>
          <a:p>
            <a:r>
              <a:rPr lang="en-US" dirty="0"/>
              <a:t>Planning for additional storage purchase</a:t>
            </a:r>
            <a:r>
              <a:rPr lang="en-US" sz="2000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948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35A04CF-97D4-4FF7-B359-C546B1F62E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DE7243B-5109-444B-8FAF-7437C66BC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421332" cy="6858000"/>
          </a:xfrm>
          <a:custGeom>
            <a:avLst/>
            <a:gdLst>
              <a:gd name="connsiteX0" fmla="*/ 4421332 w 4421332"/>
              <a:gd name="connsiteY0" fmla="*/ 0 h 6858000"/>
              <a:gd name="connsiteX1" fmla="*/ 69075 w 4421332"/>
              <a:gd name="connsiteY1" fmla="*/ 0 h 6858000"/>
              <a:gd name="connsiteX2" fmla="*/ 35131 w 4421332"/>
              <a:gd name="connsiteY2" fmla="*/ 267128 h 6858000"/>
              <a:gd name="connsiteX3" fmla="*/ 0 w 4421332"/>
              <a:gd name="connsiteY3" fmla="*/ 962845 h 6858000"/>
              <a:gd name="connsiteX4" fmla="*/ 3276103 w 4421332"/>
              <a:gd name="connsiteY4" fmla="*/ 6782205 h 6858000"/>
              <a:gd name="connsiteX5" fmla="*/ 3407923 w 4421332"/>
              <a:gd name="connsiteY5" fmla="*/ 6858000 h 6858000"/>
              <a:gd name="connsiteX6" fmla="*/ 4421332 w 4421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1332" h="6858000">
                <a:moveTo>
                  <a:pt x="442133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442133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C5D6221-DA7B-4611-AA26-7D8E349FD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232227" cy="6858000"/>
          </a:xfrm>
          <a:custGeom>
            <a:avLst/>
            <a:gdLst>
              <a:gd name="connsiteX0" fmla="*/ 0 w 4232227"/>
              <a:gd name="connsiteY0" fmla="*/ 0 h 6858000"/>
              <a:gd name="connsiteX1" fmla="*/ 4161853 w 4232227"/>
              <a:gd name="connsiteY1" fmla="*/ 0 h 6858000"/>
              <a:gd name="connsiteX2" fmla="*/ 4197953 w 4232227"/>
              <a:gd name="connsiteY2" fmla="*/ 284091 h 6858000"/>
              <a:gd name="connsiteX3" fmla="*/ 4232227 w 4232227"/>
              <a:gd name="connsiteY3" fmla="*/ 962844 h 6858000"/>
              <a:gd name="connsiteX4" fmla="*/ 758007 w 4232227"/>
              <a:gd name="connsiteY4" fmla="*/ 6800152 h 6858000"/>
              <a:gd name="connsiteX5" fmla="*/ 645060 w 4232227"/>
              <a:gd name="connsiteY5" fmla="*/ 6858000 h 6858000"/>
              <a:gd name="connsiteX6" fmla="*/ 0 w 423222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2227" h="6858000">
                <a:moveTo>
                  <a:pt x="0" y="0"/>
                </a:moveTo>
                <a:lnTo>
                  <a:pt x="4161853" y="0"/>
                </a:lnTo>
                <a:lnTo>
                  <a:pt x="4197953" y="284091"/>
                </a:lnTo>
                <a:cubicBezTo>
                  <a:pt x="4220617" y="507260"/>
                  <a:pt x="4232227" y="733696"/>
                  <a:pt x="4232227" y="962844"/>
                </a:cubicBezTo>
                <a:cubicBezTo>
                  <a:pt x="4232227" y="3483472"/>
                  <a:pt x="2827409" y="5675986"/>
                  <a:pt x="758007" y="6800152"/>
                </a:cubicBezTo>
                <a:lnTo>
                  <a:pt x="64506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DFFDCD-895B-43D5-97AC-08B4ACA2E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412489"/>
            <a:ext cx="2871095" cy="2156621"/>
          </a:xfrm>
        </p:spPr>
        <p:txBody>
          <a:bodyPr anchor="t">
            <a:normAutofit/>
          </a:bodyPr>
          <a:lstStyle/>
          <a:p>
            <a:r>
              <a:rPr lang="en-US" sz="3600">
                <a:solidFill>
                  <a:srgbClr val="FFFFFF"/>
                </a:solidFill>
              </a:rPr>
              <a:t>Storage 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1440F1-668E-D053-BA67-2D66414F57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7191" y="3834188"/>
            <a:ext cx="4263173" cy="436384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1700" b="1" err="1"/>
              <a:t>CryoSPARC</a:t>
            </a:r>
            <a:r>
              <a:rPr lang="en-US" sz="1700" b="1" dirty="0"/>
              <a:t> Bulk Storage for Facility</a:t>
            </a:r>
          </a:p>
          <a:p>
            <a:pPr marL="0" indent="0">
              <a:buNone/>
            </a:pPr>
            <a:endParaRPr lang="en-US" sz="1700" b="1" dirty="0">
              <a:ea typeface="+mn-lt"/>
              <a:cs typeface="+mn-lt"/>
            </a:endParaRPr>
          </a:p>
          <a:p>
            <a:pPr>
              <a:buNone/>
            </a:pPr>
            <a:r>
              <a:rPr lang="en-US" sz="1700" dirty="0" err="1">
                <a:ea typeface="+mn-lt"/>
                <a:cs typeface="+mn-lt"/>
              </a:rPr>
              <a:t>facility_storage</a:t>
            </a:r>
            <a:r>
              <a:rPr lang="en-US" sz="1700" dirty="0">
                <a:ea typeface="+mn-lt"/>
                <a:cs typeface="+mn-lt"/>
              </a:rPr>
              <a:t> – shared storage</a:t>
            </a:r>
          </a:p>
          <a:p>
            <a:pPr>
              <a:buNone/>
            </a:pPr>
            <a:r>
              <a:rPr lang="en-US" sz="1700" dirty="0" err="1">
                <a:ea typeface="+mn-lt"/>
                <a:cs typeface="+mn-lt"/>
              </a:rPr>
              <a:t>facility_storage</a:t>
            </a:r>
            <a:r>
              <a:rPr lang="en-US" sz="1700" dirty="0">
                <a:ea typeface="+mn-lt"/>
                <a:cs typeface="+mn-lt"/>
              </a:rPr>
              <a:t>/</a:t>
            </a:r>
            <a:r>
              <a:rPr lang="en-US" sz="1700" dirty="0" err="1">
                <a:ea typeface="+mn-lt"/>
                <a:cs typeface="+mn-lt"/>
              </a:rPr>
              <a:t>pi_lab</a:t>
            </a:r>
            <a:r>
              <a:rPr lang="en-US" sz="1700" dirty="0">
                <a:ea typeface="+mn-lt"/>
                <a:cs typeface="+mn-lt"/>
              </a:rPr>
              <a:t> – quota for group</a:t>
            </a:r>
          </a:p>
          <a:p>
            <a:pPr>
              <a:buNone/>
            </a:pPr>
            <a:r>
              <a:rPr lang="en-US" sz="1700" dirty="0" err="1">
                <a:ea typeface="+mn-lt"/>
                <a:cs typeface="+mn-lt"/>
              </a:rPr>
              <a:t>facility_storage</a:t>
            </a:r>
            <a:r>
              <a:rPr lang="en-US" sz="1700" dirty="0">
                <a:ea typeface="+mn-lt"/>
                <a:cs typeface="+mn-lt"/>
              </a:rPr>
              <a:t>/</a:t>
            </a:r>
            <a:r>
              <a:rPr lang="en-US" sz="1700" dirty="0" err="1">
                <a:ea typeface="+mn-lt"/>
                <a:cs typeface="+mn-lt"/>
              </a:rPr>
              <a:t>pi_lab</a:t>
            </a:r>
            <a:r>
              <a:rPr lang="en-US" sz="1700" dirty="0">
                <a:ea typeface="+mn-lt"/>
                <a:cs typeface="+mn-lt"/>
              </a:rPr>
              <a:t>/user</a:t>
            </a:r>
          </a:p>
          <a:p>
            <a:pPr>
              <a:buNone/>
            </a:pPr>
            <a:r>
              <a:rPr lang="en-US" sz="1700" dirty="0" err="1">
                <a:ea typeface="+mn-lt"/>
                <a:cs typeface="+mn-lt"/>
              </a:rPr>
              <a:t>facility_storage</a:t>
            </a:r>
            <a:r>
              <a:rPr lang="en-US" sz="1700" dirty="0">
                <a:ea typeface="+mn-lt"/>
                <a:cs typeface="+mn-lt"/>
              </a:rPr>
              <a:t>/</a:t>
            </a:r>
            <a:r>
              <a:rPr lang="en-US" sz="1700" dirty="0" err="1">
                <a:ea typeface="+mn-lt"/>
                <a:cs typeface="+mn-lt"/>
              </a:rPr>
              <a:t>pi_lab</a:t>
            </a:r>
            <a:r>
              <a:rPr lang="en-US" sz="1700" dirty="0">
                <a:ea typeface="+mn-lt"/>
                <a:cs typeface="+mn-lt"/>
              </a:rPr>
              <a:t>/user/</a:t>
            </a:r>
            <a:r>
              <a:rPr lang="en-US" sz="1700" dirty="0" err="1">
                <a:ea typeface="+mn-lt"/>
                <a:cs typeface="+mn-lt"/>
              </a:rPr>
              <a:t>cryosparc</a:t>
            </a:r>
            <a:endParaRPr lang="en-US" sz="1700">
              <a:ea typeface="+mn-lt"/>
              <a:cs typeface="+mn-lt"/>
            </a:endParaRPr>
          </a:p>
          <a:p>
            <a:pPr>
              <a:buNone/>
            </a:pPr>
            <a:r>
              <a:rPr lang="en-US" sz="1700" dirty="0" err="1">
                <a:ea typeface="+mn-lt"/>
                <a:cs typeface="+mn-lt"/>
              </a:rPr>
              <a:t>facility_storage</a:t>
            </a:r>
            <a:r>
              <a:rPr lang="en-US" sz="1700" dirty="0">
                <a:ea typeface="+mn-lt"/>
                <a:cs typeface="+mn-lt"/>
              </a:rPr>
              <a:t>/</a:t>
            </a:r>
            <a:r>
              <a:rPr lang="en-US" sz="1700" dirty="0" err="1">
                <a:ea typeface="+mn-lt"/>
                <a:cs typeface="+mn-lt"/>
              </a:rPr>
              <a:t>pi_lab</a:t>
            </a:r>
            <a:r>
              <a:rPr lang="en-US" sz="1700" dirty="0">
                <a:ea typeface="+mn-lt"/>
                <a:cs typeface="+mn-lt"/>
              </a:rPr>
              <a:t>/user/</a:t>
            </a:r>
            <a:r>
              <a:rPr lang="en-US" sz="1700" dirty="0" err="1">
                <a:ea typeface="+mn-lt"/>
                <a:cs typeface="+mn-lt"/>
              </a:rPr>
              <a:t>other_misc_dirs</a:t>
            </a:r>
            <a:endParaRPr lang="en-US" sz="1700">
              <a:ea typeface="+mn-lt"/>
              <a:cs typeface="+mn-lt"/>
            </a:endParaRPr>
          </a:p>
          <a:p>
            <a:pPr marL="0" indent="0">
              <a:buNone/>
            </a:pPr>
            <a:r>
              <a:rPr lang="en-US" sz="1700" dirty="0" err="1">
                <a:ea typeface="+mn-lt"/>
                <a:cs typeface="+mn-lt"/>
              </a:rPr>
              <a:t>facility_storage</a:t>
            </a:r>
            <a:r>
              <a:rPr lang="en-US" sz="1700" dirty="0">
                <a:ea typeface="+mn-lt"/>
                <a:cs typeface="+mn-lt"/>
              </a:rPr>
              <a:t>/</a:t>
            </a:r>
            <a:r>
              <a:rPr lang="en-US" sz="1700" dirty="0" err="1">
                <a:ea typeface="+mn-lt"/>
                <a:cs typeface="+mn-lt"/>
              </a:rPr>
              <a:t>pi_lab</a:t>
            </a:r>
            <a:r>
              <a:rPr lang="en-US" sz="1700" dirty="0">
                <a:ea typeface="+mn-lt"/>
                <a:cs typeface="+mn-lt"/>
              </a:rPr>
              <a:t>/</a:t>
            </a:r>
            <a:r>
              <a:rPr lang="en-US" sz="1700" dirty="0" err="1">
                <a:ea typeface="+mn-lt"/>
                <a:cs typeface="+mn-lt"/>
              </a:rPr>
              <a:t>pi_lab_storage</a:t>
            </a:r>
            <a:endParaRPr lang="en-US" sz="1700">
              <a:ea typeface="+mn-lt"/>
              <a:cs typeface="+mn-lt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2DBFA0-6745-12E8-4A52-2FCA2DD376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61002" y="483475"/>
            <a:ext cx="4136928" cy="3090365"/>
          </a:xfrm>
          <a:ln>
            <a:solidFill>
              <a:schemeClr val="bg2">
                <a:lumMod val="9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900"/>
              <a:t>To think about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1900"/>
              <a:t>Do you want quotas on users?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1900"/>
              <a:t>Do you want shared lab_storage?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1900"/>
              <a:t>Do you need read and/or write permissions to user's directories?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1900"/>
              <a:t>Do you want all your group members to have access to user's directories?</a:t>
            </a:r>
          </a:p>
        </p:txBody>
      </p:sp>
    </p:spTree>
    <p:extLst>
      <p:ext uri="{BB962C8B-B14F-4D97-AF65-F5344CB8AC3E}">
        <p14:creationId xmlns:p14="http://schemas.microsoft.com/office/powerpoint/2010/main" val="3667695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7342B8-C933-5D69-2C67-49969EE39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en-US" sz="5400"/>
              <a:t>General Updates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881585-B4F7-A614-C5C2-BC90A4922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200"/>
              <a:t>Workstation maintenance will begin to be more regular</a:t>
            </a:r>
          </a:p>
          <a:p>
            <a:r>
              <a:rPr lang="en-US" sz="2200"/>
              <a:t>2nd or 4th Wednesday of the month</a:t>
            </a:r>
          </a:p>
          <a:p>
            <a:r>
              <a:rPr lang="en-US" sz="2200"/>
              <a:t>Send notification to the list a day prior</a:t>
            </a:r>
          </a:p>
          <a:p>
            <a:r>
              <a:rPr lang="en-US" sz="2200"/>
              <a:t>Bring down workstations in sequence</a:t>
            </a:r>
          </a:p>
          <a:p>
            <a:r>
              <a:rPr lang="en-US" sz="2200"/>
              <a:t>Perform updates &amp; other maintenance items</a:t>
            </a:r>
          </a:p>
          <a:p>
            <a:r>
              <a:rPr lang="en-US" sz="2200"/>
              <a:t>Notify list when completed</a:t>
            </a:r>
          </a:p>
          <a:p>
            <a:r>
              <a:rPr lang="en-US" sz="2200"/>
              <a:t>Let me know if you need an exception (long running jobs, etc)</a:t>
            </a:r>
          </a:p>
        </p:txBody>
      </p:sp>
    </p:spTree>
    <p:extLst>
      <p:ext uri="{BB962C8B-B14F-4D97-AF65-F5344CB8AC3E}">
        <p14:creationId xmlns:p14="http://schemas.microsoft.com/office/powerpoint/2010/main" val="983616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CryoEM IT PI Meeting</vt:lpstr>
      <vt:lpstr>Agenda</vt:lpstr>
      <vt:lpstr>McLellan Lab CryoSPARC</vt:lpstr>
      <vt:lpstr>Sauer Lab CryoSPARC</vt:lpstr>
      <vt:lpstr>Storage Planning</vt:lpstr>
      <vt:lpstr>General Updates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183</cp:revision>
  <dcterms:created xsi:type="dcterms:W3CDTF">2024-09-27T15:23:50Z</dcterms:created>
  <dcterms:modified xsi:type="dcterms:W3CDTF">2024-10-23T21:55:45Z</dcterms:modified>
</cp:coreProperties>
</file>