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4"/>
  </p:sldMasterIdLst>
  <p:notesMasterIdLst>
    <p:notesMasterId r:id="rId58"/>
  </p:notesMasterIdLst>
  <p:sldIdLst>
    <p:sldId id="714" r:id="rId5"/>
    <p:sldId id="789" r:id="rId6"/>
    <p:sldId id="847" r:id="rId7"/>
    <p:sldId id="307" r:id="rId8"/>
    <p:sldId id="853" r:id="rId9"/>
    <p:sldId id="829" r:id="rId10"/>
    <p:sldId id="857" r:id="rId11"/>
    <p:sldId id="520" r:id="rId12"/>
    <p:sldId id="643" r:id="rId13"/>
    <p:sldId id="846" r:id="rId14"/>
    <p:sldId id="849" r:id="rId15"/>
    <p:sldId id="850" r:id="rId16"/>
    <p:sldId id="854" r:id="rId17"/>
    <p:sldId id="855" r:id="rId18"/>
    <p:sldId id="856" r:id="rId19"/>
    <p:sldId id="851" r:id="rId20"/>
    <p:sldId id="812" r:id="rId21"/>
    <p:sldId id="828" r:id="rId22"/>
    <p:sldId id="816" r:id="rId23"/>
    <p:sldId id="724" r:id="rId24"/>
    <p:sldId id="808" r:id="rId25"/>
    <p:sldId id="800" r:id="rId26"/>
    <p:sldId id="830" r:id="rId27"/>
    <p:sldId id="770" r:id="rId28"/>
    <p:sldId id="848" r:id="rId29"/>
    <p:sldId id="518" r:id="rId30"/>
    <p:sldId id="787" r:id="rId31"/>
    <p:sldId id="835" r:id="rId32"/>
    <p:sldId id="837" r:id="rId33"/>
    <p:sldId id="858" r:id="rId34"/>
    <p:sldId id="859" r:id="rId35"/>
    <p:sldId id="836" r:id="rId36"/>
    <p:sldId id="838" r:id="rId37"/>
    <p:sldId id="839" r:id="rId38"/>
    <p:sldId id="840" r:id="rId39"/>
    <p:sldId id="841" r:id="rId40"/>
    <p:sldId id="842" r:id="rId41"/>
    <p:sldId id="843" r:id="rId42"/>
    <p:sldId id="844" r:id="rId43"/>
    <p:sldId id="845" r:id="rId44"/>
    <p:sldId id="749" r:id="rId45"/>
    <p:sldId id="758" r:id="rId46"/>
    <p:sldId id="788" r:id="rId47"/>
    <p:sldId id="809" r:id="rId48"/>
    <p:sldId id="831" r:id="rId49"/>
    <p:sldId id="832" r:id="rId50"/>
    <p:sldId id="743" r:id="rId51"/>
    <p:sldId id="833" r:id="rId52"/>
    <p:sldId id="834" r:id="rId53"/>
    <p:sldId id="754" r:id="rId54"/>
    <p:sldId id="852" r:id="rId55"/>
    <p:sldId id="820" r:id="rId56"/>
    <p:sldId id="312" r:id="rId5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92" userDrawn="1">
          <p15:clr>
            <a:srgbClr val="A4A3A4"/>
          </p15:clr>
        </p15:guide>
        <p15:guide id="2" pos="7056" userDrawn="1">
          <p15:clr>
            <a:srgbClr val="A4A3A4"/>
          </p15:clr>
        </p15:guide>
        <p15:guide id="3" orient="horz" pos="3168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guire, Cole" initials="MC" lastIdx="1" clrIdx="0">
    <p:extLst>
      <p:ext uri="{19B8F6BF-5375-455C-9EA6-DF929625EA0E}">
        <p15:presenceInfo xmlns:p15="http://schemas.microsoft.com/office/powerpoint/2012/main" userId="S-1-5-21-527237240-963894560-725345543-1000623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F5700"/>
    <a:srgbClr val="BA7825"/>
    <a:srgbClr val="F8736A"/>
    <a:srgbClr val="CCFFFF"/>
    <a:srgbClr val="DAEFC3"/>
    <a:srgbClr val="FFCCCC"/>
    <a:srgbClr val="17C5C9"/>
    <a:srgbClr val="DEDEDE"/>
    <a:srgbClr val="FF9026"/>
    <a:srgbClr val="94280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255" autoAdjust="0"/>
    <p:restoredTop sz="84967" autoAdjust="0"/>
  </p:normalViewPr>
  <p:slideViewPr>
    <p:cSldViewPr snapToGrid="0">
      <p:cViewPr varScale="1">
        <p:scale>
          <a:sx n="94" d="100"/>
          <a:sy n="94" d="100"/>
        </p:scale>
        <p:origin x="1386" y="66"/>
      </p:cViewPr>
      <p:guideLst>
        <p:guide orient="horz" pos="1392"/>
        <p:guide pos="7056"/>
        <p:guide orient="horz" pos="31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61" Type="http://schemas.openxmlformats.org/officeDocument/2006/relationships/viewProps" Target="viewProps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microsoft.com/office/2018/10/relationships/authors" Target="author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commentAuthors" Target="commentAuthor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A28068-AFBD-4979-B752-9EB6F90B1386}" type="datetimeFigureOut">
              <a:rPr lang="en-US" smtClean="0"/>
              <a:t>4/15/2025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939589-3E79-4C82-AA4A-FE78234FAA5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49689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E074355-CE0D-4C68-A6CB-C364ED71B33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55110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2AAE33-7036-9066-71D0-CACE0A3717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80850A2-C257-3156-B955-DC2B142CB86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DF1B9C-3A7F-C1B6-DF19-73DF58F5D36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E133EE-FD0E-070C-9CA4-D5BBF1902A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939589-3E79-4C82-AA4A-FE78234FAA59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93376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104FC5-D242-A167-B66B-D69ADE90C4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B262F9A-FB25-03DF-3212-371699A96E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72B036E-5A48-7757-53E9-4BFC97B6451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D1842E-0326-1058-DC80-A58D64D204F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939589-3E79-4C82-AA4A-FE78234FAA59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551763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C316BC-864A-8C85-9F02-92667754F5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4721D8E-29F2-EF91-BC19-957C232E204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1458024-C914-C49B-DA33-D9CA2B536F1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405127-5BBA-83E8-2A8B-12CD30B3693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939589-3E79-4C82-AA4A-FE78234FAA59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95787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0BFAC3-2AB0-C01D-201B-AF0F4671CD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E2AF01E-9BBA-DE1A-4202-001CFAAEF0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1E08887-98F9-EA1A-2C37-B5904CD154D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B784C3-5F0A-5479-FC47-152C08686B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939589-3E79-4C82-AA4A-FE78234FAA59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42531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939589-3E79-4C82-AA4A-FE78234FAA59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458278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939589-3E79-4C82-AA4A-FE78234FAA59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998822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939589-3E79-4C82-AA4A-FE78234FAA59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420516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53403B-F6CD-A395-47AD-4A7E274C62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26F1005-994B-152F-2BFC-7C4EF88032B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789C5F0-BE21-1C33-A835-DA9A8B0CD4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1D1D8D-158E-2FBD-B781-A04637D30D1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939589-3E79-4C82-AA4A-FE78234FAA59}" type="slidenum">
              <a:rPr lang="en-US" smtClean="0"/>
              <a:t>42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819541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939589-3E79-4C82-AA4A-FE78234FAA59}" type="slidenum">
              <a:rPr lang="en-US" smtClean="0"/>
              <a:t>45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867333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7D8C1A-23B5-8A9D-8D4B-99D49A706D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6F32AD2-6745-56CF-7C42-0FB81F85D42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7D616E3-CED0-A2F5-722A-FE629C85796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CE0D54-50EB-CF41-5DF6-F5E4F7E468F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939589-3E79-4C82-AA4A-FE78234FAA59}" type="slidenum">
              <a:rPr lang="en-US" smtClean="0"/>
              <a:t>52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34067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939589-3E79-4C82-AA4A-FE78234FAA59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33080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7CB2C2-8BDF-C73B-A56B-A42B551AD1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67DA015-B1C2-87C8-D280-CC6CC9F0452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A18426B-4289-3CF5-990D-BDF99BD115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A862EE-C4B6-27FF-9D35-32D4007CF3C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939589-3E79-4C82-AA4A-FE78234FAA59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82723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939589-3E79-4C82-AA4A-FE78234FAA59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23553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6B6D73-578C-A9DA-5130-3D3122D676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0BB5943-380E-BBC6-A53F-EA3D2DA830A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BA2BD9-2849-2029-F086-FE316EDC9DF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98FE13-5F0C-A419-7B51-398FA6BC1DC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939589-3E79-4C82-AA4A-FE78234FAA59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25491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939589-3E79-4C82-AA4A-FE78234FAA59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66323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939589-3E79-4C82-AA4A-FE78234FAA59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05620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53403B-F6CD-A395-47AD-4A7E274C62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26F1005-994B-152F-2BFC-7C4EF88032B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789C5F0-BE21-1C33-A835-DA9A8B0CD4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1D1D8D-158E-2FBD-B781-A04637D30D1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939589-3E79-4C82-AA4A-FE78234FAA59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78077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D23277-6B23-FA8E-8C4F-524871B279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2BFB9F6-A166-7672-33FE-FA2309176E8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7243695-916B-5ED2-5EDB-3158559F27A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F4AF1ED-910D-B5BF-D243-B6D9C92850C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939589-3E79-4C82-AA4A-FE78234FAA59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5460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40AAD-80AF-40E7-BE3F-43D32FC68E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l">
              <a:defRPr sz="6000" b="1" i="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C80FBD9-0977-4B2B-9318-30774BB094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1B787A8-0D67-4B7E-9B48-86BD906AB6B5}"/>
              </a:ext>
            </a:extLst>
          </p:cNvPr>
          <p:cNvCxnSpPr>
            <a:cxnSpLocks/>
          </p:cNvCxnSpPr>
          <p:nvPr/>
        </p:nvCxnSpPr>
        <p:spPr>
          <a:xfrm>
            <a:off x="715890" y="1114050"/>
            <a:ext cx="0" cy="5735637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97802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F057AE-3B3B-4261-B912-BF9EB9A58C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A2D237-A706-4712-90CA-B04517CBBE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444752" y="1681163"/>
            <a:ext cx="455371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DE39CA1-2B6D-427E-9688-9093D5865C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444752" y="2505075"/>
            <a:ext cx="4553712" cy="368458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3D53357-616B-47F4-944B-F979FE96635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84848" y="1681163"/>
            <a:ext cx="455371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D7EA593-3036-4FB5-94B4-D9431DF0487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784848" y="2505075"/>
            <a:ext cx="4553712" cy="368458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60F34ED-DA60-4CC2-B735-B0EC5D9FEA35}"/>
              </a:ext>
            </a:extLst>
          </p:cNvPr>
          <p:cNvCxnSpPr>
            <a:cxnSpLocks/>
          </p:cNvCxnSpPr>
          <p:nvPr/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Graphic 15">
            <a:extLst>
              <a:ext uri="{FF2B5EF4-FFF2-40B4-BE49-F238E27FC236}">
                <a16:creationId xmlns:a16="http://schemas.microsoft.com/office/drawing/2014/main" id="{A9475260-301F-4744-B1DA-7B00F6FB4342}"/>
              </a:ext>
            </a:extLst>
          </p:cNvPr>
          <p:cNvSpPr/>
          <p:nvPr userDrawn="1"/>
        </p:nvSpPr>
        <p:spPr>
          <a:xfrm>
            <a:off x="10508317" y="492206"/>
            <a:ext cx="139039" cy="139039"/>
          </a:xfrm>
          <a:custGeom>
            <a:avLst/>
            <a:gdLst>
              <a:gd name="connsiteX0" fmla="*/ 129602 w 139039"/>
              <a:gd name="connsiteY0" fmla="*/ 60082 h 139039"/>
              <a:gd name="connsiteX1" fmla="*/ 78957 w 139039"/>
              <a:gd name="connsiteY1" fmla="*/ 60082 h 139039"/>
              <a:gd name="connsiteX2" fmla="*/ 78957 w 139039"/>
              <a:gd name="connsiteY2" fmla="*/ 9437 h 139039"/>
              <a:gd name="connsiteX3" fmla="*/ 69520 w 139039"/>
              <a:gd name="connsiteY3" fmla="*/ 0 h 139039"/>
              <a:gd name="connsiteX4" fmla="*/ 60082 w 139039"/>
              <a:gd name="connsiteY4" fmla="*/ 9437 h 139039"/>
              <a:gd name="connsiteX5" fmla="*/ 60082 w 139039"/>
              <a:gd name="connsiteY5" fmla="*/ 60082 h 139039"/>
              <a:gd name="connsiteX6" fmla="*/ 9437 w 139039"/>
              <a:gd name="connsiteY6" fmla="*/ 60082 h 139039"/>
              <a:gd name="connsiteX7" fmla="*/ 0 w 139039"/>
              <a:gd name="connsiteY7" fmla="*/ 69520 h 139039"/>
              <a:gd name="connsiteX8" fmla="*/ 9437 w 139039"/>
              <a:gd name="connsiteY8" fmla="*/ 78957 h 139039"/>
              <a:gd name="connsiteX9" fmla="*/ 60082 w 139039"/>
              <a:gd name="connsiteY9" fmla="*/ 78957 h 139039"/>
              <a:gd name="connsiteX10" fmla="*/ 60082 w 139039"/>
              <a:gd name="connsiteY10" fmla="*/ 129602 h 139039"/>
              <a:gd name="connsiteX11" fmla="*/ 69520 w 139039"/>
              <a:gd name="connsiteY11" fmla="*/ 139039 h 139039"/>
              <a:gd name="connsiteX12" fmla="*/ 78957 w 139039"/>
              <a:gd name="connsiteY12" fmla="*/ 129602 h 139039"/>
              <a:gd name="connsiteX13" fmla="*/ 78957 w 139039"/>
              <a:gd name="connsiteY13" fmla="*/ 78957 h 139039"/>
              <a:gd name="connsiteX14" fmla="*/ 129602 w 139039"/>
              <a:gd name="connsiteY14" fmla="*/ 78957 h 139039"/>
              <a:gd name="connsiteX15" fmla="*/ 139039 w 139039"/>
              <a:gd name="connsiteY15" fmla="*/ 69520 h 139039"/>
              <a:gd name="connsiteX16" fmla="*/ 129602 w 139039"/>
              <a:gd name="connsiteY16" fmla="*/ 60082 h 13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9" h="139039">
                <a:moveTo>
                  <a:pt x="129602" y="60082"/>
                </a:moveTo>
                <a:lnTo>
                  <a:pt x="78957" y="60082"/>
                </a:lnTo>
                <a:lnTo>
                  <a:pt x="78957" y="9437"/>
                </a:lnTo>
                <a:cubicBezTo>
                  <a:pt x="78957" y="4225"/>
                  <a:pt x="74731" y="0"/>
                  <a:pt x="69520" y="0"/>
                </a:cubicBezTo>
                <a:cubicBezTo>
                  <a:pt x="64308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8" y="139039"/>
                  <a:pt x="69520" y="139039"/>
                </a:cubicBezTo>
                <a:cubicBezTo>
                  <a:pt x="74731" y="139039"/>
                  <a:pt x="78957" y="134814"/>
                  <a:pt x="78957" y="129602"/>
                </a:cubicBezTo>
                <a:lnTo>
                  <a:pt x="78957" y="78957"/>
                </a:lnTo>
                <a:lnTo>
                  <a:pt x="129602" y="78957"/>
                </a:lnTo>
                <a:cubicBezTo>
                  <a:pt x="134814" y="78957"/>
                  <a:pt x="139039" y="74731"/>
                  <a:pt x="139039" y="69520"/>
                </a:cubicBezTo>
                <a:cubicBezTo>
                  <a:pt x="139039" y="64308"/>
                  <a:pt x="134814" y="60082"/>
                  <a:pt x="129602" y="60082"/>
                </a:cubicBezTo>
                <a:close/>
              </a:path>
            </a:pathLst>
          </a:custGeom>
          <a:solidFill>
            <a:schemeClr val="accent2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4" name="Graphic 16">
            <a:extLst>
              <a:ext uri="{FF2B5EF4-FFF2-40B4-BE49-F238E27FC236}">
                <a16:creationId xmlns:a16="http://schemas.microsoft.com/office/drawing/2014/main" id="{9BBD3F4B-0836-48C5-AC68-747456D1DD50}"/>
              </a:ext>
            </a:extLst>
          </p:cNvPr>
          <p:cNvSpPr/>
          <p:nvPr userDrawn="1"/>
        </p:nvSpPr>
        <p:spPr>
          <a:xfrm>
            <a:off x="11477944" y="1055581"/>
            <a:ext cx="127714" cy="127714"/>
          </a:xfrm>
          <a:custGeom>
            <a:avLst/>
            <a:gdLst>
              <a:gd name="connsiteX0" fmla="*/ 63857 w 127714"/>
              <a:gd name="connsiteY0" fmla="*/ 18874 h 127714"/>
              <a:gd name="connsiteX1" fmla="*/ 108840 w 127714"/>
              <a:gd name="connsiteY1" fmla="*/ 63857 h 127714"/>
              <a:gd name="connsiteX2" fmla="*/ 63857 w 127714"/>
              <a:gd name="connsiteY2" fmla="*/ 108840 h 127714"/>
              <a:gd name="connsiteX3" fmla="*/ 18874 w 127714"/>
              <a:gd name="connsiteY3" fmla="*/ 63857 h 127714"/>
              <a:gd name="connsiteX4" fmla="*/ 63857 w 127714"/>
              <a:gd name="connsiteY4" fmla="*/ 18874 h 127714"/>
              <a:gd name="connsiteX5" fmla="*/ 63857 w 127714"/>
              <a:gd name="connsiteY5" fmla="*/ 0 h 127714"/>
              <a:gd name="connsiteX6" fmla="*/ 0 w 127714"/>
              <a:gd name="connsiteY6" fmla="*/ 63857 h 127714"/>
              <a:gd name="connsiteX7" fmla="*/ 63857 w 127714"/>
              <a:gd name="connsiteY7" fmla="*/ 127714 h 127714"/>
              <a:gd name="connsiteX8" fmla="*/ 127714 w 127714"/>
              <a:gd name="connsiteY8" fmla="*/ 63857 h 127714"/>
              <a:gd name="connsiteX9" fmla="*/ 63857 w 127714"/>
              <a:gd name="connsiteY9" fmla="*/ 0 h 12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4" h="127714">
                <a:moveTo>
                  <a:pt x="63857" y="18874"/>
                </a:moveTo>
                <a:cubicBezTo>
                  <a:pt x="88700" y="18874"/>
                  <a:pt x="108840" y="39014"/>
                  <a:pt x="108840" y="63857"/>
                </a:cubicBezTo>
                <a:cubicBezTo>
                  <a:pt x="108840" y="88700"/>
                  <a:pt x="88700" y="108840"/>
                  <a:pt x="63857" y="108840"/>
                </a:cubicBezTo>
                <a:cubicBezTo>
                  <a:pt x="39014" y="108840"/>
                  <a:pt x="18874" y="88700"/>
                  <a:pt x="18874" y="63857"/>
                </a:cubicBezTo>
                <a:cubicBezTo>
                  <a:pt x="18898" y="39024"/>
                  <a:pt x="39024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4"/>
                  <a:pt x="63857" y="127714"/>
                </a:cubicBezTo>
                <a:cubicBezTo>
                  <a:pt x="99124" y="127714"/>
                  <a:pt x="127714" y="99124"/>
                  <a:pt x="127714" y="63857"/>
                </a:cubicBezTo>
                <a:cubicBezTo>
                  <a:pt x="127714" y="28590"/>
                  <a:pt x="99124" y="0"/>
                  <a:pt x="63857" y="0"/>
                </a:cubicBezTo>
                <a:close/>
              </a:path>
            </a:pathLst>
          </a:custGeom>
          <a:solidFill>
            <a:schemeClr val="accent2"/>
          </a:solidFill>
          <a:ln w="61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6" name="Graphic 14">
            <a:extLst>
              <a:ext uri="{FF2B5EF4-FFF2-40B4-BE49-F238E27FC236}">
                <a16:creationId xmlns:a16="http://schemas.microsoft.com/office/drawing/2014/main" id="{9B4398D5-99F4-4F83-AA77-9B4177648CAF}"/>
              </a:ext>
            </a:extLst>
          </p:cNvPr>
          <p:cNvSpPr/>
          <p:nvPr userDrawn="1"/>
        </p:nvSpPr>
        <p:spPr>
          <a:xfrm>
            <a:off x="11241555" y="446637"/>
            <a:ext cx="91138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accent2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75955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F057AE-3B3B-4261-B912-BF9EB9A58C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A2D237-A706-4712-90CA-B04517CBBE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444752" y="1681163"/>
            <a:ext cx="28346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DE39CA1-2B6D-427E-9688-9093D5865C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444752" y="2505075"/>
            <a:ext cx="2834640" cy="368458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3D53357-616B-47F4-944B-F979FE96635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983480" y="1681163"/>
            <a:ext cx="28346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D7EA593-3036-4FB5-94B4-D9431DF0487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983480" y="2505075"/>
            <a:ext cx="2834640" cy="368458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60F34ED-DA60-4CC2-B735-B0EC5D9FEA35}"/>
              </a:ext>
            </a:extLst>
          </p:cNvPr>
          <p:cNvCxnSpPr>
            <a:cxnSpLocks/>
          </p:cNvCxnSpPr>
          <p:nvPr/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Graphic 15">
            <a:extLst>
              <a:ext uri="{FF2B5EF4-FFF2-40B4-BE49-F238E27FC236}">
                <a16:creationId xmlns:a16="http://schemas.microsoft.com/office/drawing/2014/main" id="{A9475260-301F-4744-B1DA-7B00F6FB4342}"/>
              </a:ext>
            </a:extLst>
          </p:cNvPr>
          <p:cNvSpPr/>
          <p:nvPr userDrawn="1"/>
        </p:nvSpPr>
        <p:spPr>
          <a:xfrm>
            <a:off x="10508317" y="492206"/>
            <a:ext cx="139039" cy="139039"/>
          </a:xfrm>
          <a:custGeom>
            <a:avLst/>
            <a:gdLst>
              <a:gd name="connsiteX0" fmla="*/ 129602 w 139039"/>
              <a:gd name="connsiteY0" fmla="*/ 60082 h 139039"/>
              <a:gd name="connsiteX1" fmla="*/ 78957 w 139039"/>
              <a:gd name="connsiteY1" fmla="*/ 60082 h 139039"/>
              <a:gd name="connsiteX2" fmla="*/ 78957 w 139039"/>
              <a:gd name="connsiteY2" fmla="*/ 9437 h 139039"/>
              <a:gd name="connsiteX3" fmla="*/ 69520 w 139039"/>
              <a:gd name="connsiteY3" fmla="*/ 0 h 139039"/>
              <a:gd name="connsiteX4" fmla="*/ 60082 w 139039"/>
              <a:gd name="connsiteY4" fmla="*/ 9437 h 139039"/>
              <a:gd name="connsiteX5" fmla="*/ 60082 w 139039"/>
              <a:gd name="connsiteY5" fmla="*/ 60082 h 139039"/>
              <a:gd name="connsiteX6" fmla="*/ 9437 w 139039"/>
              <a:gd name="connsiteY6" fmla="*/ 60082 h 139039"/>
              <a:gd name="connsiteX7" fmla="*/ 0 w 139039"/>
              <a:gd name="connsiteY7" fmla="*/ 69520 h 139039"/>
              <a:gd name="connsiteX8" fmla="*/ 9437 w 139039"/>
              <a:gd name="connsiteY8" fmla="*/ 78957 h 139039"/>
              <a:gd name="connsiteX9" fmla="*/ 60082 w 139039"/>
              <a:gd name="connsiteY9" fmla="*/ 78957 h 139039"/>
              <a:gd name="connsiteX10" fmla="*/ 60082 w 139039"/>
              <a:gd name="connsiteY10" fmla="*/ 129602 h 139039"/>
              <a:gd name="connsiteX11" fmla="*/ 69520 w 139039"/>
              <a:gd name="connsiteY11" fmla="*/ 139039 h 139039"/>
              <a:gd name="connsiteX12" fmla="*/ 78957 w 139039"/>
              <a:gd name="connsiteY12" fmla="*/ 129602 h 139039"/>
              <a:gd name="connsiteX13" fmla="*/ 78957 w 139039"/>
              <a:gd name="connsiteY13" fmla="*/ 78957 h 139039"/>
              <a:gd name="connsiteX14" fmla="*/ 129602 w 139039"/>
              <a:gd name="connsiteY14" fmla="*/ 78957 h 139039"/>
              <a:gd name="connsiteX15" fmla="*/ 139039 w 139039"/>
              <a:gd name="connsiteY15" fmla="*/ 69520 h 139039"/>
              <a:gd name="connsiteX16" fmla="*/ 129602 w 139039"/>
              <a:gd name="connsiteY16" fmla="*/ 60082 h 13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9" h="139039">
                <a:moveTo>
                  <a:pt x="129602" y="60082"/>
                </a:moveTo>
                <a:lnTo>
                  <a:pt x="78957" y="60082"/>
                </a:lnTo>
                <a:lnTo>
                  <a:pt x="78957" y="9437"/>
                </a:lnTo>
                <a:cubicBezTo>
                  <a:pt x="78957" y="4225"/>
                  <a:pt x="74731" y="0"/>
                  <a:pt x="69520" y="0"/>
                </a:cubicBezTo>
                <a:cubicBezTo>
                  <a:pt x="64308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8" y="139039"/>
                  <a:pt x="69520" y="139039"/>
                </a:cubicBezTo>
                <a:cubicBezTo>
                  <a:pt x="74731" y="139039"/>
                  <a:pt x="78957" y="134814"/>
                  <a:pt x="78957" y="129602"/>
                </a:cubicBezTo>
                <a:lnTo>
                  <a:pt x="78957" y="78957"/>
                </a:lnTo>
                <a:lnTo>
                  <a:pt x="129602" y="78957"/>
                </a:lnTo>
                <a:cubicBezTo>
                  <a:pt x="134814" y="78957"/>
                  <a:pt x="139039" y="74731"/>
                  <a:pt x="139039" y="69520"/>
                </a:cubicBezTo>
                <a:cubicBezTo>
                  <a:pt x="139039" y="64308"/>
                  <a:pt x="134814" y="60082"/>
                  <a:pt x="129602" y="60082"/>
                </a:cubicBezTo>
                <a:close/>
              </a:path>
            </a:pathLst>
          </a:custGeom>
          <a:solidFill>
            <a:schemeClr val="accent2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4" name="Graphic 16">
            <a:extLst>
              <a:ext uri="{FF2B5EF4-FFF2-40B4-BE49-F238E27FC236}">
                <a16:creationId xmlns:a16="http://schemas.microsoft.com/office/drawing/2014/main" id="{9BBD3F4B-0836-48C5-AC68-747456D1DD50}"/>
              </a:ext>
            </a:extLst>
          </p:cNvPr>
          <p:cNvSpPr/>
          <p:nvPr userDrawn="1"/>
        </p:nvSpPr>
        <p:spPr>
          <a:xfrm>
            <a:off x="11477944" y="1055581"/>
            <a:ext cx="127714" cy="127714"/>
          </a:xfrm>
          <a:custGeom>
            <a:avLst/>
            <a:gdLst>
              <a:gd name="connsiteX0" fmla="*/ 63857 w 127714"/>
              <a:gd name="connsiteY0" fmla="*/ 18874 h 127714"/>
              <a:gd name="connsiteX1" fmla="*/ 108840 w 127714"/>
              <a:gd name="connsiteY1" fmla="*/ 63857 h 127714"/>
              <a:gd name="connsiteX2" fmla="*/ 63857 w 127714"/>
              <a:gd name="connsiteY2" fmla="*/ 108840 h 127714"/>
              <a:gd name="connsiteX3" fmla="*/ 18874 w 127714"/>
              <a:gd name="connsiteY3" fmla="*/ 63857 h 127714"/>
              <a:gd name="connsiteX4" fmla="*/ 63857 w 127714"/>
              <a:gd name="connsiteY4" fmla="*/ 18874 h 127714"/>
              <a:gd name="connsiteX5" fmla="*/ 63857 w 127714"/>
              <a:gd name="connsiteY5" fmla="*/ 0 h 127714"/>
              <a:gd name="connsiteX6" fmla="*/ 0 w 127714"/>
              <a:gd name="connsiteY6" fmla="*/ 63857 h 127714"/>
              <a:gd name="connsiteX7" fmla="*/ 63857 w 127714"/>
              <a:gd name="connsiteY7" fmla="*/ 127714 h 127714"/>
              <a:gd name="connsiteX8" fmla="*/ 127714 w 127714"/>
              <a:gd name="connsiteY8" fmla="*/ 63857 h 127714"/>
              <a:gd name="connsiteX9" fmla="*/ 63857 w 127714"/>
              <a:gd name="connsiteY9" fmla="*/ 0 h 12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4" h="127714">
                <a:moveTo>
                  <a:pt x="63857" y="18874"/>
                </a:moveTo>
                <a:cubicBezTo>
                  <a:pt x="88700" y="18874"/>
                  <a:pt x="108840" y="39014"/>
                  <a:pt x="108840" y="63857"/>
                </a:cubicBezTo>
                <a:cubicBezTo>
                  <a:pt x="108840" y="88700"/>
                  <a:pt x="88700" y="108840"/>
                  <a:pt x="63857" y="108840"/>
                </a:cubicBezTo>
                <a:cubicBezTo>
                  <a:pt x="39014" y="108840"/>
                  <a:pt x="18874" y="88700"/>
                  <a:pt x="18874" y="63857"/>
                </a:cubicBezTo>
                <a:cubicBezTo>
                  <a:pt x="18898" y="39024"/>
                  <a:pt x="39024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4"/>
                  <a:pt x="63857" y="127714"/>
                </a:cubicBezTo>
                <a:cubicBezTo>
                  <a:pt x="99124" y="127714"/>
                  <a:pt x="127714" y="99124"/>
                  <a:pt x="127714" y="63857"/>
                </a:cubicBezTo>
                <a:cubicBezTo>
                  <a:pt x="127714" y="28590"/>
                  <a:pt x="99124" y="0"/>
                  <a:pt x="63857" y="0"/>
                </a:cubicBezTo>
                <a:close/>
              </a:path>
            </a:pathLst>
          </a:custGeom>
          <a:solidFill>
            <a:schemeClr val="accent2"/>
          </a:solidFill>
          <a:ln w="61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6" name="Graphic 14">
            <a:extLst>
              <a:ext uri="{FF2B5EF4-FFF2-40B4-BE49-F238E27FC236}">
                <a16:creationId xmlns:a16="http://schemas.microsoft.com/office/drawing/2014/main" id="{9B4398D5-99F4-4F83-AA77-9B4177648CAF}"/>
              </a:ext>
            </a:extLst>
          </p:cNvPr>
          <p:cNvSpPr/>
          <p:nvPr userDrawn="1"/>
        </p:nvSpPr>
        <p:spPr>
          <a:xfrm>
            <a:off x="11241555" y="446637"/>
            <a:ext cx="91138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accent2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2D693B15-7265-4478-9579-62FCD5222D0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531352" y="1769269"/>
            <a:ext cx="28346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Content Placeholder 5">
            <a:extLst>
              <a:ext uri="{FF2B5EF4-FFF2-40B4-BE49-F238E27FC236}">
                <a16:creationId xmlns:a16="http://schemas.microsoft.com/office/drawing/2014/main" id="{48F9E92F-BB16-4896-A47F-6497C3D705B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531352" y="2593181"/>
            <a:ext cx="2834640" cy="368458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3730798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40AAD-80AF-40E7-BE3F-43D32FC68E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391656" y="804672"/>
            <a:ext cx="4434840" cy="886968"/>
          </a:xfrm>
        </p:spPr>
        <p:txBody>
          <a:bodyPr anchor="b"/>
          <a:lstStyle>
            <a:lvl1pPr algn="l">
              <a:defRPr sz="5400" b="0" i="0" cap="none" baseline="0"/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C80FBD9-0977-4B2B-9318-30774BB094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91654" y="1801368"/>
            <a:ext cx="4434840" cy="4754880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8C2A2A-62DB-40C0-8AE7-CB9B98649B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16200000">
            <a:off x="9811512" y="1591056"/>
            <a:ext cx="3547872" cy="365125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01EAA4-F44C-4C1F-B8E3-1A3005300F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fld id="{D8DA9DAA-006C-4F4B-980E-E3DF019B24E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939C974-0ED4-4915-BBF7-1FB00C18AD45}"/>
              </a:ext>
            </a:extLst>
          </p:cNvPr>
          <p:cNvCxnSpPr>
            <a:cxnSpLocks/>
          </p:cNvCxnSpPr>
          <p:nvPr userDrawn="1"/>
        </p:nvCxnSpPr>
        <p:spPr>
          <a:xfrm>
            <a:off x="11586162" y="3619272"/>
            <a:ext cx="0" cy="3238728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515930B2-E36D-4D05-A6B3-CA1BF61D50CC}"/>
              </a:ext>
            </a:extLst>
          </p:cNvPr>
          <p:cNvSpPr/>
          <p:nvPr userDrawn="1"/>
        </p:nvSpPr>
        <p:spPr>
          <a:xfrm>
            <a:off x="0" y="0"/>
            <a:ext cx="5779911" cy="6858000"/>
          </a:xfrm>
          <a:prstGeom prst="rect">
            <a:avLst/>
          </a:prstGeom>
          <a:gradFill flip="none" rotWithShape="1">
            <a:gsLst>
              <a:gs pos="100000">
                <a:schemeClr val="accent4"/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9CEC7E0F-60E8-418B-978D-C607C82E97F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83464" y="3108960"/>
            <a:ext cx="5221224" cy="3447288"/>
          </a:xfrm>
        </p:spPr>
        <p:txBody>
          <a:bodyPr anchor="ctr"/>
          <a:lstStyle>
            <a:lvl1pPr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Picture Placeholder 12">
            <a:extLst>
              <a:ext uri="{FF2B5EF4-FFF2-40B4-BE49-F238E27FC236}">
                <a16:creationId xmlns:a16="http://schemas.microsoft.com/office/drawing/2014/main" id="{F146D6C1-343E-4F97-A565-55BBB15F4C7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83464" y="301752"/>
            <a:ext cx="2459736" cy="2505456"/>
          </a:xfrm>
        </p:spPr>
        <p:txBody>
          <a:bodyPr anchor="ctr"/>
          <a:lstStyle>
            <a:lvl1pPr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Picture Placeholder 12">
            <a:extLst>
              <a:ext uri="{FF2B5EF4-FFF2-40B4-BE49-F238E27FC236}">
                <a16:creationId xmlns:a16="http://schemas.microsoft.com/office/drawing/2014/main" id="{BA123E2D-4554-47D5-B0EC-0C47EDB4162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044952" y="301752"/>
            <a:ext cx="2459736" cy="2505456"/>
          </a:xfrm>
        </p:spPr>
        <p:txBody>
          <a:bodyPr anchor="ctr"/>
          <a:lstStyle>
            <a:lvl1pPr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78914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bg>
      <p:bgPr>
        <a:gradFill>
          <a:gsLst>
            <a:gs pos="100000">
              <a:schemeClr val="accent4"/>
            </a:gs>
            <a:gs pos="0">
              <a:schemeClr val="accent2"/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icture Placeholder 32">
            <a:extLst>
              <a:ext uri="{FF2B5EF4-FFF2-40B4-BE49-F238E27FC236}">
                <a16:creationId xmlns:a16="http://schemas.microsoft.com/office/drawing/2014/main" id="{3186EA6A-5CD5-4DF7-9C8A-EDFAF28A80D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777111" y="407499"/>
            <a:ext cx="1952279" cy="1952279"/>
          </a:xfrm>
          <a:custGeom>
            <a:avLst/>
            <a:gdLst>
              <a:gd name="connsiteX0" fmla="*/ 976140 w 1952279"/>
              <a:gd name="connsiteY0" fmla="*/ 0 h 1952279"/>
              <a:gd name="connsiteX1" fmla="*/ 1952279 w 1952279"/>
              <a:gd name="connsiteY1" fmla="*/ 976140 h 1952279"/>
              <a:gd name="connsiteX2" fmla="*/ 976140 w 1952279"/>
              <a:gd name="connsiteY2" fmla="*/ 1952279 h 1952279"/>
              <a:gd name="connsiteX3" fmla="*/ 0 w 1952279"/>
              <a:gd name="connsiteY3" fmla="*/ 976140 h 1952279"/>
              <a:gd name="connsiteX4" fmla="*/ 976140 w 1952279"/>
              <a:gd name="connsiteY4" fmla="*/ 0 h 1952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2279" h="1952279">
                <a:moveTo>
                  <a:pt x="976140" y="0"/>
                </a:moveTo>
                <a:cubicBezTo>
                  <a:pt x="1515247" y="0"/>
                  <a:pt x="1952279" y="437033"/>
                  <a:pt x="1952279" y="976140"/>
                </a:cubicBezTo>
                <a:cubicBezTo>
                  <a:pt x="1952279" y="1515246"/>
                  <a:pt x="1515247" y="1952279"/>
                  <a:pt x="976140" y="1952279"/>
                </a:cubicBezTo>
                <a:cubicBezTo>
                  <a:pt x="437033" y="1952279"/>
                  <a:pt x="0" y="1515246"/>
                  <a:pt x="0" y="976140"/>
                </a:cubicBezTo>
                <a:cubicBezTo>
                  <a:pt x="0" y="437033"/>
                  <a:pt x="437033" y="0"/>
                  <a:pt x="976140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83D5117F-F235-498D-99A5-9DE2D665576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528345" y="1972581"/>
            <a:ext cx="2290065" cy="2273502"/>
          </a:xfrm>
          <a:custGeom>
            <a:avLst/>
            <a:gdLst>
              <a:gd name="connsiteX0" fmla="*/ 1145032 w 2290065"/>
              <a:gd name="connsiteY0" fmla="*/ 0 h 2273502"/>
              <a:gd name="connsiteX1" fmla="*/ 2290065 w 2290065"/>
              <a:gd name="connsiteY1" fmla="*/ 1145033 h 2273502"/>
              <a:gd name="connsiteX2" fmla="*/ 1375797 w 2290065"/>
              <a:gd name="connsiteY2" fmla="*/ 2266803 h 2273502"/>
              <a:gd name="connsiteX3" fmla="*/ 1331903 w 2290065"/>
              <a:gd name="connsiteY3" fmla="*/ 2273502 h 2273502"/>
              <a:gd name="connsiteX4" fmla="*/ 958162 w 2290065"/>
              <a:gd name="connsiteY4" fmla="*/ 2273502 h 2273502"/>
              <a:gd name="connsiteX5" fmla="*/ 914268 w 2290065"/>
              <a:gd name="connsiteY5" fmla="*/ 2266803 h 2273502"/>
              <a:gd name="connsiteX6" fmla="*/ 5911 w 2290065"/>
              <a:gd name="connsiteY6" fmla="*/ 1262106 h 2273502"/>
              <a:gd name="connsiteX7" fmla="*/ 0 w 2290065"/>
              <a:gd name="connsiteY7" fmla="*/ 1145053 h 2273502"/>
              <a:gd name="connsiteX8" fmla="*/ 0 w 2290065"/>
              <a:gd name="connsiteY8" fmla="*/ 1145014 h 2273502"/>
              <a:gd name="connsiteX9" fmla="*/ 5911 w 2290065"/>
              <a:gd name="connsiteY9" fmla="*/ 1027960 h 2273502"/>
              <a:gd name="connsiteX10" fmla="*/ 1145032 w 2290065"/>
              <a:gd name="connsiteY10" fmla="*/ 0 h 2273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290065" h="2273502">
                <a:moveTo>
                  <a:pt x="1145032" y="0"/>
                </a:moveTo>
                <a:cubicBezTo>
                  <a:pt x="1777417" y="0"/>
                  <a:pt x="2290065" y="512649"/>
                  <a:pt x="2290065" y="1145033"/>
                </a:cubicBezTo>
                <a:cubicBezTo>
                  <a:pt x="2290065" y="1698370"/>
                  <a:pt x="1897569" y="2160033"/>
                  <a:pt x="1375797" y="2266803"/>
                </a:cubicBezTo>
                <a:lnTo>
                  <a:pt x="1331903" y="2273502"/>
                </a:lnTo>
                <a:lnTo>
                  <a:pt x="958162" y="2273502"/>
                </a:lnTo>
                <a:lnTo>
                  <a:pt x="914268" y="2266803"/>
                </a:lnTo>
                <a:cubicBezTo>
                  <a:pt x="429765" y="2167660"/>
                  <a:pt x="56730" y="1762511"/>
                  <a:pt x="5911" y="1262106"/>
                </a:cubicBezTo>
                <a:lnTo>
                  <a:pt x="0" y="1145053"/>
                </a:lnTo>
                <a:lnTo>
                  <a:pt x="0" y="1145014"/>
                </a:lnTo>
                <a:lnTo>
                  <a:pt x="5911" y="1027960"/>
                </a:lnTo>
                <a:cubicBezTo>
                  <a:pt x="64548" y="450571"/>
                  <a:pt x="552172" y="0"/>
                  <a:pt x="1145032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1" name="Picture Placeholder 30">
            <a:extLst>
              <a:ext uri="{FF2B5EF4-FFF2-40B4-BE49-F238E27FC236}">
                <a16:creationId xmlns:a16="http://schemas.microsoft.com/office/drawing/2014/main" id="{E1E0A794-F1D3-4628-B5B1-9D48AB34C3D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579539" y="4386312"/>
            <a:ext cx="3119293" cy="2462810"/>
          </a:xfrm>
          <a:custGeom>
            <a:avLst/>
            <a:gdLst>
              <a:gd name="connsiteX0" fmla="*/ 1559647 w 3119293"/>
              <a:gd name="connsiteY0" fmla="*/ 0 h 2462810"/>
              <a:gd name="connsiteX1" fmla="*/ 3119293 w 3119293"/>
              <a:gd name="connsiteY1" fmla="*/ 1559647 h 2462810"/>
              <a:gd name="connsiteX2" fmla="*/ 2852930 w 3119293"/>
              <a:gd name="connsiteY2" fmla="*/ 2431660 h 2462810"/>
              <a:gd name="connsiteX3" fmla="*/ 2829636 w 3119293"/>
              <a:gd name="connsiteY3" fmla="*/ 2462810 h 2462810"/>
              <a:gd name="connsiteX4" fmla="*/ 289658 w 3119293"/>
              <a:gd name="connsiteY4" fmla="*/ 2462810 h 2462810"/>
              <a:gd name="connsiteX5" fmla="*/ 266363 w 3119293"/>
              <a:gd name="connsiteY5" fmla="*/ 2431660 h 2462810"/>
              <a:gd name="connsiteX6" fmla="*/ 0 w 3119293"/>
              <a:gd name="connsiteY6" fmla="*/ 1559647 h 2462810"/>
              <a:gd name="connsiteX7" fmla="*/ 1559647 w 3119293"/>
              <a:gd name="connsiteY7" fmla="*/ 0 h 2462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19293" h="2462810">
                <a:moveTo>
                  <a:pt x="1559647" y="0"/>
                </a:moveTo>
                <a:cubicBezTo>
                  <a:pt x="2421016" y="0"/>
                  <a:pt x="3119293" y="698278"/>
                  <a:pt x="3119293" y="1559647"/>
                </a:cubicBezTo>
                <a:cubicBezTo>
                  <a:pt x="3119293" y="1882660"/>
                  <a:pt x="3021098" y="2182739"/>
                  <a:pt x="2852930" y="2431660"/>
                </a:cubicBezTo>
                <a:lnTo>
                  <a:pt x="2829636" y="2462810"/>
                </a:lnTo>
                <a:lnTo>
                  <a:pt x="289658" y="2462810"/>
                </a:lnTo>
                <a:lnTo>
                  <a:pt x="266363" y="2431660"/>
                </a:lnTo>
                <a:cubicBezTo>
                  <a:pt x="98195" y="2182739"/>
                  <a:pt x="0" y="1882660"/>
                  <a:pt x="0" y="1559647"/>
                </a:cubicBezTo>
                <a:cubicBezTo>
                  <a:pt x="0" y="698278"/>
                  <a:pt x="698278" y="0"/>
                  <a:pt x="1559647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0" name="Picture Placeholder 29">
            <a:extLst>
              <a:ext uri="{FF2B5EF4-FFF2-40B4-BE49-F238E27FC236}">
                <a16:creationId xmlns:a16="http://schemas.microsoft.com/office/drawing/2014/main" id="{B8D3F45B-B631-47D3-A33C-71CEC2B3602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092905" y="4018982"/>
            <a:ext cx="3854161" cy="2839018"/>
          </a:xfrm>
          <a:custGeom>
            <a:avLst/>
            <a:gdLst>
              <a:gd name="connsiteX0" fmla="*/ 1927061 w 3854161"/>
              <a:gd name="connsiteY0" fmla="*/ 0 h 2839018"/>
              <a:gd name="connsiteX1" fmla="*/ 1927101 w 3854161"/>
              <a:gd name="connsiteY1" fmla="*/ 0 h 2839018"/>
              <a:gd name="connsiteX2" fmla="*/ 2124114 w 3854161"/>
              <a:gd name="connsiteY2" fmla="*/ 9948 h 2839018"/>
              <a:gd name="connsiteX3" fmla="*/ 3854161 w 3854161"/>
              <a:gd name="connsiteY3" fmla="*/ 1927080 h 2839018"/>
              <a:gd name="connsiteX4" fmla="*/ 3702722 w 3854161"/>
              <a:gd name="connsiteY4" fmla="*/ 2677187 h 2839018"/>
              <a:gd name="connsiteX5" fmla="*/ 3624763 w 3854161"/>
              <a:gd name="connsiteY5" fmla="*/ 2839018 h 2839018"/>
              <a:gd name="connsiteX6" fmla="*/ 229398 w 3854161"/>
              <a:gd name="connsiteY6" fmla="*/ 2839018 h 2839018"/>
              <a:gd name="connsiteX7" fmla="*/ 151440 w 3854161"/>
              <a:gd name="connsiteY7" fmla="*/ 2677187 h 2839018"/>
              <a:gd name="connsiteX8" fmla="*/ 0 w 3854161"/>
              <a:gd name="connsiteY8" fmla="*/ 1927080 h 2839018"/>
              <a:gd name="connsiteX9" fmla="*/ 1730048 w 3854161"/>
              <a:gd name="connsiteY9" fmla="*/ 9948 h 2839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854161" h="2839018">
                <a:moveTo>
                  <a:pt x="1927061" y="0"/>
                </a:moveTo>
                <a:lnTo>
                  <a:pt x="1927101" y="0"/>
                </a:lnTo>
                <a:lnTo>
                  <a:pt x="2124114" y="9948"/>
                </a:lnTo>
                <a:cubicBezTo>
                  <a:pt x="3095856" y="108634"/>
                  <a:pt x="3854161" y="929301"/>
                  <a:pt x="3854161" y="1927080"/>
                </a:cubicBezTo>
                <a:cubicBezTo>
                  <a:pt x="3854161" y="2193154"/>
                  <a:pt x="3800237" y="2446634"/>
                  <a:pt x="3702722" y="2677187"/>
                </a:cubicBezTo>
                <a:lnTo>
                  <a:pt x="3624763" y="2839018"/>
                </a:lnTo>
                <a:lnTo>
                  <a:pt x="229398" y="2839018"/>
                </a:lnTo>
                <a:lnTo>
                  <a:pt x="151440" y="2677187"/>
                </a:lnTo>
                <a:cubicBezTo>
                  <a:pt x="53924" y="2446634"/>
                  <a:pt x="0" y="2193154"/>
                  <a:pt x="0" y="1927080"/>
                </a:cubicBezTo>
                <a:cubicBezTo>
                  <a:pt x="0" y="929301"/>
                  <a:pt x="758305" y="108634"/>
                  <a:pt x="1730048" y="9948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969F227-D21C-48B3-828A-6BFA9585E8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0720" y="585216"/>
            <a:ext cx="5276088" cy="2276856"/>
          </a:xfrm>
        </p:spPr>
        <p:txBody>
          <a:bodyPr anchor="b"/>
          <a:lstStyle>
            <a:lvl1pPr algn="r">
              <a:defRPr sz="4800" b="1" cap="all" spc="4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DF1DFFF-E5C5-43DF-B71C-7270DB97372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58368" y="201168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3/14/2025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EBC03C0-6EB7-4633-967C-12C35768BB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16200000">
            <a:off x="-548640" y="1938528"/>
            <a:ext cx="278892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0FF4306-91CD-4B7B-8A53-34BE8F997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201168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8DA9DAA-006C-4F4B-980E-E3DF019B24E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Graphic 32">
            <a:extLst>
              <a:ext uri="{FF2B5EF4-FFF2-40B4-BE49-F238E27FC236}">
                <a16:creationId xmlns:a16="http://schemas.microsoft.com/office/drawing/2014/main" id="{846CD0EA-B0AA-4845-81A5-4ADD7C58B12F}"/>
              </a:ext>
            </a:extLst>
          </p:cNvPr>
          <p:cNvSpPr/>
          <p:nvPr userDrawn="1"/>
        </p:nvSpPr>
        <p:spPr>
          <a:xfrm>
            <a:off x="1472366" y="1859534"/>
            <a:ext cx="139039" cy="139039"/>
          </a:xfrm>
          <a:custGeom>
            <a:avLst/>
            <a:gdLst>
              <a:gd name="connsiteX0" fmla="*/ 129602 w 139039"/>
              <a:gd name="connsiteY0" fmla="*/ 60082 h 139039"/>
              <a:gd name="connsiteX1" fmla="*/ 78957 w 139039"/>
              <a:gd name="connsiteY1" fmla="*/ 60082 h 139039"/>
              <a:gd name="connsiteX2" fmla="*/ 78957 w 139039"/>
              <a:gd name="connsiteY2" fmla="*/ 9437 h 139039"/>
              <a:gd name="connsiteX3" fmla="*/ 69520 w 139039"/>
              <a:gd name="connsiteY3" fmla="*/ 0 h 139039"/>
              <a:gd name="connsiteX4" fmla="*/ 60082 w 139039"/>
              <a:gd name="connsiteY4" fmla="*/ 9437 h 139039"/>
              <a:gd name="connsiteX5" fmla="*/ 60082 w 139039"/>
              <a:gd name="connsiteY5" fmla="*/ 60082 h 139039"/>
              <a:gd name="connsiteX6" fmla="*/ 9437 w 139039"/>
              <a:gd name="connsiteY6" fmla="*/ 60082 h 139039"/>
              <a:gd name="connsiteX7" fmla="*/ 0 w 139039"/>
              <a:gd name="connsiteY7" fmla="*/ 69520 h 139039"/>
              <a:gd name="connsiteX8" fmla="*/ 9437 w 139039"/>
              <a:gd name="connsiteY8" fmla="*/ 78957 h 139039"/>
              <a:gd name="connsiteX9" fmla="*/ 60082 w 139039"/>
              <a:gd name="connsiteY9" fmla="*/ 78957 h 139039"/>
              <a:gd name="connsiteX10" fmla="*/ 60082 w 139039"/>
              <a:gd name="connsiteY10" fmla="*/ 129602 h 139039"/>
              <a:gd name="connsiteX11" fmla="*/ 69520 w 139039"/>
              <a:gd name="connsiteY11" fmla="*/ 139039 h 139039"/>
              <a:gd name="connsiteX12" fmla="*/ 78957 w 139039"/>
              <a:gd name="connsiteY12" fmla="*/ 129602 h 139039"/>
              <a:gd name="connsiteX13" fmla="*/ 78957 w 139039"/>
              <a:gd name="connsiteY13" fmla="*/ 78957 h 139039"/>
              <a:gd name="connsiteX14" fmla="*/ 129602 w 139039"/>
              <a:gd name="connsiteY14" fmla="*/ 78957 h 139039"/>
              <a:gd name="connsiteX15" fmla="*/ 139039 w 139039"/>
              <a:gd name="connsiteY15" fmla="*/ 69520 h 139039"/>
              <a:gd name="connsiteX16" fmla="*/ 129602 w 139039"/>
              <a:gd name="connsiteY16" fmla="*/ 60082 h 13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9" h="139039">
                <a:moveTo>
                  <a:pt x="129602" y="60082"/>
                </a:moveTo>
                <a:lnTo>
                  <a:pt x="78957" y="60082"/>
                </a:lnTo>
                <a:lnTo>
                  <a:pt x="78957" y="9437"/>
                </a:lnTo>
                <a:cubicBezTo>
                  <a:pt x="78957" y="4225"/>
                  <a:pt x="74731" y="0"/>
                  <a:pt x="69520" y="0"/>
                </a:cubicBezTo>
                <a:cubicBezTo>
                  <a:pt x="64308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8" y="139039"/>
                  <a:pt x="69520" y="139039"/>
                </a:cubicBezTo>
                <a:cubicBezTo>
                  <a:pt x="74731" y="139039"/>
                  <a:pt x="78957" y="134814"/>
                  <a:pt x="78957" y="129602"/>
                </a:cubicBezTo>
                <a:lnTo>
                  <a:pt x="78957" y="78957"/>
                </a:lnTo>
                <a:lnTo>
                  <a:pt x="129602" y="78957"/>
                </a:lnTo>
                <a:cubicBezTo>
                  <a:pt x="134814" y="78957"/>
                  <a:pt x="139039" y="74731"/>
                  <a:pt x="139039" y="69520"/>
                </a:cubicBezTo>
                <a:cubicBezTo>
                  <a:pt x="139039" y="64308"/>
                  <a:pt x="134814" y="60082"/>
                  <a:pt x="129602" y="60082"/>
                </a:cubicBezTo>
                <a:close/>
              </a:path>
            </a:pathLst>
          </a:custGeom>
          <a:solidFill>
            <a:schemeClr val="bg1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0" name="Graphic 33">
            <a:extLst>
              <a:ext uri="{FF2B5EF4-FFF2-40B4-BE49-F238E27FC236}">
                <a16:creationId xmlns:a16="http://schemas.microsoft.com/office/drawing/2014/main" id="{0E97A0CB-7CB1-47F0-BD48-EEECBAC39CD2}"/>
              </a:ext>
            </a:extLst>
          </p:cNvPr>
          <p:cNvSpPr/>
          <p:nvPr userDrawn="1"/>
        </p:nvSpPr>
        <p:spPr>
          <a:xfrm>
            <a:off x="2014523" y="3146867"/>
            <a:ext cx="127714" cy="127714"/>
          </a:xfrm>
          <a:custGeom>
            <a:avLst/>
            <a:gdLst>
              <a:gd name="connsiteX0" fmla="*/ 63857 w 127714"/>
              <a:gd name="connsiteY0" fmla="*/ 18874 h 127714"/>
              <a:gd name="connsiteX1" fmla="*/ 108840 w 127714"/>
              <a:gd name="connsiteY1" fmla="*/ 63857 h 127714"/>
              <a:gd name="connsiteX2" fmla="*/ 63857 w 127714"/>
              <a:gd name="connsiteY2" fmla="*/ 108840 h 127714"/>
              <a:gd name="connsiteX3" fmla="*/ 18874 w 127714"/>
              <a:gd name="connsiteY3" fmla="*/ 63857 h 127714"/>
              <a:gd name="connsiteX4" fmla="*/ 63857 w 127714"/>
              <a:gd name="connsiteY4" fmla="*/ 18874 h 127714"/>
              <a:gd name="connsiteX5" fmla="*/ 63857 w 127714"/>
              <a:gd name="connsiteY5" fmla="*/ 0 h 127714"/>
              <a:gd name="connsiteX6" fmla="*/ 0 w 127714"/>
              <a:gd name="connsiteY6" fmla="*/ 63857 h 127714"/>
              <a:gd name="connsiteX7" fmla="*/ 63857 w 127714"/>
              <a:gd name="connsiteY7" fmla="*/ 127714 h 127714"/>
              <a:gd name="connsiteX8" fmla="*/ 127714 w 127714"/>
              <a:gd name="connsiteY8" fmla="*/ 63857 h 127714"/>
              <a:gd name="connsiteX9" fmla="*/ 63857 w 127714"/>
              <a:gd name="connsiteY9" fmla="*/ 0 h 12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4" h="127714">
                <a:moveTo>
                  <a:pt x="63857" y="18874"/>
                </a:moveTo>
                <a:cubicBezTo>
                  <a:pt x="88700" y="18874"/>
                  <a:pt x="108840" y="39014"/>
                  <a:pt x="108840" y="63857"/>
                </a:cubicBezTo>
                <a:cubicBezTo>
                  <a:pt x="108840" y="88700"/>
                  <a:pt x="88700" y="108840"/>
                  <a:pt x="63857" y="108840"/>
                </a:cubicBezTo>
                <a:cubicBezTo>
                  <a:pt x="39014" y="108840"/>
                  <a:pt x="18874" y="88700"/>
                  <a:pt x="18874" y="63857"/>
                </a:cubicBezTo>
                <a:cubicBezTo>
                  <a:pt x="18898" y="39024"/>
                  <a:pt x="39024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4"/>
                  <a:pt x="63857" y="127714"/>
                </a:cubicBezTo>
                <a:cubicBezTo>
                  <a:pt x="99124" y="127714"/>
                  <a:pt x="127714" y="99124"/>
                  <a:pt x="127714" y="63857"/>
                </a:cubicBezTo>
                <a:cubicBezTo>
                  <a:pt x="127714" y="28590"/>
                  <a:pt x="99124" y="0"/>
                  <a:pt x="63857" y="0"/>
                </a:cubicBezTo>
                <a:close/>
              </a:path>
            </a:pathLst>
          </a:custGeom>
          <a:solidFill>
            <a:schemeClr val="bg1"/>
          </a:solidFill>
          <a:ln w="61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2" name="Graphic 31">
            <a:extLst>
              <a:ext uri="{FF2B5EF4-FFF2-40B4-BE49-F238E27FC236}">
                <a16:creationId xmlns:a16="http://schemas.microsoft.com/office/drawing/2014/main" id="{477816C9-06CB-4BC5-B26B-6A2877BD941A}"/>
              </a:ext>
            </a:extLst>
          </p:cNvPr>
          <p:cNvSpPr/>
          <p:nvPr userDrawn="1"/>
        </p:nvSpPr>
        <p:spPr>
          <a:xfrm>
            <a:off x="5404920" y="4508295"/>
            <a:ext cx="91138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bg1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3AE7F8D-AE68-4A83-BAB5-3A97D473CE3C}"/>
              </a:ext>
            </a:extLst>
          </p:cNvPr>
          <p:cNvCxnSpPr>
            <a:cxnSpLocks/>
          </p:cNvCxnSpPr>
          <p:nvPr userDrawn="1"/>
        </p:nvCxnSpPr>
        <p:spPr>
          <a:xfrm>
            <a:off x="856114" y="3503032"/>
            <a:ext cx="0" cy="3346090"/>
          </a:xfrm>
          <a:prstGeom prst="line">
            <a:avLst/>
          </a:prstGeom>
          <a:ln w="25400" cap="sq">
            <a:solidFill>
              <a:schemeClr val="bg1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A928810C-E773-43AE-A2A1-4073955CC8D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760720" y="3127248"/>
            <a:ext cx="5276088" cy="1124712"/>
          </a:xfrm>
        </p:spPr>
        <p:txBody>
          <a:bodyPr/>
          <a:lstStyle>
            <a:lvl1pPr marL="0" indent="0" algn="r"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10451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69F227-D21C-48B3-828A-6BFA9585E8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DF1DFFF-E5C5-43DF-B71C-7270DB9737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3/14/2025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EBC03C0-6EB7-4633-967C-12C35768BB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0FF4306-91CD-4B7B-8A53-34BE8F997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A9DAA-006C-4F4B-980E-E3DF019B24E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7596AF9-469C-436D-B7D2-77952EF1825E}"/>
              </a:ext>
            </a:extLst>
          </p:cNvPr>
          <p:cNvCxnSpPr>
            <a:cxnSpLocks/>
          </p:cNvCxnSpPr>
          <p:nvPr/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632910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DFF36D6-399B-43E3-84DD-9FC5119ECC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3/14/2025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0234AB7-3B85-4028-A500-5A1BDBF45C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1F40F0-9909-442F-BBA4-409D061ED0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A9DAA-006C-4F4B-980E-E3DF019B24E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353C1207-D1C8-49E3-8837-E2B89D366FAE}"/>
              </a:ext>
            </a:extLst>
          </p:cNvPr>
          <p:cNvCxnSpPr>
            <a:cxnSpLocks/>
          </p:cNvCxnSpPr>
          <p:nvPr/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408676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40F214-646F-4D81-AD12-65628EC987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F71768-C3FA-49EF-99EF-06E6C3B284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2DA6F24-ED6C-4D12-A9D6-EE37FBD686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8E6AACE-FAFB-4934-8E3C-AB5B216353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3/14/2025</a:t>
            </a:r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81533EA-D0F8-4C79-8721-F190DE2D2D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59BAC9-F101-4394-BBA4-3D21A34971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A9DAA-006C-4F4B-980E-E3DF019B24E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F3A79C9-7EDC-44F6-AC48-5DD98A7695AD}"/>
              </a:ext>
            </a:extLst>
          </p:cNvPr>
          <p:cNvCxnSpPr>
            <a:cxnSpLocks/>
          </p:cNvCxnSpPr>
          <p:nvPr/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68059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4CB71F-B6C2-4866-BC97-304F78816E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55ED73B-8413-478D-80D7-B78B69763B6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BDF226-1B94-4D2D-98B3-7B932FB17D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0C4E9A-CA29-4CCD-ACFA-B29F80FBA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3/14/2025</a:t>
            </a:r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1A5B7BE-3F1B-4FF3-B1D7-6E39B99D07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42F18F1-E27E-470E-AE13-4755DEE63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A9DAA-006C-4F4B-980E-E3DF019B24E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0F08750-B7F2-4119-B151-68DE77481335}"/>
              </a:ext>
            </a:extLst>
          </p:cNvPr>
          <p:cNvCxnSpPr>
            <a:cxnSpLocks/>
          </p:cNvCxnSpPr>
          <p:nvPr/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407755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2 Slide">
    <p:bg>
      <p:bgPr>
        <a:gradFill>
          <a:gsLst>
            <a:gs pos="100000">
              <a:schemeClr val="accent4"/>
            </a:gs>
            <a:gs pos="0">
              <a:schemeClr val="accent2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40AAD-80AF-40E7-BE3F-43D32FC68E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98448" y="594360"/>
            <a:ext cx="6272784" cy="2843784"/>
          </a:xfrm>
        </p:spPr>
        <p:txBody>
          <a:bodyPr anchor="b"/>
          <a:lstStyle>
            <a:lvl1pPr algn="l">
              <a:defRPr sz="5400" b="1" i="0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C80FBD9-0977-4B2B-9318-30774BB094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641848" y="4700016"/>
            <a:ext cx="5093208" cy="1197864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E825845-66DD-4B77-A729-CD97D156FE6C}"/>
              </a:ext>
            </a:extLst>
          </p:cNvPr>
          <p:cNvCxnSpPr>
            <a:cxnSpLocks/>
          </p:cNvCxnSpPr>
          <p:nvPr userDrawn="1"/>
        </p:nvCxnSpPr>
        <p:spPr>
          <a:xfrm>
            <a:off x="1301262" y="3496322"/>
            <a:ext cx="0" cy="3352800"/>
          </a:xfrm>
          <a:prstGeom prst="line">
            <a:avLst/>
          </a:prstGeom>
          <a:ln w="25400" cap="sq">
            <a:solidFill>
              <a:schemeClr val="bg1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Graphic 12">
            <a:extLst>
              <a:ext uri="{FF2B5EF4-FFF2-40B4-BE49-F238E27FC236}">
                <a16:creationId xmlns:a16="http://schemas.microsoft.com/office/drawing/2014/main" id="{818B4386-1FCF-4ACE-BE25-AF9CC5E2256F}"/>
              </a:ext>
            </a:extLst>
          </p:cNvPr>
          <p:cNvSpPr/>
          <p:nvPr userDrawn="1"/>
        </p:nvSpPr>
        <p:spPr>
          <a:xfrm>
            <a:off x="8217780" y="2973840"/>
            <a:ext cx="91138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bg1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1" name="Graphic 13">
            <a:extLst>
              <a:ext uri="{FF2B5EF4-FFF2-40B4-BE49-F238E27FC236}">
                <a16:creationId xmlns:a16="http://schemas.microsoft.com/office/drawing/2014/main" id="{19319560-50ED-4963-A2CF-74663239D426}"/>
              </a:ext>
            </a:extLst>
          </p:cNvPr>
          <p:cNvSpPr/>
          <p:nvPr userDrawn="1"/>
        </p:nvSpPr>
        <p:spPr>
          <a:xfrm>
            <a:off x="7859002" y="2744546"/>
            <a:ext cx="139038" cy="139038"/>
          </a:xfrm>
          <a:custGeom>
            <a:avLst/>
            <a:gdLst>
              <a:gd name="connsiteX0" fmla="*/ 129601 w 139038"/>
              <a:gd name="connsiteY0" fmla="*/ 60082 h 139038"/>
              <a:gd name="connsiteX1" fmla="*/ 78956 w 139038"/>
              <a:gd name="connsiteY1" fmla="*/ 60082 h 139038"/>
              <a:gd name="connsiteX2" fmla="*/ 78956 w 139038"/>
              <a:gd name="connsiteY2" fmla="*/ 9437 h 139038"/>
              <a:gd name="connsiteX3" fmla="*/ 69519 w 139038"/>
              <a:gd name="connsiteY3" fmla="*/ 0 h 139038"/>
              <a:gd name="connsiteX4" fmla="*/ 60082 w 139038"/>
              <a:gd name="connsiteY4" fmla="*/ 9437 h 139038"/>
              <a:gd name="connsiteX5" fmla="*/ 60082 w 139038"/>
              <a:gd name="connsiteY5" fmla="*/ 60082 h 139038"/>
              <a:gd name="connsiteX6" fmla="*/ 9437 w 139038"/>
              <a:gd name="connsiteY6" fmla="*/ 60082 h 139038"/>
              <a:gd name="connsiteX7" fmla="*/ 0 w 139038"/>
              <a:gd name="connsiteY7" fmla="*/ 69519 h 139038"/>
              <a:gd name="connsiteX8" fmla="*/ 9437 w 139038"/>
              <a:gd name="connsiteY8" fmla="*/ 78956 h 139038"/>
              <a:gd name="connsiteX9" fmla="*/ 60082 w 139038"/>
              <a:gd name="connsiteY9" fmla="*/ 78956 h 139038"/>
              <a:gd name="connsiteX10" fmla="*/ 60082 w 139038"/>
              <a:gd name="connsiteY10" fmla="*/ 129601 h 139038"/>
              <a:gd name="connsiteX11" fmla="*/ 69519 w 139038"/>
              <a:gd name="connsiteY11" fmla="*/ 139038 h 139038"/>
              <a:gd name="connsiteX12" fmla="*/ 78956 w 139038"/>
              <a:gd name="connsiteY12" fmla="*/ 129601 h 139038"/>
              <a:gd name="connsiteX13" fmla="*/ 78956 w 139038"/>
              <a:gd name="connsiteY13" fmla="*/ 78956 h 139038"/>
              <a:gd name="connsiteX14" fmla="*/ 129601 w 139038"/>
              <a:gd name="connsiteY14" fmla="*/ 78956 h 139038"/>
              <a:gd name="connsiteX15" fmla="*/ 139038 w 139038"/>
              <a:gd name="connsiteY15" fmla="*/ 69519 h 139038"/>
              <a:gd name="connsiteX16" fmla="*/ 129601 w 139038"/>
              <a:gd name="connsiteY16" fmla="*/ 60082 h 139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8" h="139038">
                <a:moveTo>
                  <a:pt x="129601" y="60082"/>
                </a:moveTo>
                <a:lnTo>
                  <a:pt x="78956" y="60082"/>
                </a:lnTo>
                <a:lnTo>
                  <a:pt x="78956" y="9437"/>
                </a:lnTo>
                <a:cubicBezTo>
                  <a:pt x="78956" y="4225"/>
                  <a:pt x="74731" y="0"/>
                  <a:pt x="69519" y="0"/>
                </a:cubicBezTo>
                <a:cubicBezTo>
                  <a:pt x="64307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7"/>
                  <a:pt x="0" y="69519"/>
                </a:cubicBezTo>
                <a:cubicBezTo>
                  <a:pt x="0" y="74731"/>
                  <a:pt x="4225" y="78956"/>
                  <a:pt x="9437" y="78956"/>
                </a:cubicBezTo>
                <a:lnTo>
                  <a:pt x="60082" y="78956"/>
                </a:lnTo>
                <a:lnTo>
                  <a:pt x="60082" y="129601"/>
                </a:lnTo>
                <a:cubicBezTo>
                  <a:pt x="60082" y="134813"/>
                  <a:pt x="64307" y="139038"/>
                  <a:pt x="69519" y="139038"/>
                </a:cubicBezTo>
                <a:cubicBezTo>
                  <a:pt x="74731" y="139038"/>
                  <a:pt x="78956" y="134813"/>
                  <a:pt x="78956" y="129601"/>
                </a:cubicBezTo>
                <a:lnTo>
                  <a:pt x="78956" y="78956"/>
                </a:lnTo>
                <a:lnTo>
                  <a:pt x="129601" y="78956"/>
                </a:lnTo>
                <a:cubicBezTo>
                  <a:pt x="134813" y="78956"/>
                  <a:pt x="139038" y="74731"/>
                  <a:pt x="139038" y="69519"/>
                </a:cubicBezTo>
                <a:cubicBezTo>
                  <a:pt x="139038" y="64307"/>
                  <a:pt x="134813" y="60082"/>
                  <a:pt x="129601" y="60082"/>
                </a:cubicBezTo>
                <a:close/>
              </a:path>
            </a:pathLst>
          </a:custGeom>
          <a:solidFill>
            <a:schemeClr val="bg1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3" name="Graphic 15">
            <a:extLst>
              <a:ext uri="{FF2B5EF4-FFF2-40B4-BE49-F238E27FC236}">
                <a16:creationId xmlns:a16="http://schemas.microsoft.com/office/drawing/2014/main" id="{E5ABBDAD-943D-48F3-9C80-B29C48966C79}"/>
              </a:ext>
            </a:extLst>
          </p:cNvPr>
          <p:cNvSpPr/>
          <p:nvPr userDrawn="1"/>
        </p:nvSpPr>
        <p:spPr>
          <a:xfrm>
            <a:off x="7843462" y="3198265"/>
            <a:ext cx="127713" cy="127713"/>
          </a:xfrm>
          <a:custGeom>
            <a:avLst/>
            <a:gdLst>
              <a:gd name="connsiteX0" fmla="*/ 63857 w 127713"/>
              <a:gd name="connsiteY0" fmla="*/ 18874 h 127713"/>
              <a:gd name="connsiteX1" fmla="*/ 108839 w 127713"/>
              <a:gd name="connsiteY1" fmla="*/ 63857 h 127713"/>
              <a:gd name="connsiteX2" fmla="*/ 63857 w 127713"/>
              <a:gd name="connsiteY2" fmla="*/ 108839 h 127713"/>
              <a:gd name="connsiteX3" fmla="*/ 18874 w 127713"/>
              <a:gd name="connsiteY3" fmla="*/ 63857 h 127713"/>
              <a:gd name="connsiteX4" fmla="*/ 63857 w 127713"/>
              <a:gd name="connsiteY4" fmla="*/ 18874 h 127713"/>
              <a:gd name="connsiteX5" fmla="*/ 63857 w 127713"/>
              <a:gd name="connsiteY5" fmla="*/ 0 h 127713"/>
              <a:gd name="connsiteX6" fmla="*/ 0 w 127713"/>
              <a:gd name="connsiteY6" fmla="*/ 63857 h 127713"/>
              <a:gd name="connsiteX7" fmla="*/ 63857 w 127713"/>
              <a:gd name="connsiteY7" fmla="*/ 127713 h 127713"/>
              <a:gd name="connsiteX8" fmla="*/ 127713 w 127713"/>
              <a:gd name="connsiteY8" fmla="*/ 63857 h 127713"/>
              <a:gd name="connsiteX9" fmla="*/ 63857 w 127713"/>
              <a:gd name="connsiteY9" fmla="*/ 0 h 127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3" h="127713">
                <a:moveTo>
                  <a:pt x="63857" y="18874"/>
                </a:moveTo>
                <a:cubicBezTo>
                  <a:pt x="88700" y="18874"/>
                  <a:pt x="108839" y="39013"/>
                  <a:pt x="108839" y="63857"/>
                </a:cubicBezTo>
                <a:cubicBezTo>
                  <a:pt x="108839" y="88700"/>
                  <a:pt x="88700" y="108839"/>
                  <a:pt x="63857" y="108839"/>
                </a:cubicBezTo>
                <a:cubicBezTo>
                  <a:pt x="39013" y="108839"/>
                  <a:pt x="18874" y="88700"/>
                  <a:pt x="18874" y="63857"/>
                </a:cubicBezTo>
                <a:cubicBezTo>
                  <a:pt x="18898" y="39023"/>
                  <a:pt x="39023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3"/>
                  <a:pt x="63857" y="127713"/>
                </a:cubicBezTo>
                <a:cubicBezTo>
                  <a:pt x="99124" y="127713"/>
                  <a:pt x="127713" y="99124"/>
                  <a:pt x="127713" y="63857"/>
                </a:cubicBezTo>
                <a:cubicBezTo>
                  <a:pt x="127713" y="28590"/>
                  <a:pt x="99124" y="0"/>
                  <a:pt x="63857" y="0"/>
                </a:cubicBezTo>
                <a:close/>
              </a:path>
            </a:pathLst>
          </a:custGeom>
          <a:solidFill>
            <a:schemeClr val="bg1"/>
          </a:solidFill>
          <a:ln w="61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79060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bg>
      <p:bgPr>
        <a:gradFill>
          <a:gsLst>
            <a:gs pos="100000">
              <a:schemeClr val="accent4"/>
            </a:gs>
            <a:gs pos="0">
              <a:schemeClr val="accent2"/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34120D15-E48C-4FBE-BB95-24DB36D9F45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366432" y="2530058"/>
            <a:ext cx="3707972" cy="3707971"/>
          </a:xfrm>
          <a:custGeom>
            <a:avLst/>
            <a:gdLst>
              <a:gd name="connsiteX0" fmla="*/ 1853986 w 3707972"/>
              <a:gd name="connsiteY0" fmla="*/ 0 h 3707971"/>
              <a:gd name="connsiteX1" fmla="*/ 3707972 w 3707972"/>
              <a:gd name="connsiteY1" fmla="*/ 1853986 h 3707971"/>
              <a:gd name="connsiteX2" fmla="*/ 2043545 w 3707972"/>
              <a:gd name="connsiteY2" fmla="*/ 3698400 h 3707971"/>
              <a:gd name="connsiteX3" fmla="*/ 1854006 w 3707972"/>
              <a:gd name="connsiteY3" fmla="*/ 3707971 h 3707971"/>
              <a:gd name="connsiteX4" fmla="*/ 1853966 w 3707972"/>
              <a:gd name="connsiteY4" fmla="*/ 3707971 h 3707971"/>
              <a:gd name="connsiteX5" fmla="*/ 1664427 w 3707972"/>
              <a:gd name="connsiteY5" fmla="*/ 3698400 h 3707971"/>
              <a:gd name="connsiteX6" fmla="*/ 0 w 3707972"/>
              <a:gd name="connsiteY6" fmla="*/ 1853986 h 3707971"/>
              <a:gd name="connsiteX7" fmla="*/ 1853986 w 3707972"/>
              <a:gd name="connsiteY7" fmla="*/ 0 h 3707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07972" h="3707971">
                <a:moveTo>
                  <a:pt x="1853986" y="0"/>
                </a:moveTo>
                <a:cubicBezTo>
                  <a:pt x="2877914" y="0"/>
                  <a:pt x="3707972" y="830058"/>
                  <a:pt x="3707972" y="1853986"/>
                </a:cubicBezTo>
                <a:cubicBezTo>
                  <a:pt x="3707972" y="2813919"/>
                  <a:pt x="2978429" y="3603458"/>
                  <a:pt x="2043545" y="3698400"/>
                </a:cubicBezTo>
                <a:lnTo>
                  <a:pt x="1854006" y="3707971"/>
                </a:lnTo>
                <a:lnTo>
                  <a:pt x="1853966" y="3707971"/>
                </a:lnTo>
                <a:lnTo>
                  <a:pt x="1664427" y="3698400"/>
                </a:lnTo>
                <a:cubicBezTo>
                  <a:pt x="729543" y="3603458"/>
                  <a:pt x="0" y="2813919"/>
                  <a:pt x="0" y="1853986"/>
                </a:cubicBezTo>
                <a:cubicBezTo>
                  <a:pt x="0" y="830058"/>
                  <a:pt x="830058" y="0"/>
                  <a:pt x="1853986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 sz="16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969F227-D21C-48B3-828A-6BFA9585E82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02936" y="585216"/>
            <a:ext cx="5833872" cy="2276856"/>
          </a:xfrm>
        </p:spPr>
        <p:txBody>
          <a:bodyPr anchor="b"/>
          <a:lstStyle>
            <a:lvl1pPr algn="r">
              <a:defRPr sz="6000" b="1" cap="all" spc="4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DF1DFFF-E5C5-43DF-B71C-7270DB97372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58368" y="201168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3/14/2025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EBC03C0-6EB7-4633-967C-12C35768BB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16200000">
            <a:off x="-548640" y="1938528"/>
            <a:ext cx="278892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0FF4306-91CD-4B7B-8A53-34BE8F997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201168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8DA9DAA-006C-4F4B-980E-E3DF019B24E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3AE7F8D-AE68-4A83-BAB5-3A97D473CE3C}"/>
              </a:ext>
            </a:extLst>
          </p:cNvPr>
          <p:cNvCxnSpPr>
            <a:cxnSpLocks/>
          </p:cNvCxnSpPr>
          <p:nvPr userDrawn="1"/>
        </p:nvCxnSpPr>
        <p:spPr>
          <a:xfrm>
            <a:off x="856114" y="3503032"/>
            <a:ext cx="0" cy="3346090"/>
          </a:xfrm>
          <a:prstGeom prst="line">
            <a:avLst/>
          </a:prstGeom>
          <a:ln w="25400" cap="sq">
            <a:solidFill>
              <a:schemeClr val="bg1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A928810C-E773-43AE-A2A1-4073955CC8D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02936" y="3127248"/>
            <a:ext cx="5833872" cy="3118104"/>
          </a:xfrm>
        </p:spPr>
        <p:txBody>
          <a:bodyPr/>
          <a:lstStyle>
            <a:lvl1pPr marL="0" indent="0" algn="r"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Graphic 12">
            <a:extLst>
              <a:ext uri="{FF2B5EF4-FFF2-40B4-BE49-F238E27FC236}">
                <a16:creationId xmlns:a16="http://schemas.microsoft.com/office/drawing/2014/main" id="{EA1B6985-3E5A-40F4-9268-D4AB3BBF8C91}"/>
              </a:ext>
            </a:extLst>
          </p:cNvPr>
          <p:cNvSpPr/>
          <p:nvPr userDrawn="1"/>
        </p:nvSpPr>
        <p:spPr>
          <a:xfrm>
            <a:off x="4745394" y="2760277"/>
            <a:ext cx="91138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bg1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3" name="Graphic 13">
            <a:extLst>
              <a:ext uri="{FF2B5EF4-FFF2-40B4-BE49-F238E27FC236}">
                <a16:creationId xmlns:a16="http://schemas.microsoft.com/office/drawing/2014/main" id="{338BC906-9D03-4280-85E8-21A81BC21D73}"/>
              </a:ext>
            </a:extLst>
          </p:cNvPr>
          <p:cNvSpPr/>
          <p:nvPr userDrawn="1"/>
        </p:nvSpPr>
        <p:spPr>
          <a:xfrm>
            <a:off x="4386614" y="2530982"/>
            <a:ext cx="139039" cy="139039"/>
          </a:xfrm>
          <a:custGeom>
            <a:avLst/>
            <a:gdLst>
              <a:gd name="connsiteX0" fmla="*/ 129602 w 139039"/>
              <a:gd name="connsiteY0" fmla="*/ 60082 h 139039"/>
              <a:gd name="connsiteX1" fmla="*/ 78957 w 139039"/>
              <a:gd name="connsiteY1" fmla="*/ 60082 h 139039"/>
              <a:gd name="connsiteX2" fmla="*/ 78957 w 139039"/>
              <a:gd name="connsiteY2" fmla="*/ 9437 h 139039"/>
              <a:gd name="connsiteX3" fmla="*/ 69520 w 139039"/>
              <a:gd name="connsiteY3" fmla="*/ 0 h 139039"/>
              <a:gd name="connsiteX4" fmla="*/ 60082 w 139039"/>
              <a:gd name="connsiteY4" fmla="*/ 9437 h 139039"/>
              <a:gd name="connsiteX5" fmla="*/ 60082 w 139039"/>
              <a:gd name="connsiteY5" fmla="*/ 60082 h 139039"/>
              <a:gd name="connsiteX6" fmla="*/ 9437 w 139039"/>
              <a:gd name="connsiteY6" fmla="*/ 60082 h 139039"/>
              <a:gd name="connsiteX7" fmla="*/ 0 w 139039"/>
              <a:gd name="connsiteY7" fmla="*/ 69520 h 139039"/>
              <a:gd name="connsiteX8" fmla="*/ 9437 w 139039"/>
              <a:gd name="connsiteY8" fmla="*/ 78957 h 139039"/>
              <a:gd name="connsiteX9" fmla="*/ 60082 w 139039"/>
              <a:gd name="connsiteY9" fmla="*/ 78957 h 139039"/>
              <a:gd name="connsiteX10" fmla="*/ 60082 w 139039"/>
              <a:gd name="connsiteY10" fmla="*/ 129602 h 139039"/>
              <a:gd name="connsiteX11" fmla="*/ 69520 w 139039"/>
              <a:gd name="connsiteY11" fmla="*/ 139039 h 139039"/>
              <a:gd name="connsiteX12" fmla="*/ 78957 w 139039"/>
              <a:gd name="connsiteY12" fmla="*/ 129602 h 139039"/>
              <a:gd name="connsiteX13" fmla="*/ 78957 w 139039"/>
              <a:gd name="connsiteY13" fmla="*/ 78957 h 139039"/>
              <a:gd name="connsiteX14" fmla="*/ 129602 w 139039"/>
              <a:gd name="connsiteY14" fmla="*/ 78957 h 139039"/>
              <a:gd name="connsiteX15" fmla="*/ 139039 w 139039"/>
              <a:gd name="connsiteY15" fmla="*/ 69520 h 139039"/>
              <a:gd name="connsiteX16" fmla="*/ 129602 w 139039"/>
              <a:gd name="connsiteY16" fmla="*/ 60082 h 13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9" h="139039">
                <a:moveTo>
                  <a:pt x="129602" y="60082"/>
                </a:moveTo>
                <a:lnTo>
                  <a:pt x="78957" y="60082"/>
                </a:lnTo>
                <a:lnTo>
                  <a:pt x="78957" y="9437"/>
                </a:lnTo>
                <a:cubicBezTo>
                  <a:pt x="78957" y="4225"/>
                  <a:pt x="74731" y="0"/>
                  <a:pt x="69520" y="0"/>
                </a:cubicBezTo>
                <a:cubicBezTo>
                  <a:pt x="64308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8" y="139039"/>
                  <a:pt x="69520" y="139039"/>
                </a:cubicBezTo>
                <a:cubicBezTo>
                  <a:pt x="74731" y="139039"/>
                  <a:pt x="78957" y="134814"/>
                  <a:pt x="78957" y="129602"/>
                </a:cubicBezTo>
                <a:lnTo>
                  <a:pt x="78957" y="78957"/>
                </a:lnTo>
                <a:lnTo>
                  <a:pt x="129602" y="78957"/>
                </a:lnTo>
                <a:cubicBezTo>
                  <a:pt x="134814" y="78957"/>
                  <a:pt x="139039" y="74731"/>
                  <a:pt x="139039" y="69520"/>
                </a:cubicBezTo>
                <a:cubicBezTo>
                  <a:pt x="139039" y="64308"/>
                  <a:pt x="134814" y="60082"/>
                  <a:pt x="129602" y="60082"/>
                </a:cubicBezTo>
                <a:close/>
              </a:path>
            </a:pathLst>
          </a:custGeom>
          <a:solidFill>
            <a:schemeClr val="bg1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7" name="Graphic 15">
            <a:extLst>
              <a:ext uri="{FF2B5EF4-FFF2-40B4-BE49-F238E27FC236}">
                <a16:creationId xmlns:a16="http://schemas.microsoft.com/office/drawing/2014/main" id="{C5C06D53-C9F6-47E8-BFE1-B8193A1AED8B}"/>
              </a:ext>
            </a:extLst>
          </p:cNvPr>
          <p:cNvSpPr/>
          <p:nvPr userDrawn="1"/>
        </p:nvSpPr>
        <p:spPr>
          <a:xfrm>
            <a:off x="1669987" y="6031572"/>
            <a:ext cx="127714" cy="127714"/>
          </a:xfrm>
          <a:custGeom>
            <a:avLst/>
            <a:gdLst>
              <a:gd name="connsiteX0" fmla="*/ 63857 w 127714"/>
              <a:gd name="connsiteY0" fmla="*/ 18874 h 127714"/>
              <a:gd name="connsiteX1" fmla="*/ 108840 w 127714"/>
              <a:gd name="connsiteY1" fmla="*/ 63857 h 127714"/>
              <a:gd name="connsiteX2" fmla="*/ 63857 w 127714"/>
              <a:gd name="connsiteY2" fmla="*/ 108840 h 127714"/>
              <a:gd name="connsiteX3" fmla="*/ 18874 w 127714"/>
              <a:gd name="connsiteY3" fmla="*/ 63857 h 127714"/>
              <a:gd name="connsiteX4" fmla="*/ 63857 w 127714"/>
              <a:gd name="connsiteY4" fmla="*/ 18874 h 127714"/>
              <a:gd name="connsiteX5" fmla="*/ 63857 w 127714"/>
              <a:gd name="connsiteY5" fmla="*/ 0 h 127714"/>
              <a:gd name="connsiteX6" fmla="*/ 0 w 127714"/>
              <a:gd name="connsiteY6" fmla="*/ 63857 h 127714"/>
              <a:gd name="connsiteX7" fmla="*/ 63857 w 127714"/>
              <a:gd name="connsiteY7" fmla="*/ 127714 h 127714"/>
              <a:gd name="connsiteX8" fmla="*/ 127714 w 127714"/>
              <a:gd name="connsiteY8" fmla="*/ 63857 h 127714"/>
              <a:gd name="connsiteX9" fmla="*/ 63857 w 127714"/>
              <a:gd name="connsiteY9" fmla="*/ 0 h 12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4" h="127714">
                <a:moveTo>
                  <a:pt x="63857" y="18874"/>
                </a:moveTo>
                <a:cubicBezTo>
                  <a:pt x="88700" y="18874"/>
                  <a:pt x="108840" y="39014"/>
                  <a:pt x="108840" y="63857"/>
                </a:cubicBezTo>
                <a:cubicBezTo>
                  <a:pt x="108840" y="88700"/>
                  <a:pt x="88700" y="108840"/>
                  <a:pt x="63857" y="108840"/>
                </a:cubicBezTo>
                <a:cubicBezTo>
                  <a:pt x="39014" y="108840"/>
                  <a:pt x="18874" y="88700"/>
                  <a:pt x="18874" y="63857"/>
                </a:cubicBezTo>
                <a:cubicBezTo>
                  <a:pt x="18898" y="39024"/>
                  <a:pt x="39024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4"/>
                  <a:pt x="63857" y="127714"/>
                </a:cubicBezTo>
                <a:cubicBezTo>
                  <a:pt x="99124" y="127714"/>
                  <a:pt x="127714" y="99124"/>
                  <a:pt x="127714" y="63857"/>
                </a:cubicBezTo>
                <a:cubicBezTo>
                  <a:pt x="127714" y="28590"/>
                  <a:pt x="99124" y="0"/>
                  <a:pt x="63857" y="0"/>
                </a:cubicBezTo>
                <a:close/>
              </a:path>
            </a:pathLst>
          </a:custGeom>
          <a:solidFill>
            <a:schemeClr val="bg1"/>
          </a:solidFill>
          <a:ln w="61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07687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E62FC6D8-DD87-4B93-8491-43C84EE63FE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451965" y="1665520"/>
            <a:ext cx="4266960" cy="4266968"/>
          </a:xfrm>
          <a:custGeom>
            <a:avLst/>
            <a:gdLst>
              <a:gd name="connsiteX0" fmla="*/ 2133823 w 4266960"/>
              <a:gd name="connsiteY0" fmla="*/ 0 h 4266968"/>
              <a:gd name="connsiteX1" fmla="*/ 4256628 w 4266960"/>
              <a:gd name="connsiteY1" fmla="*/ 1915652 h 4266968"/>
              <a:gd name="connsiteX2" fmla="*/ 4266960 w 4266960"/>
              <a:gd name="connsiteY2" fmla="*/ 2120258 h 4266968"/>
              <a:gd name="connsiteX3" fmla="*/ 4266960 w 4266960"/>
              <a:gd name="connsiteY3" fmla="*/ 2147389 h 4266968"/>
              <a:gd name="connsiteX4" fmla="*/ 4256628 w 4266960"/>
              <a:gd name="connsiteY4" fmla="*/ 2351994 h 4266968"/>
              <a:gd name="connsiteX5" fmla="*/ 2351994 w 4266960"/>
              <a:gd name="connsiteY5" fmla="*/ 4256629 h 4266968"/>
              <a:gd name="connsiteX6" fmla="*/ 2147230 w 4266960"/>
              <a:gd name="connsiteY6" fmla="*/ 4266968 h 4266968"/>
              <a:gd name="connsiteX7" fmla="*/ 2120416 w 4266960"/>
              <a:gd name="connsiteY7" fmla="*/ 4266968 h 4266968"/>
              <a:gd name="connsiteX8" fmla="*/ 1915652 w 4266960"/>
              <a:gd name="connsiteY8" fmla="*/ 4256629 h 4266968"/>
              <a:gd name="connsiteX9" fmla="*/ 0 w 4266960"/>
              <a:gd name="connsiteY9" fmla="*/ 2133823 h 4266968"/>
              <a:gd name="connsiteX10" fmla="*/ 2133823 w 4266960"/>
              <a:gd name="connsiteY10" fmla="*/ 0 h 4266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266960" h="4266968">
                <a:moveTo>
                  <a:pt x="2133823" y="0"/>
                </a:moveTo>
                <a:cubicBezTo>
                  <a:pt x="3238644" y="0"/>
                  <a:pt x="4147355" y="839660"/>
                  <a:pt x="4256628" y="1915652"/>
                </a:cubicBezTo>
                <a:lnTo>
                  <a:pt x="4266960" y="2120258"/>
                </a:lnTo>
                <a:lnTo>
                  <a:pt x="4266960" y="2147389"/>
                </a:lnTo>
                <a:lnTo>
                  <a:pt x="4256628" y="2351994"/>
                </a:lnTo>
                <a:cubicBezTo>
                  <a:pt x="4154640" y="3356254"/>
                  <a:pt x="3356253" y="4154640"/>
                  <a:pt x="2351994" y="4256629"/>
                </a:cubicBezTo>
                <a:lnTo>
                  <a:pt x="2147230" y="4266968"/>
                </a:lnTo>
                <a:lnTo>
                  <a:pt x="2120416" y="4266968"/>
                </a:lnTo>
                <a:lnTo>
                  <a:pt x="1915652" y="4256629"/>
                </a:lnTo>
                <a:cubicBezTo>
                  <a:pt x="839660" y="4147356"/>
                  <a:pt x="0" y="3238645"/>
                  <a:pt x="0" y="2133823"/>
                </a:cubicBezTo>
                <a:cubicBezTo>
                  <a:pt x="0" y="955346"/>
                  <a:pt x="955346" y="0"/>
                  <a:pt x="2133823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96CF8C-1EA0-4E47-AC60-CAC3B80A3C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" y="1335024"/>
            <a:ext cx="6190488" cy="1179576"/>
          </a:xfrm>
        </p:spPr>
        <p:txBody>
          <a:bodyPr lIns="91440" tIns="45720" rIns="91440" bIns="45720" anchor="b"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8CABF8-19D8-4F3C-994F-4D35EC7A2C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0392" y="2825496"/>
            <a:ext cx="6190488" cy="3346704"/>
          </a:xfrm>
        </p:spPr>
        <p:txBody>
          <a:bodyPr/>
          <a:lstStyle>
            <a:lvl1pPr marL="0" indent="0">
              <a:lnSpc>
                <a:spcPct val="110000"/>
              </a:lnSpc>
              <a:buNone/>
              <a:defRPr sz="2000"/>
            </a:lvl1pPr>
            <a:lvl2pPr marL="228600">
              <a:defRPr sz="1800"/>
            </a:lvl2pPr>
            <a:lvl3pPr marL="457200">
              <a:defRPr sz="1600"/>
            </a:lvl3pPr>
            <a:lvl4pPr marL="68580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97BB2D-4E2C-4490-A2A3-4B68BCC5D2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en-US"/>
              <a:t>3/14/2025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40F15D-DD72-46D5-BF0F-F506471070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964424" y="621792"/>
            <a:ext cx="4114800" cy="365125"/>
          </a:xfrm>
        </p:spPr>
        <p:txBody>
          <a:bodyPr/>
          <a:lstStyle>
            <a:lvl1pPr>
              <a:defRPr baseline="0">
                <a:solidFill>
                  <a:schemeClr val="accent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66FD4D-815A-431C-ADEF-DE6F236F6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fld id="{D8DA9DAA-006C-4F4B-980E-E3DF019B24E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A8B3D0E-ED3F-46FA-AE79-5FEFDE9168E3}"/>
              </a:ext>
            </a:extLst>
          </p:cNvPr>
          <p:cNvCxnSpPr>
            <a:cxnSpLocks/>
          </p:cNvCxnSpPr>
          <p:nvPr userDrawn="1"/>
        </p:nvCxnSpPr>
        <p:spPr>
          <a:xfrm>
            <a:off x="0" y="806470"/>
            <a:ext cx="7903723" cy="0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08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Graphic 10">
            <a:extLst>
              <a:ext uri="{FF2B5EF4-FFF2-40B4-BE49-F238E27FC236}">
                <a16:creationId xmlns:a16="http://schemas.microsoft.com/office/drawing/2014/main" id="{AAD06B87-D9B2-4F94-B734-A8F039A2033F}"/>
              </a:ext>
            </a:extLst>
          </p:cNvPr>
          <p:cNvSpPr/>
          <p:nvPr userDrawn="1"/>
        </p:nvSpPr>
        <p:spPr>
          <a:xfrm>
            <a:off x="11281590" y="2070656"/>
            <a:ext cx="91138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accent2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9" name="Graphic 11">
            <a:extLst>
              <a:ext uri="{FF2B5EF4-FFF2-40B4-BE49-F238E27FC236}">
                <a16:creationId xmlns:a16="http://schemas.microsoft.com/office/drawing/2014/main" id="{BB13A13C-36EA-4B13-9175-C5FE95B34D33}"/>
              </a:ext>
            </a:extLst>
          </p:cNvPr>
          <p:cNvSpPr/>
          <p:nvPr userDrawn="1"/>
        </p:nvSpPr>
        <p:spPr>
          <a:xfrm>
            <a:off x="10969280" y="1780012"/>
            <a:ext cx="139039" cy="139039"/>
          </a:xfrm>
          <a:custGeom>
            <a:avLst/>
            <a:gdLst>
              <a:gd name="connsiteX0" fmla="*/ 129602 w 139039"/>
              <a:gd name="connsiteY0" fmla="*/ 60082 h 139039"/>
              <a:gd name="connsiteX1" fmla="*/ 78957 w 139039"/>
              <a:gd name="connsiteY1" fmla="*/ 60082 h 139039"/>
              <a:gd name="connsiteX2" fmla="*/ 78957 w 139039"/>
              <a:gd name="connsiteY2" fmla="*/ 9437 h 139039"/>
              <a:gd name="connsiteX3" fmla="*/ 69520 w 139039"/>
              <a:gd name="connsiteY3" fmla="*/ 0 h 139039"/>
              <a:gd name="connsiteX4" fmla="*/ 60082 w 139039"/>
              <a:gd name="connsiteY4" fmla="*/ 9437 h 139039"/>
              <a:gd name="connsiteX5" fmla="*/ 60082 w 139039"/>
              <a:gd name="connsiteY5" fmla="*/ 60082 h 139039"/>
              <a:gd name="connsiteX6" fmla="*/ 9437 w 139039"/>
              <a:gd name="connsiteY6" fmla="*/ 60082 h 139039"/>
              <a:gd name="connsiteX7" fmla="*/ 0 w 139039"/>
              <a:gd name="connsiteY7" fmla="*/ 69520 h 139039"/>
              <a:gd name="connsiteX8" fmla="*/ 9437 w 139039"/>
              <a:gd name="connsiteY8" fmla="*/ 78957 h 139039"/>
              <a:gd name="connsiteX9" fmla="*/ 60082 w 139039"/>
              <a:gd name="connsiteY9" fmla="*/ 78957 h 139039"/>
              <a:gd name="connsiteX10" fmla="*/ 60082 w 139039"/>
              <a:gd name="connsiteY10" fmla="*/ 129602 h 139039"/>
              <a:gd name="connsiteX11" fmla="*/ 69520 w 139039"/>
              <a:gd name="connsiteY11" fmla="*/ 139039 h 139039"/>
              <a:gd name="connsiteX12" fmla="*/ 78957 w 139039"/>
              <a:gd name="connsiteY12" fmla="*/ 129602 h 139039"/>
              <a:gd name="connsiteX13" fmla="*/ 78957 w 139039"/>
              <a:gd name="connsiteY13" fmla="*/ 78957 h 139039"/>
              <a:gd name="connsiteX14" fmla="*/ 129602 w 139039"/>
              <a:gd name="connsiteY14" fmla="*/ 78957 h 139039"/>
              <a:gd name="connsiteX15" fmla="*/ 139039 w 139039"/>
              <a:gd name="connsiteY15" fmla="*/ 69520 h 139039"/>
              <a:gd name="connsiteX16" fmla="*/ 129602 w 139039"/>
              <a:gd name="connsiteY16" fmla="*/ 60082 h 13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9" h="139039">
                <a:moveTo>
                  <a:pt x="129602" y="60082"/>
                </a:moveTo>
                <a:lnTo>
                  <a:pt x="78957" y="60082"/>
                </a:lnTo>
                <a:lnTo>
                  <a:pt x="78957" y="9437"/>
                </a:lnTo>
                <a:cubicBezTo>
                  <a:pt x="78957" y="4225"/>
                  <a:pt x="74731" y="0"/>
                  <a:pt x="69520" y="0"/>
                </a:cubicBezTo>
                <a:cubicBezTo>
                  <a:pt x="64308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8" y="139039"/>
                  <a:pt x="69520" y="139039"/>
                </a:cubicBezTo>
                <a:cubicBezTo>
                  <a:pt x="74731" y="139039"/>
                  <a:pt x="78957" y="134814"/>
                  <a:pt x="78957" y="129602"/>
                </a:cubicBezTo>
                <a:lnTo>
                  <a:pt x="78957" y="78957"/>
                </a:lnTo>
                <a:lnTo>
                  <a:pt x="129602" y="78957"/>
                </a:lnTo>
                <a:cubicBezTo>
                  <a:pt x="134814" y="78957"/>
                  <a:pt x="139039" y="74731"/>
                  <a:pt x="139039" y="69520"/>
                </a:cubicBezTo>
                <a:cubicBezTo>
                  <a:pt x="139039" y="64308"/>
                  <a:pt x="134814" y="60082"/>
                  <a:pt x="129602" y="60082"/>
                </a:cubicBezTo>
                <a:close/>
              </a:path>
            </a:pathLst>
          </a:custGeom>
          <a:solidFill>
            <a:schemeClr val="accent2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71113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ection Header">
    <p:bg>
      <p:bgPr>
        <a:gradFill>
          <a:gsLst>
            <a:gs pos="100000">
              <a:schemeClr val="accent4"/>
            </a:gs>
            <a:gs pos="0">
              <a:schemeClr val="accent2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40AAD-80AF-40E7-BE3F-43D32FC68E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463040"/>
            <a:ext cx="9144000" cy="2340864"/>
          </a:xfrm>
        </p:spPr>
        <p:txBody>
          <a:bodyPr anchor="b">
            <a:normAutofit/>
          </a:bodyPr>
          <a:lstStyle>
            <a:lvl1pPr algn="ctr">
              <a:defRPr sz="6000" b="1" i="0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C80FBD9-0977-4B2B-9318-30774BB094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7048" y="3858768"/>
            <a:ext cx="9144000" cy="132588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Graphic 12">
            <a:extLst>
              <a:ext uri="{FF2B5EF4-FFF2-40B4-BE49-F238E27FC236}">
                <a16:creationId xmlns:a16="http://schemas.microsoft.com/office/drawing/2014/main" id="{8A41917E-4B97-447C-98AB-970D625F1DE6}"/>
              </a:ext>
            </a:extLst>
          </p:cNvPr>
          <p:cNvSpPr/>
          <p:nvPr userDrawn="1"/>
        </p:nvSpPr>
        <p:spPr>
          <a:xfrm>
            <a:off x="10772266" y="3054359"/>
            <a:ext cx="91138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bg1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5" name="Graphic 13">
            <a:extLst>
              <a:ext uri="{FF2B5EF4-FFF2-40B4-BE49-F238E27FC236}">
                <a16:creationId xmlns:a16="http://schemas.microsoft.com/office/drawing/2014/main" id="{3B3FD238-4561-4AF8-A1F1-185B0CAFE2AC}"/>
              </a:ext>
            </a:extLst>
          </p:cNvPr>
          <p:cNvSpPr/>
          <p:nvPr userDrawn="1"/>
        </p:nvSpPr>
        <p:spPr>
          <a:xfrm>
            <a:off x="10724364" y="2515838"/>
            <a:ext cx="139039" cy="139039"/>
          </a:xfrm>
          <a:custGeom>
            <a:avLst/>
            <a:gdLst>
              <a:gd name="connsiteX0" fmla="*/ 129602 w 139039"/>
              <a:gd name="connsiteY0" fmla="*/ 60082 h 139039"/>
              <a:gd name="connsiteX1" fmla="*/ 78957 w 139039"/>
              <a:gd name="connsiteY1" fmla="*/ 60082 h 139039"/>
              <a:gd name="connsiteX2" fmla="*/ 78957 w 139039"/>
              <a:gd name="connsiteY2" fmla="*/ 9437 h 139039"/>
              <a:gd name="connsiteX3" fmla="*/ 69520 w 139039"/>
              <a:gd name="connsiteY3" fmla="*/ 0 h 139039"/>
              <a:gd name="connsiteX4" fmla="*/ 60082 w 139039"/>
              <a:gd name="connsiteY4" fmla="*/ 9437 h 139039"/>
              <a:gd name="connsiteX5" fmla="*/ 60082 w 139039"/>
              <a:gd name="connsiteY5" fmla="*/ 60082 h 139039"/>
              <a:gd name="connsiteX6" fmla="*/ 9437 w 139039"/>
              <a:gd name="connsiteY6" fmla="*/ 60082 h 139039"/>
              <a:gd name="connsiteX7" fmla="*/ 0 w 139039"/>
              <a:gd name="connsiteY7" fmla="*/ 69520 h 139039"/>
              <a:gd name="connsiteX8" fmla="*/ 9437 w 139039"/>
              <a:gd name="connsiteY8" fmla="*/ 78957 h 139039"/>
              <a:gd name="connsiteX9" fmla="*/ 60082 w 139039"/>
              <a:gd name="connsiteY9" fmla="*/ 78957 h 139039"/>
              <a:gd name="connsiteX10" fmla="*/ 60082 w 139039"/>
              <a:gd name="connsiteY10" fmla="*/ 129602 h 139039"/>
              <a:gd name="connsiteX11" fmla="*/ 69520 w 139039"/>
              <a:gd name="connsiteY11" fmla="*/ 139039 h 139039"/>
              <a:gd name="connsiteX12" fmla="*/ 78957 w 139039"/>
              <a:gd name="connsiteY12" fmla="*/ 129602 h 139039"/>
              <a:gd name="connsiteX13" fmla="*/ 78957 w 139039"/>
              <a:gd name="connsiteY13" fmla="*/ 78957 h 139039"/>
              <a:gd name="connsiteX14" fmla="*/ 129602 w 139039"/>
              <a:gd name="connsiteY14" fmla="*/ 78957 h 139039"/>
              <a:gd name="connsiteX15" fmla="*/ 139039 w 139039"/>
              <a:gd name="connsiteY15" fmla="*/ 69520 h 139039"/>
              <a:gd name="connsiteX16" fmla="*/ 129602 w 139039"/>
              <a:gd name="connsiteY16" fmla="*/ 60082 h 13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9" h="139039">
                <a:moveTo>
                  <a:pt x="129602" y="60082"/>
                </a:moveTo>
                <a:lnTo>
                  <a:pt x="78957" y="60082"/>
                </a:lnTo>
                <a:lnTo>
                  <a:pt x="78957" y="9437"/>
                </a:lnTo>
                <a:cubicBezTo>
                  <a:pt x="78957" y="4225"/>
                  <a:pt x="74731" y="0"/>
                  <a:pt x="69520" y="0"/>
                </a:cubicBezTo>
                <a:cubicBezTo>
                  <a:pt x="64308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8" y="139039"/>
                  <a:pt x="69520" y="139039"/>
                </a:cubicBezTo>
                <a:cubicBezTo>
                  <a:pt x="74731" y="139039"/>
                  <a:pt x="78957" y="134814"/>
                  <a:pt x="78957" y="129602"/>
                </a:cubicBezTo>
                <a:lnTo>
                  <a:pt x="78957" y="78957"/>
                </a:lnTo>
                <a:lnTo>
                  <a:pt x="129602" y="78957"/>
                </a:lnTo>
                <a:cubicBezTo>
                  <a:pt x="134814" y="78957"/>
                  <a:pt x="139039" y="74731"/>
                  <a:pt x="139039" y="69520"/>
                </a:cubicBezTo>
                <a:cubicBezTo>
                  <a:pt x="139039" y="64308"/>
                  <a:pt x="134814" y="60082"/>
                  <a:pt x="129602" y="60082"/>
                </a:cubicBezTo>
                <a:close/>
              </a:path>
            </a:pathLst>
          </a:custGeom>
          <a:solidFill>
            <a:schemeClr val="bg1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6" name="Graphic 15">
            <a:extLst>
              <a:ext uri="{FF2B5EF4-FFF2-40B4-BE49-F238E27FC236}">
                <a16:creationId xmlns:a16="http://schemas.microsoft.com/office/drawing/2014/main" id="{BAB9414C-AE69-4648-873E-9CE6B2DF8A71}"/>
              </a:ext>
            </a:extLst>
          </p:cNvPr>
          <p:cNvSpPr/>
          <p:nvPr userDrawn="1"/>
        </p:nvSpPr>
        <p:spPr>
          <a:xfrm>
            <a:off x="11024834" y="2787572"/>
            <a:ext cx="127714" cy="127714"/>
          </a:xfrm>
          <a:custGeom>
            <a:avLst/>
            <a:gdLst>
              <a:gd name="connsiteX0" fmla="*/ 63857 w 127714"/>
              <a:gd name="connsiteY0" fmla="*/ 18874 h 127714"/>
              <a:gd name="connsiteX1" fmla="*/ 108840 w 127714"/>
              <a:gd name="connsiteY1" fmla="*/ 63857 h 127714"/>
              <a:gd name="connsiteX2" fmla="*/ 63857 w 127714"/>
              <a:gd name="connsiteY2" fmla="*/ 108840 h 127714"/>
              <a:gd name="connsiteX3" fmla="*/ 18874 w 127714"/>
              <a:gd name="connsiteY3" fmla="*/ 63857 h 127714"/>
              <a:gd name="connsiteX4" fmla="*/ 63857 w 127714"/>
              <a:gd name="connsiteY4" fmla="*/ 18874 h 127714"/>
              <a:gd name="connsiteX5" fmla="*/ 63857 w 127714"/>
              <a:gd name="connsiteY5" fmla="*/ 0 h 127714"/>
              <a:gd name="connsiteX6" fmla="*/ 0 w 127714"/>
              <a:gd name="connsiteY6" fmla="*/ 63857 h 127714"/>
              <a:gd name="connsiteX7" fmla="*/ 63857 w 127714"/>
              <a:gd name="connsiteY7" fmla="*/ 127714 h 127714"/>
              <a:gd name="connsiteX8" fmla="*/ 127714 w 127714"/>
              <a:gd name="connsiteY8" fmla="*/ 63857 h 127714"/>
              <a:gd name="connsiteX9" fmla="*/ 63857 w 127714"/>
              <a:gd name="connsiteY9" fmla="*/ 0 h 12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4" h="127714">
                <a:moveTo>
                  <a:pt x="63857" y="18874"/>
                </a:moveTo>
                <a:cubicBezTo>
                  <a:pt x="88700" y="18874"/>
                  <a:pt x="108840" y="39014"/>
                  <a:pt x="108840" y="63857"/>
                </a:cubicBezTo>
                <a:cubicBezTo>
                  <a:pt x="108840" y="88700"/>
                  <a:pt x="88700" y="108840"/>
                  <a:pt x="63857" y="108840"/>
                </a:cubicBezTo>
                <a:cubicBezTo>
                  <a:pt x="39014" y="108840"/>
                  <a:pt x="18874" y="88700"/>
                  <a:pt x="18874" y="63857"/>
                </a:cubicBezTo>
                <a:cubicBezTo>
                  <a:pt x="18898" y="39024"/>
                  <a:pt x="39024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4"/>
                  <a:pt x="63857" y="127714"/>
                </a:cubicBezTo>
                <a:cubicBezTo>
                  <a:pt x="99124" y="127714"/>
                  <a:pt x="127714" y="99124"/>
                  <a:pt x="127714" y="63857"/>
                </a:cubicBezTo>
                <a:cubicBezTo>
                  <a:pt x="127714" y="28590"/>
                  <a:pt x="99124" y="0"/>
                  <a:pt x="63857" y="0"/>
                </a:cubicBezTo>
                <a:close/>
              </a:path>
            </a:pathLst>
          </a:custGeom>
          <a:solidFill>
            <a:schemeClr val="bg1"/>
          </a:solidFill>
          <a:ln w="61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7" name="Graphic 22">
            <a:extLst>
              <a:ext uri="{FF2B5EF4-FFF2-40B4-BE49-F238E27FC236}">
                <a16:creationId xmlns:a16="http://schemas.microsoft.com/office/drawing/2014/main" id="{3BF75235-4E6E-4184-82A5-EE6FE7993BBC}"/>
              </a:ext>
            </a:extLst>
          </p:cNvPr>
          <p:cNvSpPr/>
          <p:nvPr userDrawn="1"/>
        </p:nvSpPr>
        <p:spPr>
          <a:xfrm>
            <a:off x="1261869" y="2633448"/>
            <a:ext cx="151536" cy="151536"/>
          </a:xfrm>
          <a:custGeom>
            <a:avLst/>
            <a:gdLst>
              <a:gd name="connsiteX0" fmla="*/ 141251 w 151536"/>
              <a:gd name="connsiteY0" fmla="*/ 65483 h 151536"/>
              <a:gd name="connsiteX1" fmla="*/ 86053 w 151536"/>
              <a:gd name="connsiteY1" fmla="*/ 65483 h 151536"/>
              <a:gd name="connsiteX2" fmla="*/ 86053 w 151536"/>
              <a:gd name="connsiteY2" fmla="*/ 10285 h 151536"/>
              <a:gd name="connsiteX3" fmla="*/ 75768 w 151536"/>
              <a:gd name="connsiteY3" fmla="*/ 0 h 151536"/>
              <a:gd name="connsiteX4" fmla="*/ 65483 w 151536"/>
              <a:gd name="connsiteY4" fmla="*/ 10285 h 151536"/>
              <a:gd name="connsiteX5" fmla="*/ 65483 w 151536"/>
              <a:gd name="connsiteY5" fmla="*/ 65483 h 151536"/>
              <a:gd name="connsiteX6" fmla="*/ 10285 w 151536"/>
              <a:gd name="connsiteY6" fmla="*/ 65483 h 151536"/>
              <a:gd name="connsiteX7" fmla="*/ 0 w 151536"/>
              <a:gd name="connsiteY7" fmla="*/ 75768 h 151536"/>
              <a:gd name="connsiteX8" fmla="*/ 10285 w 151536"/>
              <a:gd name="connsiteY8" fmla="*/ 86053 h 151536"/>
              <a:gd name="connsiteX9" fmla="*/ 65483 w 151536"/>
              <a:gd name="connsiteY9" fmla="*/ 86053 h 151536"/>
              <a:gd name="connsiteX10" fmla="*/ 65483 w 151536"/>
              <a:gd name="connsiteY10" fmla="*/ 141251 h 151536"/>
              <a:gd name="connsiteX11" fmla="*/ 75768 w 151536"/>
              <a:gd name="connsiteY11" fmla="*/ 151536 h 151536"/>
              <a:gd name="connsiteX12" fmla="*/ 86053 w 151536"/>
              <a:gd name="connsiteY12" fmla="*/ 141251 h 151536"/>
              <a:gd name="connsiteX13" fmla="*/ 86053 w 151536"/>
              <a:gd name="connsiteY13" fmla="*/ 86053 h 151536"/>
              <a:gd name="connsiteX14" fmla="*/ 141251 w 151536"/>
              <a:gd name="connsiteY14" fmla="*/ 86053 h 151536"/>
              <a:gd name="connsiteX15" fmla="*/ 151536 w 151536"/>
              <a:gd name="connsiteY15" fmla="*/ 75768 h 151536"/>
              <a:gd name="connsiteX16" fmla="*/ 141251 w 151536"/>
              <a:gd name="connsiteY16" fmla="*/ 65483 h 151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51536" h="151536">
                <a:moveTo>
                  <a:pt x="141251" y="65483"/>
                </a:moveTo>
                <a:lnTo>
                  <a:pt x="86053" y="65483"/>
                </a:lnTo>
                <a:lnTo>
                  <a:pt x="86053" y="10285"/>
                </a:lnTo>
                <a:cubicBezTo>
                  <a:pt x="86053" y="4605"/>
                  <a:pt x="81448" y="0"/>
                  <a:pt x="75768" y="0"/>
                </a:cubicBezTo>
                <a:cubicBezTo>
                  <a:pt x="70088" y="0"/>
                  <a:pt x="65483" y="4605"/>
                  <a:pt x="65483" y="10285"/>
                </a:cubicBezTo>
                <a:lnTo>
                  <a:pt x="65483" y="65483"/>
                </a:lnTo>
                <a:lnTo>
                  <a:pt x="10285" y="65483"/>
                </a:lnTo>
                <a:cubicBezTo>
                  <a:pt x="4605" y="65483"/>
                  <a:pt x="0" y="70088"/>
                  <a:pt x="0" y="75768"/>
                </a:cubicBezTo>
                <a:cubicBezTo>
                  <a:pt x="0" y="81448"/>
                  <a:pt x="4605" y="86053"/>
                  <a:pt x="10285" y="86053"/>
                </a:cubicBezTo>
                <a:lnTo>
                  <a:pt x="65483" y="86053"/>
                </a:lnTo>
                <a:lnTo>
                  <a:pt x="65483" y="141251"/>
                </a:lnTo>
                <a:cubicBezTo>
                  <a:pt x="65483" y="146931"/>
                  <a:pt x="70088" y="151536"/>
                  <a:pt x="75768" y="151536"/>
                </a:cubicBezTo>
                <a:cubicBezTo>
                  <a:pt x="81448" y="151536"/>
                  <a:pt x="86053" y="146931"/>
                  <a:pt x="86053" y="141251"/>
                </a:cubicBezTo>
                <a:lnTo>
                  <a:pt x="86053" y="86053"/>
                </a:lnTo>
                <a:lnTo>
                  <a:pt x="141251" y="86053"/>
                </a:lnTo>
                <a:cubicBezTo>
                  <a:pt x="146931" y="86053"/>
                  <a:pt x="151536" y="81448"/>
                  <a:pt x="151536" y="75768"/>
                </a:cubicBezTo>
                <a:cubicBezTo>
                  <a:pt x="151536" y="70088"/>
                  <a:pt x="146931" y="65483"/>
                  <a:pt x="141251" y="65483"/>
                </a:cubicBezTo>
                <a:close/>
              </a:path>
            </a:pathLst>
          </a:custGeom>
          <a:solidFill>
            <a:schemeClr val="bg1"/>
          </a:solidFill>
          <a:ln w="646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1" name="Graphic 21">
            <a:extLst>
              <a:ext uri="{FF2B5EF4-FFF2-40B4-BE49-F238E27FC236}">
                <a16:creationId xmlns:a16="http://schemas.microsoft.com/office/drawing/2014/main" id="{E66FE37C-2F4B-42DA-BFF6-92DD00BDC49B}"/>
              </a:ext>
            </a:extLst>
          </p:cNvPr>
          <p:cNvSpPr/>
          <p:nvPr userDrawn="1"/>
        </p:nvSpPr>
        <p:spPr>
          <a:xfrm>
            <a:off x="1064053" y="3083338"/>
            <a:ext cx="95759" cy="95759"/>
          </a:xfrm>
          <a:custGeom>
            <a:avLst/>
            <a:gdLst>
              <a:gd name="connsiteX0" fmla="*/ 95759 w 95759"/>
              <a:gd name="connsiteY0" fmla="*/ 47880 h 95759"/>
              <a:gd name="connsiteX1" fmla="*/ 47880 w 95759"/>
              <a:gd name="connsiteY1" fmla="*/ 95759 h 95759"/>
              <a:gd name="connsiteX2" fmla="*/ 0 w 95759"/>
              <a:gd name="connsiteY2" fmla="*/ 47880 h 95759"/>
              <a:gd name="connsiteX3" fmla="*/ 47880 w 95759"/>
              <a:gd name="connsiteY3" fmla="*/ 0 h 95759"/>
              <a:gd name="connsiteX4" fmla="*/ 95759 w 95759"/>
              <a:gd name="connsiteY4" fmla="*/ 47880 h 95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759" h="95759">
                <a:moveTo>
                  <a:pt x="95759" y="47880"/>
                </a:moveTo>
                <a:cubicBezTo>
                  <a:pt x="95759" y="74323"/>
                  <a:pt x="74323" y="95759"/>
                  <a:pt x="47880" y="95759"/>
                </a:cubicBezTo>
                <a:cubicBezTo>
                  <a:pt x="21436" y="95759"/>
                  <a:pt x="0" y="74323"/>
                  <a:pt x="0" y="47880"/>
                </a:cubicBezTo>
                <a:cubicBezTo>
                  <a:pt x="0" y="21436"/>
                  <a:pt x="21436" y="0"/>
                  <a:pt x="47880" y="0"/>
                </a:cubicBezTo>
                <a:cubicBezTo>
                  <a:pt x="74323" y="0"/>
                  <a:pt x="95759" y="21436"/>
                  <a:pt x="95759" y="47880"/>
                </a:cubicBezTo>
                <a:close/>
              </a:path>
            </a:pathLst>
          </a:custGeom>
          <a:solidFill>
            <a:schemeClr val="bg1"/>
          </a:solidFill>
          <a:ln w="469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3" name="Graphic 23">
            <a:extLst>
              <a:ext uri="{FF2B5EF4-FFF2-40B4-BE49-F238E27FC236}">
                <a16:creationId xmlns:a16="http://schemas.microsoft.com/office/drawing/2014/main" id="{DDD38822-731A-48DA-A8A0-FBBAF7A6D65D}"/>
              </a:ext>
            </a:extLst>
          </p:cNvPr>
          <p:cNvSpPr/>
          <p:nvPr userDrawn="1"/>
        </p:nvSpPr>
        <p:spPr>
          <a:xfrm>
            <a:off x="1413405" y="3492870"/>
            <a:ext cx="108625" cy="108625"/>
          </a:xfrm>
          <a:custGeom>
            <a:avLst/>
            <a:gdLst>
              <a:gd name="connsiteX0" fmla="*/ 54313 w 108625"/>
              <a:gd name="connsiteY0" fmla="*/ 16053 h 108625"/>
              <a:gd name="connsiteX1" fmla="*/ 92572 w 108625"/>
              <a:gd name="connsiteY1" fmla="*/ 54313 h 108625"/>
              <a:gd name="connsiteX2" fmla="*/ 54313 w 108625"/>
              <a:gd name="connsiteY2" fmla="*/ 92572 h 108625"/>
              <a:gd name="connsiteX3" fmla="*/ 16053 w 108625"/>
              <a:gd name="connsiteY3" fmla="*/ 54313 h 108625"/>
              <a:gd name="connsiteX4" fmla="*/ 54313 w 108625"/>
              <a:gd name="connsiteY4" fmla="*/ 16053 h 108625"/>
              <a:gd name="connsiteX5" fmla="*/ 54313 w 108625"/>
              <a:gd name="connsiteY5" fmla="*/ 0 h 108625"/>
              <a:gd name="connsiteX6" fmla="*/ 0 w 108625"/>
              <a:gd name="connsiteY6" fmla="*/ 54313 h 108625"/>
              <a:gd name="connsiteX7" fmla="*/ 54313 w 108625"/>
              <a:gd name="connsiteY7" fmla="*/ 108625 h 108625"/>
              <a:gd name="connsiteX8" fmla="*/ 108625 w 108625"/>
              <a:gd name="connsiteY8" fmla="*/ 54313 h 108625"/>
              <a:gd name="connsiteX9" fmla="*/ 54313 w 108625"/>
              <a:gd name="connsiteY9" fmla="*/ 0 h 108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8625" h="108625">
                <a:moveTo>
                  <a:pt x="54313" y="16053"/>
                </a:moveTo>
                <a:cubicBezTo>
                  <a:pt x="75442" y="16053"/>
                  <a:pt x="92572" y="33182"/>
                  <a:pt x="92572" y="54313"/>
                </a:cubicBezTo>
                <a:cubicBezTo>
                  <a:pt x="92572" y="75442"/>
                  <a:pt x="75442" y="92572"/>
                  <a:pt x="54313" y="92572"/>
                </a:cubicBezTo>
                <a:cubicBezTo>
                  <a:pt x="33182" y="92572"/>
                  <a:pt x="16053" y="75442"/>
                  <a:pt x="16053" y="54313"/>
                </a:cubicBezTo>
                <a:cubicBezTo>
                  <a:pt x="16074" y="33191"/>
                  <a:pt x="33191" y="16074"/>
                  <a:pt x="54313" y="16053"/>
                </a:cubicBezTo>
                <a:moveTo>
                  <a:pt x="54313" y="0"/>
                </a:moveTo>
                <a:cubicBezTo>
                  <a:pt x="24317" y="0"/>
                  <a:pt x="0" y="24317"/>
                  <a:pt x="0" y="54313"/>
                </a:cubicBezTo>
                <a:cubicBezTo>
                  <a:pt x="0" y="84309"/>
                  <a:pt x="24317" y="108625"/>
                  <a:pt x="54313" y="108625"/>
                </a:cubicBezTo>
                <a:cubicBezTo>
                  <a:pt x="84309" y="108625"/>
                  <a:pt x="108625" y="84309"/>
                  <a:pt x="108625" y="54313"/>
                </a:cubicBezTo>
                <a:cubicBezTo>
                  <a:pt x="108625" y="24317"/>
                  <a:pt x="84309" y="0"/>
                  <a:pt x="54313" y="0"/>
                </a:cubicBezTo>
                <a:close/>
              </a:path>
            </a:pathLst>
          </a:custGeom>
          <a:solidFill>
            <a:schemeClr val="bg1"/>
          </a:solidFill>
          <a:ln w="516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2482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96CF8C-1EA0-4E47-AC60-CAC3B80A3C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8CABF8-19D8-4F3C-994F-4D35EC7A2C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66FD4D-815A-431C-ADEF-DE6F236F6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A9DAA-006C-4F4B-980E-E3DF019B24E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C05CAAB-DBA2-4548-AD5F-01BB97FBB207}"/>
              </a:ext>
            </a:extLst>
          </p:cNvPr>
          <p:cNvCxnSpPr>
            <a:cxnSpLocks/>
          </p:cNvCxnSpPr>
          <p:nvPr/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217450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40AAD-80AF-40E7-BE3F-43D32FC68E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91656" y="841248"/>
            <a:ext cx="4434840" cy="3236976"/>
          </a:xfrm>
        </p:spPr>
        <p:txBody>
          <a:bodyPr anchor="b"/>
          <a:lstStyle>
            <a:lvl1pPr algn="l">
              <a:lnSpc>
                <a:spcPct val="110000"/>
              </a:lnSpc>
              <a:spcBef>
                <a:spcPts val="1000"/>
              </a:spcBef>
              <a:defRPr sz="3600" b="0" i="0" cap="none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C80FBD9-0977-4B2B-9318-30774BB094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91655" y="4498848"/>
            <a:ext cx="4434835" cy="510474"/>
          </a:xfrm>
        </p:spPr>
        <p:txBody>
          <a:bodyPr/>
          <a:lstStyle>
            <a:lvl1pPr marL="0" indent="0" algn="l">
              <a:lnSpc>
                <a:spcPct val="110000"/>
              </a:lnSpc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8C2A2A-62DB-40C0-8AE7-CB9B98649B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16200000">
            <a:off x="9811512" y="1591056"/>
            <a:ext cx="3547872" cy="365125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01EAA4-F44C-4C1F-B8E3-1A3005300F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fld id="{D8DA9DAA-006C-4F4B-980E-E3DF019B24E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939C974-0ED4-4915-BBF7-1FB00C18AD45}"/>
              </a:ext>
            </a:extLst>
          </p:cNvPr>
          <p:cNvCxnSpPr>
            <a:cxnSpLocks/>
          </p:cNvCxnSpPr>
          <p:nvPr userDrawn="1"/>
        </p:nvCxnSpPr>
        <p:spPr>
          <a:xfrm>
            <a:off x="11586162" y="3619272"/>
            <a:ext cx="0" cy="3238728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515930B2-E36D-4D05-A6B3-CA1BF61D50CC}"/>
              </a:ext>
            </a:extLst>
          </p:cNvPr>
          <p:cNvSpPr/>
          <p:nvPr userDrawn="1"/>
        </p:nvSpPr>
        <p:spPr>
          <a:xfrm>
            <a:off x="0" y="0"/>
            <a:ext cx="5779911" cy="6858000"/>
          </a:xfrm>
          <a:prstGeom prst="rect">
            <a:avLst/>
          </a:prstGeom>
          <a:gradFill flip="none" rotWithShape="1">
            <a:gsLst>
              <a:gs pos="100000">
                <a:schemeClr val="accent4"/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9CEC7E0F-60E8-418B-978D-C607C82E97F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83464" y="301752"/>
            <a:ext cx="5221224" cy="6263640"/>
          </a:xfrm>
        </p:spPr>
        <p:txBody>
          <a:bodyPr anchor="ctr"/>
          <a:lstStyle>
            <a:lvl1pPr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9048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bg>
      <p:bgPr>
        <a:gradFill>
          <a:gsLst>
            <a:gs pos="100000">
              <a:schemeClr val="accent4"/>
            </a:gs>
            <a:gs pos="0">
              <a:schemeClr val="accent2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96CF8C-1EA0-4E47-AC60-CAC3B80A3C5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6072" y="365125"/>
            <a:ext cx="10771632" cy="1325563"/>
          </a:xfrm>
        </p:spPr>
        <p:txBody>
          <a:bodyPr/>
          <a:lstStyle>
            <a:lvl1pPr>
              <a:defRPr sz="540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8CABF8-19D8-4F3C-994F-4D35EC7A2C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6072" y="1825625"/>
            <a:ext cx="10771632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97BB2D-4E2C-4490-A2A3-4B68BCC5D2F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58368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3/14/2025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40F15D-DD72-46D5-BF0F-F506471070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503920" y="841248"/>
            <a:ext cx="3630168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66FD4D-815A-431C-ADEF-DE6F236F6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8DA9DAA-006C-4F4B-980E-E3DF019B24E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Graphic 22">
            <a:extLst>
              <a:ext uri="{FF2B5EF4-FFF2-40B4-BE49-F238E27FC236}">
                <a16:creationId xmlns:a16="http://schemas.microsoft.com/office/drawing/2014/main" id="{4EADA2ED-8A8C-4D17-8798-F26BF3B4CE25}"/>
              </a:ext>
            </a:extLst>
          </p:cNvPr>
          <p:cNvSpPr/>
          <p:nvPr userDrawn="1"/>
        </p:nvSpPr>
        <p:spPr>
          <a:xfrm>
            <a:off x="11202264" y="344083"/>
            <a:ext cx="151536" cy="151536"/>
          </a:xfrm>
          <a:custGeom>
            <a:avLst/>
            <a:gdLst>
              <a:gd name="connsiteX0" fmla="*/ 141251 w 151536"/>
              <a:gd name="connsiteY0" fmla="*/ 65483 h 151536"/>
              <a:gd name="connsiteX1" fmla="*/ 86053 w 151536"/>
              <a:gd name="connsiteY1" fmla="*/ 65483 h 151536"/>
              <a:gd name="connsiteX2" fmla="*/ 86053 w 151536"/>
              <a:gd name="connsiteY2" fmla="*/ 10285 h 151536"/>
              <a:gd name="connsiteX3" fmla="*/ 75768 w 151536"/>
              <a:gd name="connsiteY3" fmla="*/ 0 h 151536"/>
              <a:gd name="connsiteX4" fmla="*/ 65483 w 151536"/>
              <a:gd name="connsiteY4" fmla="*/ 10285 h 151536"/>
              <a:gd name="connsiteX5" fmla="*/ 65483 w 151536"/>
              <a:gd name="connsiteY5" fmla="*/ 65483 h 151536"/>
              <a:gd name="connsiteX6" fmla="*/ 10285 w 151536"/>
              <a:gd name="connsiteY6" fmla="*/ 65483 h 151536"/>
              <a:gd name="connsiteX7" fmla="*/ 0 w 151536"/>
              <a:gd name="connsiteY7" fmla="*/ 75768 h 151536"/>
              <a:gd name="connsiteX8" fmla="*/ 10285 w 151536"/>
              <a:gd name="connsiteY8" fmla="*/ 86053 h 151536"/>
              <a:gd name="connsiteX9" fmla="*/ 65483 w 151536"/>
              <a:gd name="connsiteY9" fmla="*/ 86053 h 151536"/>
              <a:gd name="connsiteX10" fmla="*/ 65483 w 151536"/>
              <a:gd name="connsiteY10" fmla="*/ 141251 h 151536"/>
              <a:gd name="connsiteX11" fmla="*/ 75768 w 151536"/>
              <a:gd name="connsiteY11" fmla="*/ 151536 h 151536"/>
              <a:gd name="connsiteX12" fmla="*/ 86053 w 151536"/>
              <a:gd name="connsiteY12" fmla="*/ 141251 h 151536"/>
              <a:gd name="connsiteX13" fmla="*/ 86053 w 151536"/>
              <a:gd name="connsiteY13" fmla="*/ 86053 h 151536"/>
              <a:gd name="connsiteX14" fmla="*/ 141251 w 151536"/>
              <a:gd name="connsiteY14" fmla="*/ 86053 h 151536"/>
              <a:gd name="connsiteX15" fmla="*/ 151536 w 151536"/>
              <a:gd name="connsiteY15" fmla="*/ 75768 h 151536"/>
              <a:gd name="connsiteX16" fmla="*/ 141251 w 151536"/>
              <a:gd name="connsiteY16" fmla="*/ 65483 h 151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51536" h="151536">
                <a:moveTo>
                  <a:pt x="141251" y="65483"/>
                </a:moveTo>
                <a:lnTo>
                  <a:pt x="86053" y="65483"/>
                </a:lnTo>
                <a:lnTo>
                  <a:pt x="86053" y="10285"/>
                </a:lnTo>
                <a:cubicBezTo>
                  <a:pt x="86053" y="4605"/>
                  <a:pt x="81448" y="0"/>
                  <a:pt x="75768" y="0"/>
                </a:cubicBezTo>
                <a:cubicBezTo>
                  <a:pt x="70088" y="0"/>
                  <a:pt x="65483" y="4605"/>
                  <a:pt x="65483" y="10285"/>
                </a:cubicBezTo>
                <a:lnTo>
                  <a:pt x="65483" y="65483"/>
                </a:lnTo>
                <a:lnTo>
                  <a:pt x="10285" y="65483"/>
                </a:lnTo>
                <a:cubicBezTo>
                  <a:pt x="4605" y="65483"/>
                  <a:pt x="0" y="70088"/>
                  <a:pt x="0" y="75768"/>
                </a:cubicBezTo>
                <a:cubicBezTo>
                  <a:pt x="0" y="81448"/>
                  <a:pt x="4605" y="86053"/>
                  <a:pt x="10285" y="86053"/>
                </a:cubicBezTo>
                <a:lnTo>
                  <a:pt x="65483" y="86053"/>
                </a:lnTo>
                <a:lnTo>
                  <a:pt x="65483" y="141251"/>
                </a:lnTo>
                <a:cubicBezTo>
                  <a:pt x="65483" y="146931"/>
                  <a:pt x="70088" y="151536"/>
                  <a:pt x="75768" y="151536"/>
                </a:cubicBezTo>
                <a:cubicBezTo>
                  <a:pt x="81448" y="151536"/>
                  <a:pt x="86053" y="146931"/>
                  <a:pt x="86053" y="141251"/>
                </a:cubicBezTo>
                <a:lnTo>
                  <a:pt x="86053" y="86053"/>
                </a:lnTo>
                <a:lnTo>
                  <a:pt x="141251" y="86053"/>
                </a:lnTo>
                <a:cubicBezTo>
                  <a:pt x="146931" y="86053"/>
                  <a:pt x="151536" y="81448"/>
                  <a:pt x="151536" y="75768"/>
                </a:cubicBezTo>
                <a:cubicBezTo>
                  <a:pt x="151536" y="70088"/>
                  <a:pt x="146931" y="65483"/>
                  <a:pt x="141251" y="65483"/>
                </a:cubicBezTo>
                <a:close/>
              </a:path>
            </a:pathLst>
          </a:custGeom>
          <a:solidFill>
            <a:schemeClr val="bg1"/>
          </a:solidFill>
          <a:ln w="646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1" name="Graphic 23">
            <a:extLst>
              <a:ext uri="{FF2B5EF4-FFF2-40B4-BE49-F238E27FC236}">
                <a16:creationId xmlns:a16="http://schemas.microsoft.com/office/drawing/2014/main" id="{54AB3A25-6605-4446-9E53-ACEECD25E27B}"/>
              </a:ext>
            </a:extLst>
          </p:cNvPr>
          <p:cNvSpPr/>
          <p:nvPr userDrawn="1"/>
        </p:nvSpPr>
        <p:spPr>
          <a:xfrm>
            <a:off x="11563141" y="590910"/>
            <a:ext cx="108625" cy="108625"/>
          </a:xfrm>
          <a:custGeom>
            <a:avLst/>
            <a:gdLst>
              <a:gd name="connsiteX0" fmla="*/ 54313 w 108625"/>
              <a:gd name="connsiteY0" fmla="*/ 16053 h 108625"/>
              <a:gd name="connsiteX1" fmla="*/ 92572 w 108625"/>
              <a:gd name="connsiteY1" fmla="*/ 54313 h 108625"/>
              <a:gd name="connsiteX2" fmla="*/ 54313 w 108625"/>
              <a:gd name="connsiteY2" fmla="*/ 92572 h 108625"/>
              <a:gd name="connsiteX3" fmla="*/ 16053 w 108625"/>
              <a:gd name="connsiteY3" fmla="*/ 54313 h 108625"/>
              <a:gd name="connsiteX4" fmla="*/ 54313 w 108625"/>
              <a:gd name="connsiteY4" fmla="*/ 16053 h 108625"/>
              <a:gd name="connsiteX5" fmla="*/ 54313 w 108625"/>
              <a:gd name="connsiteY5" fmla="*/ 0 h 108625"/>
              <a:gd name="connsiteX6" fmla="*/ 0 w 108625"/>
              <a:gd name="connsiteY6" fmla="*/ 54313 h 108625"/>
              <a:gd name="connsiteX7" fmla="*/ 54313 w 108625"/>
              <a:gd name="connsiteY7" fmla="*/ 108625 h 108625"/>
              <a:gd name="connsiteX8" fmla="*/ 108625 w 108625"/>
              <a:gd name="connsiteY8" fmla="*/ 54313 h 108625"/>
              <a:gd name="connsiteX9" fmla="*/ 54313 w 108625"/>
              <a:gd name="connsiteY9" fmla="*/ 0 h 108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8625" h="108625">
                <a:moveTo>
                  <a:pt x="54313" y="16053"/>
                </a:moveTo>
                <a:cubicBezTo>
                  <a:pt x="75442" y="16053"/>
                  <a:pt x="92572" y="33182"/>
                  <a:pt x="92572" y="54313"/>
                </a:cubicBezTo>
                <a:cubicBezTo>
                  <a:pt x="92572" y="75442"/>
                  <a:pt x="75442" y="92572"/>
                  <a:pt x="54313" y="92572"/>
                </a:cubicBezTo>
                <a:cubicBezTo>
                  <a:pt x="33182" y="92572"/>
                  <a:pt x="16053" y="75442"/>
                  <a:pt x="16053" y="54313"/>
                </a:cubicBezTo>
                <a:cubicBezTo>
                  <a:pt x="16074" y="33191"/>
                  <a:pt x="33191" y="16074"/>
                  <a:pt x="54313" y="16053"/>
                </a:cubicBezTo>
                <a:moveTo>
                  <a:pt x="54313" y="0"/>
                </a:moveTo>
                <a:cubicBezTo>
                  <a:pt x="24317" y="0"/>
                  <a:pt x="0" y="24317"/>
                  <a:pt x="0" y="54313"/>
                </a:cubicBezTo>
                <a:cubicBezTo>
                  <a:pt x="0" y="84309"/>
                  <a:pt x="24317" y="108625"/>
                  <a:pt x="54313" y="108625"/>
                </a:cubicBezTo>
                <a:cubicBezTo>
                  <a:pt x="84309" y="108625"/>
                  <a:pt x="108625" y="84309"/>
                  <a:pt x="108625" y="54313"/>
                </a:cubicBezTo>
                <a:cubicBezTo>
                  <a:pt x="108625" y="24317"/>
                  <a:pt x="84309" y="0"/>
                  <a:pt x="54313" y="0"/>
                </a:cubicBezTo>
                <a:close/>
              </a:path>
            </a:pathLst>
          </a:custGeom>
          <a:solidFill>
            <a:schemeClr val="bg1"/>
          </a:solidFill>
          <a:ln w="516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2635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257166-6921-4546-BA2C-99E464681F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5B9122-6371-4049-B57A-33DED7DA2F7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444752" y="1825625"/>
            <a:ext cx="4553712" cy="435133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A14555D-0753-4312-A26B-2338813F9B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784848" y="1825625"/>
            <a:ext cx="4553712" cy="435133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FB7E8F4-3FB3-45AB-A381-9093CA95AAEE}"/>
              </a:ext>
            </a:extLst>
          </p:cNvPr>
          <p:cNvCxnSpPr>
            <a:cxnSpLocks/>
          </p:cNvCxnSpPr>
          <p:nvPr/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Graphic 15">
            <a:extLst>
              <a:ext uri="{FF2B5EF4-FFF2-40B4-BE49-F238E27FC236}">
                <a16:creationId xmlns:a16="http://schemas.microsoft.com/office/drawing/2014/main" id="{D8685329-C6A1-4CB4-8AAE-150D0341F6A2}"/>
              </a:ext>
            </a:extLst>
          </p:cNvPr>
          <p:cNvSpPr/>
          <p:nvPr userDrawn="1"/>
        </p:nvSpPr>
        <p:spPr>
          <a:xfrm>
            <a:off x="10508317" y="492206"/>
            <a:ext cx="139039" cy="139039"/>
          </a:xfrm>
          <a:custGeom>
            <a:avLst/>
            <a:gdLst>
              <a:gd name="connsiteX0" fmla="*/ 129602 w 139039"/>
              <a:gd name="connsiteY0" fmla="*/ 60082 h 139039"/>
              <a:gd name="connsiteX1" fmla="*/ 78957 w 139039"/>
              <a:gd name="connsiteY1" fmla="*/ 60082 h 139039"/>
              <a:gd name="connsiteX2" fmla="*/ 78957 w 139039"/>
              <a:gd name="connsiteY2" fmla="*/ 9437 h 139039"/>
              <a:gd name="connsiteX3" fmla="*/ 69520 w 139039"/>
              <a:gd name="connsiteY3" fmla="*/ 0 h 139039"/>
              <a:gd name="connsiteX4" fmla="*/ 60082 w 139039"/>
              <a:gd name="connsiteY4" fmla="*/ 9437 h 139039"/>
              <a:gd name="connsiteX5" fmla="*/ 60082 w 139039"/>
              <a:gd name="connsiteY5" fmla="*/ 60082 h 139039"/>
              <a:gd name="connsiteX6" fmla="*/ 9437 w 139039"/>
              <a:gd name="connsiteY6" fmla="*/ 60082 h 139039"/>
              <a:gd name="connsiteX7" fmla="*/ 0 w 139039"/>
              <a:gd name="connsiteY7" fmla="*/ 69520 h 139039"/>
              <a:gd name="connsiteX8" fmla="*/ 9437 w 139039"/>
              <a:gd name="connsiteY8" fmla="*/ 78957 h 139039"/>
              <a:gd name="connsiteX9" fmla="*/ 60082 w 139039"/>
              <a:gd name="connsiteY9" fmla="*/ 78957 h 139039"/>
              <a:gd name="connsiteX10" fmla="*/ 60082 w 139039"/>
              <a:gd name="connsiteY10" fmla="*/ 129602 h 139039"/>
              <a:gd name="connsiteX11" fmla="*/ 69520 w 139039"/>
              <a:gd name="connsiteY11" fmla="*/ 139039 h 139039"/>
              <a:gd name="connsiteX12" fmla="*/ 78957 w 139039"/>
              <a:gd name="connsiteY12" fmla="*/ 129602 h 139039"/>
              <a:gd name="connsiteX13" fmla="*/ 78957 w 139039"/>
              <a:gd name="connsiteY13" fmla="*/ 78957 h 139039"/>
              <a:gd name="connsiteX14" fmla="*/ 129602 w 139039"/>
              <a:gd name="connsiteY14" fmla="*/ 78957 h 139039"/>
              <a:gd name="connsiteX15" fmla="*/ 139039 w 139039"/>
              <a:gd name="connsiteY15" fmla="*/ 69520 h 139039"/>
              <a:gd name="connsiteX16" fmla="*/ 129602 w 139039"/>
              <a:gd name="connsiteY16" fmla="*/ 60082 h 13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9" h="139039">
                <a:moveTo>
                  <a:pt x="129602" y="60082"/>
                </a:moveTo>
                <a:lnTo>
                  <a:pt x="78957" y="60082"/>
                </a:lnTo>
                <a:lnTo>
                  <a:pt x="78957" y="9437"/>
                </a:lnTo>
                <a:cubicBezTo>
                  <a:pt x="78957" y="4225"/>
                  <a:pt x="74731" y="0"/>
                  <a:pt x="69520" y="0"/>
                </a:cubicBezTo>
                <a:cubicBezTo>
                  <a:pt x="64308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8" y="139039"/>
                  <a:pt x="69520" y="139039"/>
                </a:cubicBezTo>
                <a:cubicBezTo>
                  <a:pt x="74731" y="139039"/>
                  <a:pt x="78957" y="134814"/>
                  <a:pt x="78957" y="129602"/>
                </a:cubicBezTo>
                <a:lnTo>
                  <a:pt x="78957" y="78957"/>
                </a:lnTo>
                <a:lnTo>
                  <a:pt x="129602" y="78957"/>
                </a:lnTo>
                <a:cubicBezTo>
                  <a:pt x="134814" y="78957"/>
                  <a:pt x="139039" y="74731"/>
                  <a:pt x="139039" y="69520"/>
                </a:cubicBezTo>
                <a:cubicBezTo>
                  <a:pt x="139039" y="64308"/>
                  <a:pt x="134814" y="60082"/>
                  <a:pt x="129602" y="60082"/>
                </a:cubicBezTo>
                <a:close/>
              </a:path>
            </a:pathLst>
          </a:custGeom>
          <a:solidFill>
            <a:schemeClr val="accent2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2" name="Graphic 16">
            <a:extLst>
              <a:ext uri="{FF2B5EF4-FFF2-40B4-BE49-F238E27FC236}">
                <a16:creationId xmlns:a16="http://schemas.microsoft.com/office/drawing/2014/main" id="{83CE1DAA-30A3-41AE-8AE1-A7EE5C48A6F3}"/>
              </a:ext>
            </a:extLst>
          </p:cNvPr>
          <p:cNvSpPr/>
          <p:nvPr userDrawn="1"/>
        </p:nvSpPr>
        <p:spPr>
          <a:xfrm>
            <a:off x="11477944" y="1055581"/>
            <a:ext cx="127714" cy="127714"/>
          </a:xfrm>
          <a:custGeom>
            <a:avLst/>
            <a:gdLst>
              <a:gd name="connsiteX0" fmla="*/ 63857 w 127714"/>
              <a:gd name="connsiteY0" fmla="*/ 18874 h 127714"/>
              <a:gd name="connsiteX1" fmla="*/ 108840 w 127714"/>
              <a:gd name="connsiteY1" fmla="*/ 63857 h 127714"/>
              <a:gd name="connsiteX2" fmla="*/ 63857 w 127714"/>
              <a:gd name="connsiteY2" fmla="*/ 108840 h 127714"/>
              <a:gd name="connsiteX3" fmla="*/ 18874 w 127714"/>
              <a:gd name="connsiteY3" fmla="*/ 63857 h 127714"/>
              <a:gd name="connsiteX4" fmla="*/ 63857 w 127714"/>
              <a:gd name="connsiteY4" fmla="*/ 18874 h 127714"/>
              <a:gd name="connsiteX5" fmla="*/ 63857 w 127714"/>
              <a:gd name="connsiteY5" fmla="*/ 0 h 127714"/>
              <a:gd name="connsiteX6" fmla="*/ 0 w 127714"/>
              <a:gd name="connsiteY6" fmla="*/ 63857 h 127714"/>
              <a:gd name="connsiteX7" fmla="*/ 63857 w 127714"/>
              <a:gd name="connsiteY7" fmla="*/ 127714 h 127714"/>
              <a:gd name="connsiteX8" fmla="*/ 127714 w 127714"/>
              <a:gd name="connsiteY8" fmla="*/ 63857 h 127714"/>
              <a:gd name="connsiteX9" fmla="*/ 63857 w 127714"/>
              <a:gd name="connsiteY9" fmla="*/ 0 h 12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4" h="127714">
                <a:moveTo>
                  <a:pt x="63857" y="18874"/>
                </a:moveTo>
                <a:cubicBezTo>
                  <a:pt x="88700" y="18874"/>
                  <a:pt x="108840" y="39014"/>
                  <a:pt x="108840" y="63857"/>
                </a:cubicBezTo>
                <a:cubicBezTo>
                  <a:pt x="108840" y="88700"/>
                  <a:pt x="88700" y="108840"/>
                  <a:pt x="63857" y="108840"/>
                </a:cubicBezTo>
                <a:cubicBezTo>
                  <a:pt x="39014" y="108840"/>
                  <a:pt x="18874" y="88700"/>
                  <a:pt x="18874" y="63857"/>
                </a:cubicBezTo>
                <a:cubicBezTo>
                  <a:pt x="18898" y="39024"/>
                  <a:pt x="39024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4"/>
                  <a:pt x="63857" y="127714"/>
                </a:cubicBezTo>
                <a:cubicBezTo>
                  <a:pt x="99124" y="127714"/>
                  <a:pt x="127714" y="99124"/>
                  <a:pt x="127714" y="63857"/>
                </a:cubicBezTo>
                <a:cubicBezTo>
                  <a:pt x="127714" y="28590"/>
                  <a:pt x="99124" y="0"/>
                  <a:pt x="63857" y="0"/>
                </a:cubicBezTo>
                <a:close/>
              </a:path>
            </a:pathLst>
          </a:custGeom>
          <a:solidFill>
            <a:schemeClr val="accent2"/>
          </a:solidFill>
          <a:ln w="61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4" name="Graphic 14">
            <a:extLst>
              <a:ext uri="{FF2B5EF4-FFF2-40B4-BE49-F238E27FC236}">
                <a16:creationId xmlns:a16="http://schemas.microsoft.com/office/drawing/2014/main" id="{065162DD-7ACB-4F9C-90DD-24C743035892}"/>
              </a:ext>
            </a:extLst>
          </p:cNvPr>
          <p:cNvSpPr/>
          <p:nvPr userDrawn="1"/>
        </p:nvSpPr>
        <p:spPr>
          <a:xfrm>
            <a:off x="11241555" y="446637"/>
            <a:ext cx="91138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accent2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52880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FDA4224-F4E4-47A4-ACF7-2317493908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679907-DC49-4B86-A34C-C97DBC26A9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DBC8A0-34FC-4B6E-B42B-A721267D890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 i="0" cap="all" spc="1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3/14/2025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9AC0B6-4CC4-4E41-8A4D-F62E17F285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C0E9BD-90BD-46AE-8A0D-06796ADB76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i="0" cap="all" spc="1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DA9DAA-006C-4F4B-980E-E3DF019B24E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9713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708" r:id="rId2"/>
    <p:sldLayoutId id="2147483717" r:id="rId3"/>
    <p:sldLayoutId id="2147483710" r:id="rId4"/>
    <p:sldLayoutId id="2147483709" r:id="rId5"/>
    <p:sldLayoutId id="2147483698" r:id="rId6"/>
    <p:sldLayoutId id="2147483713" r:id="rId7"/>
    <p:sldLayoutId id="2147483712" r:id="rId8"/>
    <p:sldLayoutId id="2147483700" r:id="rId9"/>
    <p:sldLayoutId id="2147483701" r:id="rId10"/>
    <p:sldLayoutId id="2147483716" r:id="rId11"/>
    <p:sldLayoutId id="2147483714" r:id="rId12"/>
    <p:sldLayoutId id="2147483715" r:id="rId13"/>
    <p:sldLayoutId id="2147483702" r:id="rId14"/>
    <p:sldLayoutId id="2147483703" r:id="rId15"/>
    <p:sldLayoutId id="2147483704" r:id="rId16"/>
    <p:sldLayoutId id="2147483705" r:id="rId1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61.svg"/><Relationship Id="rId4" Type="http://schemas.openxmlformats.org/officeDocument/2006/relationships/image" Target="../media/image60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4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75.png"/><Relationship Id="rId5" Type="http://schemas.openxmlformats.org/officeDocument/2006/relationships/image" Target="../media/image74.jpeg"/><Relationship Id="rId4" Type="http://schemas.openxmlformats.org/officeDocument/2006/relationships/image" Target="../media/image73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7.png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/>
          <p:cNvCxnSpPr/>
          <p:nvPr/>
        </p:nvCxnSpPr>
        <p:spPr>
          <a:xfrm>
            <a:off x="838200" y="4140200"/>
            <a:ext cx="7493000" cy="0"/>
          </a:xfrm>
          <a:prstGeom prst="line">
            <a:avLst/>
          </a:prstGeom>
          <a:ln w="19050">
            <a:solidFill>
              <a:srgbClr val="BF57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9"/>
          <p:cNvSpPr txBox="1">
            <a:spLocks/>
          </p:cNvSpPr>
          <p:nvPr/>
        </p:nvSpPr>
        <p:spPr>
          <a:xfrm>
            <a:off x="944880" y="4431332"/>
            <a:ext cx="10515600" cy="927564"/>
          </a:xfrm>
          <a:prstGeom prst="rect">
            <a:avLst/>
          </a:prstGeom>
        </p:spPr>
        <p:txBody>
          <a:bodyPr vert="horz" lIns="121920" tIns="60960" rIns="121920" bIns="6096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600" b="0" i="0" kern="1200" baseline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b="0" i="0" kern="12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b="0" i="0" kern="12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b="0" i="0" kern="12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b="0" i="0" kern="12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9170">
              <a:lnSpc>
                <a:spcPct val="30000"/>
              </a:lnSpc>
              <a:spcBef>
                <a:spcPts val="1333"/>
              </a:spcBef>
            </a:pPr>
            <a:r>
              <a:rPr lang="en-US" sz="1400" b="1" dirty="0">
                <a:solidFill>
                  <a:srgbClr val="BF5700"/>
                </a:solidFill>
              </a:rPr>
              <a:t>Cole Maguire, PhD</a:t>
            </a:r>
          </a:p>
          <a:p>
            <a:pPr defTabSz="1219170">
              <a:lnSpc>
                <a:spcPct val="30000"/>
              </a:lnSpc>
              <a:spcBef>
                <a:spcPts val="1333"/>
              </a:spcBef>
            </a:pPr>
            <a:r>
              <a:rPr lang="en-US" sz="1400" dirty="0">
                <a:solidFill>
                  <a:srgbClr val="BF5700"/>
                </a:solidFill>
              </a:rPr>
              <a:t>Melamed Lab </a:t>
            </a:r>
          </a:p>
          <a:p>
            <a:pPr defTabSz="1219170">
              <a:lnSpc>
                <a:spcPct val="30000"/>
              </a:lnSpc>
              <a:spcBef>
                <a:spcPts val="1333"/>
              </a:spcBef>
            </a:pPr>
            <a:r>
              <a:rPr lang="en-US" sz="1400" dirty="0">
                <a:solidFill>
                  <a:srgbClr val="BF5700"/>
                </a:solidFill>
              </a:rPr>
              <a:t>Department of Neurology, The University of Texas at Austin</a:t>
            </a:r>
          </a:p>
        </p:txBody>
      </p:sp>
      <p:sp>
        <p:nvSpPr>
          <p:cNvPr id="12" name="Text Placeholder 9"/>
          <p:cNvSpPr txBox="1">
            <a:spLocks/>
          </p:cNvSpPr>
          <p:nvPr/>
        </p:nvSpPr>
        <p:spPr>
          <a:xfrm>
            <a:off x="731520" y="609600"/>
            <a:ext cx="10437925" cy="519061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600" b="0" i="0" kern="1200" baseline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b="0" i="0" kern="12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b="0" i="0" kern="12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b="0" i="0" kern="12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b="0" i="0" kern="12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9170">
              <a:spcBef>
                <a:spcPts val="1333"/>
              </a:spcBef>
            </a:pPr>
            <a:r>
              <a:rPr lang="en-US" cap="all" dirty="0">
                <a:solidFill>
                  <a:srgbClr val="BF5700"/>
                </a:solidFill>
                <a:latin typeface="Arial Black" charset="0"/>
              </a:rPr>
              <a:t>April 15</a:t>
            </a:r>
            <a:r>
              <a:rPr lang="en-US" cap="all" baseline="30000" dirty="0">
                <a:solidFill>
                  <a:srgbClr val="BF5700"/>
                </a:solidFill>
                <a:latin typeface="Arial Black" charset="0"/>
              </a:rPr>
              <a:t>th</a:t>
            </a:r>
            <a:r>
              <a:rPr lang="en-US" cap="all" dirty="0">
                <a:solidFill>
                  <a:srgbClr val="BF5700"/>
                </a:solidFill>
                <a:latin typeface="Arial Black" charset="0"/>
              </a:rPr>
              <a:t>, 2025</a:t>
            </a:r>
            <a:endParaRPr lang="en-US" dirty="0">
              <a:solidFill>
                <a:srgbClr val="BF5700"/>
              </a:solidFill>
            </a:endParaRPr>
          </a:p>
        </p:txBody>
      </p:sp>
      <p:sp>
        <p:nvSpPr>
          <p:cNvPr id="13" name="Title Placeholder 7"/>
          <p:cNvSpPr txBox="1">
            <a:spLocks/>
          </p:cNvSpPr>
          <p:nvPr/>
        </p:nvSpPr>
        <p:spPr>
          <a:xfrm>
            <a:off x="944880" y="1988126"/>
            <a:ext cx="9997440" cy="1948874"/>
          </a:xfrm>
          <a:prstGeom prst="rect">
            <a:avLst/>
          </a:prstGeom>
        </p:spPr>
        <p:txBody>
          <a:bodyPr vert="horz" wrap="square" lIns="121920" tIns="60960" rIns="121920" bIns="60960" rtlCol="0" anchor="b">
            <a:noAutofit/>
          </a:bodyPr>
          <a:lstStyle>
            <a:lvl1pPr algn="l" defTabSz="914400" rtl="0" eaLnBrk="1" latinLnBrk="0" hangingPunct="1">
              <a:lnSpc>
                <a:spcPts val="4000"/>
              </a:lnSpc>
              <a:spcBef>
                <a:spcPct val="0"/>
              </a:spcBef>
              <a:buNone/>
              <a:defRPr sz="4800" b="1" i="0" kern="800" cap="all" normalizeH="0" baseline="0">
                <a:solidFill>
                  <a:schemeClr val="bg1"/>
                </a:solidFill>
                <a:latin typeface="Arial Black" charset="0"/>
                <a:ea typeface="Arial Black" charset="0"/>
                <a:cs typeface="Arial Black" charset="0"/>
              </a:defRPr>
            </a:lvl1pPr>
          </a:lstStyle>
          <a:p>
            <a:pPr defTabSz="1219170">
              <a:lnSpc>
                <a:spcPts val="5333"/>
              </a:lnSpc>
            </a:pPr>
            <a:r>
              <a:rPr lang="en-US" sz="3200" dirty="0">
                <a:solidFill>
                  <a:srgbClr val="BF5700"/>
                </a:solidFill>
              </a:rPr>
              <a:t>Going viral: Exploring RNA-Seq Data for Virus Transcripts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1DCCDF5-9B55-48A8-8BA9-2EA3883F59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08891" y="2921506"/>
            <a:ext cx="2225098" cy="223418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D0498AA-6BC3-4A8C-BB3A-E2AF929B29B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86449" y="5174674"/>
            <a:ext cx="2740173" cy="274017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4393DB7-49D1-4BBC-A7D4-03094307CAA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76480" y="-3150397"/>
            <a:ext cx="8368451" cy="5577572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F883A2A-20D8-4A5B-B278-D8C37D113D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A9DAA-006C-4F4B-980E-E3DF019B24E2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51058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043CEF-2D8C-C396-2582-998998F09D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1A3952-F20B-6B4A-AA70-233513A7BC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3320" y="358536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>
                <a:solidFill>
                  <a:srgbClr val="BF5700"/>
                </a:solidFill>
              </a:rPr>
              <a:t>Technical Challenges of Aligning &amp; Mapping Viral Reads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15C1795-9B40-A8C4-AA8A-0089868BA2B1}"/>
              </a:ext>
            </a:extLst>
          </p:cNvPr>
          <p:cNvSpPr txBox="1"/>
          <p:nvPr/>
        </p:nvSpPr>
        <p:spPr>
          <a:xfrm>
            <a:off x="1447800" y="2224791"/>
            <a:ext cx="514604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Strain Variation vs Consensus Sequences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Determining Meaningful Signal vs Contamination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Misalignment</a:t>
            </a:r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83AF4AF-638F-95AC-8D35-EF8AF6D419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A9DAA-006C-4F4B-980E-E3DF019B24E2}" type="slidenum">
              <a:rPr lang="en-US" smtClean="0"/>
              <a:t>10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53970C9-30C4-95C0-4933-F5175FF64E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3371" y="2311905"/>
            <a:ext cx="2225098" cy="2234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977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6D113F-A6B4-8D09-9220-0BE87C2AA8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C00F39-5F72-12E0-5CE1-03E3B1F56D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3320" y="358536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>
                <a:solidFill>
                  <a:srgbClr val="BF5700"/>
                </a:solidFill>
              </a:rPr>
              <a:t>Pipelines and Approaches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6900B69-3885-90C1-90D1-FA8BE0750A1E}"/>
              </a:ext>
            </a:extLst>
          </p:cNvPr>
          <p:cNvSpPr txBox="1"/>
          <p:nvPr/>
        </p:nvSpPr>
        <p:spPr>
          <a:xfrm>
            <a:off x="1163320" y="2448311"/>
            <a:ext cx="725932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Two Approaches I will Highlight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Chan Zuckerberg ID (CZID)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Incredibly easy, fairly robust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Hostile: precise host read removal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7C2F702-A7F9-FFC3-ACC4-F07FC0F75D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A9DAA-006C-4F4B-980E-E3DF019B24E2}" type="slidenum">
              <a:rPr lang="en-US" smtClean="0"/>
              <a:t>11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BDC26E3-6642-1FC7-7433-5D10FB3CF3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0600" y="2062494"/>
            <a:ext cx="2219635" cy="77163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3F3C602-AE01-8606-9D77-EC4AD62AE1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06174" y="3429000"/>
            <a:ext cx="2228485" cy="1811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9794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AC14AA-A364-37FA-814A-C584C3EFA0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7D5ED4-637E-F27F-FEC8-31562432B8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3320" y="358536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200" b="1" dirty="0">
                <a:solidFill>
                  <a:srgbClr val="BF5700"/>
                </a:solidFill>
              </a:rPr>
              <a:t>Okay, Sounds Interesting. How Can I Do This with the Least Work Possible, Especially Before I Commit a Ton of Time to This?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FF2DAA4-7E4E-F5AC-C974-03FDA208317E}"/>
              </a:ext>
            </a:extLst>
          </p:cNvPr>
          <p:cNvSpPr txBox="1"/>
          <p:nvPr/>
        </p:nvSpPr>
        <p:spPr>
          <a:xfrm>
            <a:off x="1163320" y="1798071"/>
            <a:ext cx="7259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Chan Zuckerberg ID (CZID)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EF68C6F-0C46-71C9-C339-3376F5FEC1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A9DAA-006C-4F4B-980E-E3DF019B24E2}" type="slidenum">
              <a:rPr lang="en-US" smtClean="0"/>
              <a:t>12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801D7A9-D7C3-FF45-0DEB-7A1E92AD5D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3760" y="2357103"/>
            <a:ext cx="7904480" cy="4285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8301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3FBC63-5FCD-58DF-4130-D8066AA8EB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BB8A4-C87D-2D2E-3CEA-309750B012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1789" y="14028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>
                <a:solidFill>
                  <a:srgbClr val="BF5700"/>
                </a:solidFill>
              </a:rPr>
              <a:t>CZID Continued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8A22A8B-DFEC-D776-AD1B-21156E5D9F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A9DAA-006C-4F4B-980E-E3DF019B24E2}" type="slidenum">
              <a:rPr lang="en-US" smtClean="0"/>
              <a:t>13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DE0726C-66CC-2B47-5B1B-25888CBA11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6978" y="1339591"/>
            <a:ext cx="7385222" cy="5199321"/>
          </a:xfrm>
          <a:prstGeom prst="rect">
            <a:avLst/>
          </a:prstGeom>
        </p:spPr>
      </p:pic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FF13B589-5C86-D7D0-2460-BB53E770936D}"/>
              </a:ext>
            </a:extLst>
          </p:cNvPr>
          <p:cNvCxnSpPr/>
          <p:nvPr/>
        </p:nvCxnSpPr>
        <p:spPr>
          <a:xfrm>
            <a:off x="2072640" y="4602480"/>
            <a:ext cx="660400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834BE716-C7EF-3620-7AC6-043B46552A41}"/>
              </a:ext>
            </a:extLst>
          </p:cNvPr>
          <p:cNvCxnSpPr/>
          <p:nvPr/>
        </p:nvCxnSpPr>
        <p:spPr>
          <a:xfrm>
            <a:off x="2072640" y="5953760"/>
            <a:ext cx="660400" cy="0"/>
          </a:xfrm>
          <a:prstGeom prst="straightConnector1">
            <a:avLst/>
          </a:prstGeom>
          <a:ln w="571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02401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40DD6C8-460B-451E-28D1-5B2BB1E369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A9DAA-006C-4F4B-980E-E3DF019B24E2}" type="slidenum">
              <a:rPr lang="en-US" smtClean="0"/>
              <a:t>14</a:t>
            </a:fld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C29DD85-F031-6BF8-458F-5F6BF3928F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240" y="299274"/>
            <a:ext cx="11287760" cy="285052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4BA27A9-9B03-6528-3DBE-00CD43B235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240" y="3466047"/>
            <a:ext cx="11074400" cy="257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867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C812166-63C7-8042-409F-2AB269FD97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A9DAA-006C-4F4B-980E-E3DF019B24E2}" type="slidenum">
              <a:rPr lang="en-US" smtClean="0"/>
              <a:t>15</a:t>
            </a:fld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2C0232F-C895-826A-DF1F-4A1A0B8BFA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119" y="294428"/>
            <a:ext cx="11112027" cy="264181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A9396B3-5036-B673-3A09-0A245272B9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8239" y="3921762"/>
            <a:ext cx="10401786" cy="1755140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B2DA3565-970C-F62E-592F-869E952D5A15}"/>
              </a:ext>
            </a:extLst>
          </p:cNvPr>
          <p:cNvCxnSpPr>
            <a:cxnSpLocks/>
          </p:cNvCxnSpPr>
          <p:nvPr/>
        </p:nvCxnSpPr>
        <p:spPr>
          <a:xfrm flipH="1">
            <a:off x="6969760" y="3072763"/>
            <a:ext cx="2865120" cy="696597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7786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AE5B24-E5E3-FC23-6046-538ADF237B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14EA03A-44EE-FABF-C68E-EF3ADCB568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5350" y="2273339"/>
            <a:ext cx="10749280" cy="1469068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0763B1EA-FA89-33D5-211E-1C8F18CC3551}"/>
              </a:ext>
            </a:extLst>
          </p:cNvPr>
          <p:cNvSpPr/>
          <p:nvPr/>
        </p:nvSpPr>
        <p:spPr>
          <a:xfrm>
            <a:off x="915350" y="1616022"/>
            <a:ext cx="10763570" cy="29686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34D62BD-024F-8460-CB1D-9715F2057F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3320" y="358536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>
                <a:solidFill>
                  <a:srgbClr val="BF5700"/>
                </a:solidFill>
              </a:rPr>
              <a:t>Hostile: More Specific Control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B17AE45-BD7A-FBD5-3512-F61FCDC8F8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A9DAA-006C-4F4B-980E-E3DF019B24E2}" type="slidenum">
              <a:rPr lang="en-US" smtClean="0"/>
              <a:t>16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0954717-1BF4-01A1-2836-AB6560CFE4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2036" y="5257736"/>
            <a:ext cx="9735909" cy="91452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5C82E2B-D702-E9B3-10FD-17895C3EF11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22036" y="4584661"/>
            <a:ext cx="9764488" cy="65731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6ED9A39-8F01-2214-5B41-59B2C8348E9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90040" y="383143"/>
            <a:ext cx="1807400" cy="146906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6738914-D08C-713D-58BA-EDA23668FFA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97440" y="1465604"/>
            <a:ext cx="6632953" cy="3230951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E6268A76-74CD-5A64-9033-E5493275B917}"/>
              </a:ext>
            </a:extLst>
          </p:cNvPr>
          <p:cNvSpPr txBox="1"/>
          <p:nvPr/>
        </p:nvSpPr>
        <p:spPr>
          <a:xfrm>
            <a:off x="3549330" y="6468244"/>
            <a:ext cx="548131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Constantinides B., https://log.bede.im/2023/08/29/precise-host-read-removal.html</a:t>
            </a:r>
          </a:p>
        </p:txBody>
      </p:sp>
    </p:spTree>
    <p:extLst>
      <p:ext uri="{BB962C8B-B14F-4D97-AF65-F5344CB8AC3E}">
        <p14:creationId xmlns:p14="http://schemas.microsoft.com/office/powerpoint/2010/main" val="805861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CD5697-5BCD-73EF-0FB8-4A200CACB3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D7177E24-88AA-EBAC-732B-45C9CCB5D13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94502CC-B67E-DA27-BD61-0C966D422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8952" y="3018716"/>
            <a:ext cx="6190488" cy="1179576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BF5700"/>
                </a:solidFill>
              </a:rPr>
              <a:t>Case Study in COVID-19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78630C2-4707-7960-453B-266BCB1529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90041" y="1341680"/>
            <a:ext cx="4590808" cy="4590808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B2B962-7641-4CB6-8785-84DA4E0F28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A9DAA-006C-4F4B-980E-E3DF019B24E2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82851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0296573-A80E-9BA8-E704-81FD83B8D39C}"/>
              </a:ext>
            </a:extLst>
          </p:cNvPr>
          <p:cNvSpPr/>
          <p:nvPr/>
        </p:nvSpPr>
        <p:spPr>
          <a:xfrm>
            <a:off x="558800" y="243840"/>
            <a:ext cx="279400" cy="6827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3F690A3-3738-69A2-3D0C-EFC771C2BD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433209"/>
            <a:ext cx="12192000" cy="201433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F356622-4FE2-BF24-18EB-7676226E3071}"/>
              </a:ext>
            </a:extLst>
          </p:cNvPr>
          <p:cNvSpPr/>
          <p:nvPr/>
        </p:nvSpPr>
        <p:spPr>
          <a:xfrm>
            <a:off x="-309880" y="4277360"/>
            <a:ext cx="589280" cy="4927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D4A3AB8-DA98-4161-2881-61FE67B5F80D}"/>
              </a:ext>
            </a:extLst>
          </p:cNvPr>
          <p:cNvSpPr/>
          <p:nvPr/>
        </p:nvSpPr>
        <p:spPr>
          <a:xfrm>
            <a:off x="-309880" y="2248770"/>
            <a:ext cx="589280" cy="4927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B9553B94-3B8B-53D6-448E-92835F3D48CD}"/>
              </a:ext>
            </a:extLst>
          </p:cNvPr>
          <p:cNvCxnSpPr>
            <a:cxnSpLocks/>
          </p:cNvCxnSpPr>
          <p:nvPr/>
        </p:nvCxnSpPr>
        <p:spPr>
          <a:xfrm>
            <a:off x="6339840" y="2245360"/>
            <a:ext cx="0" cy="496113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7C3309E3-990D-8219-B3BE-86B45DFCC1E7}"/>
              </a:ext>
            </a:extLst>
          </p:cNvPr>
          <p:cNvSpPr txBox="1"/>
          <p:nvPr/>
        </p:nvSpPr>
        <p:spPr>
          <a:xfrm>
            <a:off x="5369560" y="1842305"/>
            <a:ext cx="1940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Entered my PhD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201DDEE-5144-BB29-80BA-28EA121ABE9E}"/>
              </a:ext>
            </a:extLst>
          </p:cNvPr>
          <p:cNvSpPr/>
          <p:nvPr/>
        </p:nvSpPr>
        <p:spPr>
          <a:xfrm>
            <a:off x="528320" y="4277359"/>
            <a:ext cx="589280" cy="4927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94CBC71-7568-B199-89E8-10AAF2DBFFD6}"/>
              </a:ext>
            </a:extLst>
          </p:cNvPr>
          <p:cNvSpPr/>
          <p:nvPr/>
        </p:nvSpPr>
        <p:spPr>
          <a:xfrm>
            <a:off x="7833360" y="4272870"/>
            <a:ext cx="589280" cy="4927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791D96B-CF9A-FD4A-22C5-F62F65878BBF}"/>
              </a:ext>
            </a:extLst>
          </p:cNvPr>
          <p:cNvSpPr txBox="1">
            <a:spLocks/>
          </p:cNvSpPr>
          <p:nvPr/>
        </p:nvSpPr>
        <p:spPr>
          <a:xfrm>
            <a:off x="868680" y="480547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 dirty="0">
                <a:solidFill>
                  <a:srgbClr val="BF5700"/>
                </a:solidFill>
              </a:rPr>
              <a:t>COVID-19 Pandemic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7B8DFBE-6B7F-45FD-BB15-FCF03988A9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A9DAA-006C-4F4B-980E-E3DF019B24E2}" type="slidenum">
              <a:rPr lang="en-US" smtClean="0"/>
              <a:t>18</a:t>
            </a:fld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B3002B8-938B-AA50-443E-A8827DE9D1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8628" y="5127764"/>
            <a:ext cx="2322424" cy="1228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118326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10452F-8B95-B449-2DAA-6301603AE1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BF5700"/>
                </a:solidFill>
              </a:rPr>
              <a:t>Background on COVID-19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82AA7F2-2065-4D5A-E3CC-2896E08C2F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444752" y="1801760"/>
            <a:ext cx="4553712" cy="4498975"/>
          </a:xfrm>
        </p:spPr>
        <p:txBody>
          <a:bodyPr/>
          <a:lstStyle/>
          <a:p>
            <a:r>
              <a:rPr lang="en-US" dirty="0"/>
              <a:t>Coronavirus Disease 2019 (COVID-19) is caused by SARS-CoV-2 infection</a:t>
            </a:r>
          </a:p>
          <a:p>
            <a:r>
              <a:rPr lang="en-US" dirty="0"/>
              <a:t>Emerged from the SARS-CoV-2 pandemic beginning in late 2019</a:t>
            </a:r>
          </a:p>
          <a:p>
            <a:r>
              <a:rPr lang="en-US" dirty="0"/>
              <a:t>Has a range of severity from asymptomatic to critical illness and death</a:t>
            </a:r>
          </a:p>
          <a:p>
            <a:r>
              <a:rPr lang="en-US" dirty="0"/>
              <a:t>In 2024, COVID-19 was still top 10 leading cause of preventable death in the United States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B55DE24-28FE-7D2A-5A95-F61321D267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1979" y="1777312"/>
            <a:ext cx="4026932" cy="4043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069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BDD753-02BB-1112-D547-379E0DB21E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7698"/>
            <a:ext cx="7310355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rgbClr val="BF5700"/>
                </a:solidFill>
              </a:rPr>
              <a:t>Routine Transcriptomic Pipeline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BB2D8C-694C-6D68-11D9-30967CA3BA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A9DAA-006C-4F4B-980E-E3DF019B24E2}" type="slidenum">
              <a:rPr lang="en-US" smtClean="0"/>
              <a:t>2</a:t>
            </a:fld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AF941B5-6684-51B5-D1A0-45A655E61022}"/>
              </a:ext>
            </a:extLst>
          </p:cNvPr>
          <p:cNvSpPr txBox="1"/>
          <p:nvPr/>
        </p:nvSpPr>
        <p:spPr>
          <a:xfrm>
            <a:off x="8148555" y="2985373"/>
            <a:ext cx="15647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SARS-CoV-2</a:t>
            </a:r>
          </a:p>
          <a:p>
            <a:pPr algn="ctr"/>
            <a:r>
              <a:rPr lang="en-US" dirty="0"/>
              <a:t>(COVID-19)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E5B29B3-0C6A-917F-5209-C1FB1CD72475}"/>
              </a:ext>
            </a:extLst>
          </p:cNvPr>
          <p:cNvSpPr txBox="1"/>
          <p:nvPr/>
        </p:nvSpPr>
        <p:spPr>
          <a:xfrm>
            <a:off x="10661110" y="4715873"/>
            <a:ext cx="12180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Influenza</a:t>
            </a:r>
          </a:p>
          <a:p>
            <a:pPr algn="ctr"/>
            <a:r>
              <a:rPr lang="en-US" dirty="0"/>
              <a:t>(Flu)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33E7B77-33E5-0DF0-8925-BB140FD4A979}"/>
              </a:ext>
            </a:extLst>
          </p:cNvPr>
          <p:cNvSpPr txBox="1"/>
          <p:nvPr/>
        </p:nvSpPr>
        <p:spPr>
          <a:xfrm>
            <a:off x="9713309" y="1529562"/>
            <a:ext cx="19504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Coronaviruses</a:t>
            </a:r>
          </a:p>
          <a:p>
            <a:pPr algn="ctr"/>
            <a:r>
              <a:rPr lang="en-US" dirty="0"/>
              <a:t>(Common Colds)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C6DE9EF-EDEA-0053-9937-CCFE6B031952}"/>
              </a:ext>
            </a:extLst>
          </p:cNvPr>
          <p:cNvSpPr txBox="1"/>
          <p:nvPr/>
        </p:nvSpPr>
        <p:spPr>
          <a:xfrm>
            <a:off x="8684936" y="5604896"/>
            <a:ext cx="16778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Epstein-Barr</a:t>
            </a:r>
          </a:p>
          <a:p>
            <a:pPr algn="ctr"/>
            <a:r>
              <a:rPr lang="en-US" dirty="0"/>
              <a:t>Virus (EBV)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3CF0BFB-CF7B-455F-8083-3D54539179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55895" y="2030870"/>
            <a:ext cx="810616" cy="81392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B749B9A-DD2D-94C9-98F5-8BCE1F230B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46392" y="4128116"/>
            <a:ext cx="2315952" cy="154358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B001375-8F42-A66F-D3BB-D76A1C5A3F9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85328" y="272128"/>
            <a:ext cx="1206373" cy="120637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E401ED1-A911-8424-7987-16D59096C95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386295" y="3706939"/>
            <a:ext cx="1791223" cy="100772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F34218F-60E4-7E78-5299-1DAB2E34F80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29247" y="1280381"/>
            <a:ext cx="5009512" cy="5167312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9154F84B-77BA-BE68-2BAB-BF5F5E9586EA}"/>
              </a:ext>
            </a:extLst>
          </p:cNvPr>
          <p:cNvSpPr/>
          <p:nvPr/>
        </p:nvSpPr>
        <p:spPr>
          <a:xfrm>
            <a:off x="3139440" y="1808480"/>
            <a:ext cx="2133600" cy="45720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11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  <p:bldP spid="10" grpId="0"/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59906F4-C4D4-4726-B63A-E9E7DD20FD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solidFill>
                  <a:srgbClr val="BF5700"/>
                </a:solidFill>
              </a:rPr>
              <a:t>Long-COVID / Post-Acute Sequalae of COVID-19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9706E50-950E-4230-9584-6052315AA8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Characterized by persistent symptoms ≥3 months from acute infections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No FDA approved therapies and underlying pathophysiology not understood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Long-COVID/PASC occurs in at least 10% of patients after SARS-CoV-2 infection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DC42997-F4C0-4BB1-BC14-2520A69090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A9DAA-006C-4F4B-980E-E3DF019B24E2}" type="slidenum">
              <a:rPr lang="en-US" smtClean="0"/>
              <a:pPr/>
              <a:t>20</a:t>
            </a:fld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90235BB-5F08-4F80-B125-A03EC992BC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6088" y="1434261"/>
            <a:ext cx="4455042" cy="4455042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40328908-BC2C-45DF-94BE-F1AAEEB60011}"/>
              </a:ext>
            </a:extLst>
          </p:cNvPr>
          <p:cNvSpPr/>
          <p:nvPr/>
        </p:nvSpPr>
        <p:spPr>
          <a:xfrm>
            <a:off x="10030047" y="4607442"/>
            <a:ext cx="1601972" cy="69466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09A9A53-F3D3-40AB-906A-73939B0278B2}"/>
              </a:ext>
            </a:extLst>
          </p:cNvPr>
          <p:cNvSpPr txBox="1"/>
          <p:nvPr/>
        </p:nvSpPr>
        <p:spPr>
          <a:xfrm>
            <a:off x="7109791" y="5967460"/>
            <a:ext cx="472763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Perumal R, et al. Biological mechanisms underpinning the development of long COVID, </a:t>
            </a:r>
            <a:r>
              <a:rPr lang="en-US" sz="1100" i="1" dirty="0" err="1">
                <a:latin typeface="Arial" panose="020B0604020202020204" pitchFamily="34" charset="0"/>
                <a:cs typeface="Arial" panose="020B0604020202020204" pitchFamily="34" charset="0"/>
              </a:rPr>
              <a:t>iScience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2023.</a:t>
            </a:r>
          </a:p>
        </p:txBody>
      </p:sp>
    </p:spTree>
    <p:extLst>
      <p:ext uri="{BB962C8B-B14F-4D97-AF65-F5344CB8AC3E}">
        <p14:creationId xmlns:p14="http://schemas.microsoft.com/office/powerpoint/2010/main" val="4049134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91A6E6-76CD-C11E-9007-F2E5768B39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98592C-DF62-C71D-02C8-6E7E710C3A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>
                <a:solidFill>
                  <a:srgbClr val="BF5700"/>
                </a:solidFill>
              </a:rPr>
              <a:t>Long COVID is Often Characterized by Persistent Neurological Symptoms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6451A6-4192-E275-2EEB-0B6228FC05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A9DAA-006C-4F4B-980E-E3DF019B24E2}" type="slidenum">
              <a:rPr lang="en-US" smtClean="0"/>
              <a:t>21</a:t>
            </a:fld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9B12A91-41C9-EBAF-FE7C-7A3D6BECD9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7280" y="1900426"/>
            <a:ext cx="5425244" cy="166710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C6F1F41-8C13-F273-703D-569AAC70A1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36765" y="3567533"/>
            <a:ext cx="4565759" cy="2631791"/>
          </a:xfrm>
          <a:prstGeom prst="rect">
            <a:avLst/>
          </a:prstGeom>
        </p:spPr>
      </p:pic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D074864C-CA67-D1CD-DAAC-3075BFD2D9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7273" y="2852620"/>
            <a:ext cx="4727448" cy="3346704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Symptoms drastically affect patients’ quality of life, including affecting their ability to work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Estimated total impact of $2.6 trillion</a:t>
            </a:r>
          </a:p>
        </p:txBody>
      </p:sp>
    </p:spTree>
    <p:extLst>
      <p:ext uri="{BB962C8B-B14F-4D97-AF65-F5344CB8AC3E}">
        <p14:creationId xmlns:p14="http://schemas.microsoft.com/office/powerpoint/2010/main" val="454223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41D192-7DB3-4F32-88F1-E84BDF660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13538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rgbClr val="BF5700"/>
                </a:solidFill>
              </a:rPr>
              <a:t>Timeline and Markers of a Viral Infection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4422A2E-0E11-CA63-1D8C-2805F3CD36C7}"/>
              </a:ext>
            </a:extLst>
          </p:cNvPr>
          <p:cNvSpPr txBox="1"/>
          <p:nvPr/>
        </p:nvSpPr>
        <p:spPr>
          <a:xfrm>
            <a:off x="2164081" y="6173568"/>
            <a:ext cx="868426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Robins H., 2020, The Case for T-cells: Understanding Exposure and Immunity to COVID-19</a:t>
            </a:r>
            <a:r>
              <a:rPr lang="en-US" sz="1100" b="0" i="0" dirty="0">
                <a:solidFill>
                  <a:srgbClr val="222222"/>
                </a:solidFill>
                <a:effectLst/>
              </a:rPr>
              <a:t>, </a:t>
            </a:r>
            <a:r>
              <a:rPr lang="en-US" sz="1100" i="1" dirty="0"/>
              <a:t>Adaptive Biotechnologies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35DEF90-B87B-9FFF-B438-CF11E43ABB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7440" y="1398904"/>
            <a:ext cx="9509760" cy="4494848"/>
          </a:xfrm>
          <a:prstGeom prst="rect">
            <a:avLst/>
          </a:prstGeom>
        </p:spPr>
      </p:pic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3E7A859C-F54E-92B0-99E4-B72E77F6DE93}"/>
              </a:ext>
            </a:extLst>
          </p:cNvPr>
          <p:cNvCxnSpPr/>
          <p:nvPr/>
        </p:nvCxnSpPr>
        <p:spPr>
          <a:xfrm>
            <a:off x="2397760" y="1879600"/>
            <a:ext cx="812800" cy="1137920"/>
          </a:xfrm>
          <a:prstGeom prst="straightConnector1">
            <a:avLst/>
          </a:prstGeom>
          <a:ln w="76200">
            <a:solidFill>
              <a:srgbClr val="BF57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D0B5F982-E013-2125-2E55-545F43556656}"/>
              </a:ext>
            </a:extLst>
          </p:cNvPr>
          <p:cNvCxnSpPr>
            <a:cxnSpLocks/>
          </p:cNvCxnSpPr>
          <p:nvPr/>
        </p:nvCxnSpPr>
        <p:spPr>
          <a:xfrm flipH="1">
            <a:off x="7254240" y="3017520"/>
            <a:ext cx="1249680" cy="411480"/>
          </a:xfrm>
          <a:prstGeom prst="straightConnector1">
            <a:avLst/>
          </a:prstGeom>
          <a:ln w="76200">
            <a:solidFill>
              <a:srgbClr val="BF57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12125237-E944-4E91-A560-4A7300DB3550}"/>
              </a:ext>
            </a:extLst>
          </p:cNvPr>
          <p:cNvSpPr txBox="1"/>
          <p:nvPr/>
        </p:nvSpPr>
        <p:spPr>
          <a:xfrm>
            <a:off x="822960" y="1270137"/>
            <a:ext cx="17387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BF5700"/>
                </a:solidFill>
              </a:rPr>
              <a:t>RNA or</a:t>
            </a:r>
          </a:p>
          <a:p>
            <a:r>
              <a:rPr lang="en-US" dirty="0">
                <a:solidFill>
                  <a:srgbClr val="BF5700"/>
                </a:solidFill>
              </a:rPr>
              <a:t>Viral Proteins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7B4CA23-69FB-4B79-9161-631528693733}"/>
              </a:ext>
            </a:extLst>
          </p:cNvPr>
          <p:cNvSpPr txBox="1"/>
          <p:nvPr/>
        </p:nvSpPr>
        <p:spPr>
          <a:xfrm>
            <a:off x="8588433" y="2694354"/>
            <a:ext cx="17387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BF5700"/>
                </a:solidFill>
              </a:rPr>
              <a:t>IgG Antibodies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3897814-8B0C-42AD-AC53-270D0B6506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A9DAA-006C-4F4B-980E-E3DF019B24E2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5424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4E93EC-2F72-477F-4B6A-A4ABFC6758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FF5A87-77B2-A37F-C1EC-6978FFF5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87527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rgbClr val="BF5700"/>
                </a:solidFill>
              </a:rPr>
              <a:t>Chronic Viruses Reactivate in Acute COVID-19</a:t>
            </a:r>
          </a:p>
        </p:txBody>
      </p:sp>
      <p:pic>
        <p:nvPicPr>
          <p:cNvPr id="4" name="Picture 3" descr="A graph of a virus&#10;&#10;AI-generated content may be incorrect.">
            <a:extLst>
              <a:ext uri="{FF2B5EF4-FFF2-40B4-BE49-F238E27FC236}">
                <a16:creationId xmlns:a16="http://schemas.microsoft.com/office/drawing/2014/main" id="{A8417F69-E285-FDB6-67E2-9692FF7304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2919" y="2344468"/>
            <a:ext cx="7987026" cy="2924382"/>
          </a:xfrm>
          <a:prstGeom prst="rect">
            <a:avLst/>
          </a:prstGeom>
        </p:spPr>
      </p:pic>
      <p:pic>
        <p:nvPicPr>
          <p:cNvPr id="7" name="Picture 6" descr="A graph of a disease&#10;&#10;AI-generated content may be incorrect.">
            <a:extLst>
              <a:ext uri="{FF2B5EF4-FFF2-40B4-BE49-F238E27FC236}">
                <a16:creationId xmlns:a16="http://schemas.microsoft.com/office/drawing/2014/main" id="{B1FEEFDA-F4EA-9A2D-E392-DC0D985124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96440" y="2344468"/>
            <a:ext cx="8001000" cy="2924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3262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E8F8FFD-E63A-940E-BFB0-EC8943E384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563" y="2599761"/>
            <a:ext cx="4832152" cy="276510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A9968A7-9809-4586-0E8A-C94279772646}"/>
              </a:ext>
            </a:extLst>
          </p:cNvPr>
          <p:cNvSpPr/>
          <p:nvPr/>
        </p:nvSpPr>
        <p:spPr>
          <a:xfrm>
            <a:off x="6452097" y="3225238"/>
            <a:ext cx="460089" cy="762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0B0DF2B-3541-3720-DA5C-48413007FBD0}"/>
              </a:ext>
            </a:extLst>
          </p:cNvPr>
          <p:cNvSpPr/>
          <p:nvPr/>
        </p:nvSpPr>
        <p:spPr>
          <a:xfrm>
            <a:off x="6266226" y="3048000"/>
            <a:ext cx="744451" cy="762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E769984-843B-CA39-DF53-64EB3577541B}"/>
              </a:ext>
            </a:extLst>
          </p:cNvPr>
          <p:cNvSpPr/>
          <p:nvPr/>
        </p:nvSpPr>
        <p:spPr>
          <a:xfrm>
            <a:off x="6912186" y="5665837"/>
            <a:ext cx="414029" cy="4349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6F907AC-F805-9225-9A03-2A08350E36DC}"/>
              </a:ext>
            </a:extLst>
          </p:cNvPr>
          <p:cNvSpPr/>
          <p:nvPr/>
        </p:nvSpPr>
        <p:spPr>
          <a:xfrm>
            <a:off x="11562266" y="1796500"/>
            <a:ext cx="556037" cy="4349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0839EB5-C96F-8B41-BF5D-890393AD4C6F}"/>
              </a:ext>
            </a:extLst>
          </p:cNvPr>
          <p:cNvSpPr/>
          <p:nvPr/>
        </p:nvSpPr>
        <p:spPr>
          <a:xfrm>
            <a:off x="6406037" y="2830474"/>
            <a:ext cx="744451" cy="979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3799898-CAAD-D6A0-A308-A132FE417475}"/>
              </a:ext>
            </a:extLst>
          </p:cNvPr>
          <p:cNvSpPr/>
          <p:nvPr/>
        </p:nvSpPr>
        <p:spPr>
          <a:xfrm>
            <a:off x="3936660" y="4131677"/>
            <a:ext cx="2004548" cy="1534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78F8252-FAC2-72FF-0E18-13E658B915E9}"/>
              </a:ext>
            </a:extLst>
          </p:cNvPr>
          <p:cNvSpPr txBox="1">
            <a:spLocks/>
          </p:cNvSpPr>
          <p:nvPr/>
        </p:nvSpPr>
        <p:spPr>
          <a:xfrm>
            <a:off x="974515" y="402341"/>
            <a:ext cx="515978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solidFill>
                  <a:srgbClr val="BF5700"/>
                </a:solidFill>
              </a:rPr>
              <a:t>Identification of Chronically Infecting Viruses in COVID-19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9F67151-7634-8266-DD97-E34AC718590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42708"/>
          <a:stretch/>
        </p:blipFill>
        <p:spPr>
          <a:xfrm>
            <a:off x="6312287" y="622837"/>
            <a:ext cx="5258688" cy="238982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55F2989-29F7-9FF7-92F4-55A98165ABC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3326"/>
          <a:stretch/>
        </p:blipFill>
        <p:spPr>
          <a:xfrm>
            <a:off x="6452097" y="3222782"/>
            <a:ext cx="5010142" cy="2794854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EC85D77B-7D40-283A-E233-980B65881C91}"/>
              </a:ext>
            </a:extLst>
          </p:cNvPr>
          <p:cNvSpPr/>
          <p:nvPr/>
        </p:nvSpPr>
        <p:spPr>
          <a:xfrm>
            <a:off x="6266226" y="3512127"/>
            <a:ext cx="570992" cy="3332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170BECD-C590-C2D0-5235-5BFE7C724839}"/>
              </a:ext>
            </a:extLst>
          </p:cNvPr>
          <p:cNvSpPr/>
          <p:nvPr/>
        </p:nvSpPr>
        <p:spPr>
          <a:xfrm>
            <a:off x="11176743" y="1915909"/>
            <a:ext cx="570992" cy="3332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72A4FE-F261-E73F-0DD0-7C07A70A96B1}"/>
              </a:ext>
            </a:extLst>
          </p:cNvPr>
          <p:cNvSpPr txBox="1"/>
          <p:nvPr/>
        </p:nvSpPr>
        <p:spPr>
          <a:xfrm>
            <a:off x="2253113" y="6288390"/>
            <a:ext cx="7762364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200" dirty="0">
                <a:latin typeface="Arial"/>
                <a:cs typeface="Arial"/>
              </a:rPr>
              <a:t>Maguire et al., </a:t>
            </a:r>
            <a:r>
              <a:rPr lang="en-US" sz="1200" dirty="0">
                <a:ea typeface="+mn-lt"/>
                <a:cs typeface="+mn-lt"/>
              </a:rPr>
              <a:t>Chronic Viral Reactivation and Associated Host Immune Response and Clinical Outcomes in Acute COVID-19 and Post-Acute Sequelae of COVID-19</a:t>
            </a:r>
            <a:r>
              <a:rPr lang="en-US" sz="1200" dirty="0">
                <a:latin typeface="Arial"/>
                <a:cs typeface="Arial"/>
              </a:rPr>
              <a:t>.</a:t>
            </a:r>
            <a:r>
              <a:rPr lang="en-US" sz="1200" i="1" dirty="0">
                <a:latin typeface="Arial"/>
                <a:cs typeface="Arial"/>
              </a:rPr>
              <a:t> </a:t>
            </a:r>
            <a:r>
              <a:rPr lang="en-US" sz="1200" i="1" dirty="0" err="1">
                <a:latin typeface="Arial"/>
                <a:cs typeface="Arial"/>
              </a:rPr>
              <a:t>Biorxiv</a:t>
            </a:r>
            <a:r>
              <a:rPr lang="en-US" sz="1200" i="1" dirty="0">
                <a:latin typeface="Arial"/>
                <a:cs typeface="Arial"/>
              </a:rPr>
              <a:t>, </a:t>
            </a:r>
            <a:r>
              <a:rPr lang="en-US" sz="1200" dirty="0">
                <a:latin typeface="Arial"/>
                <a:cs typeface="Arial"/>
              </a:rPr>
              <a:t>2024.</a:t>
            </a:r>
            <a:r>
              <a:rPr lang="en-US" sz="1200" i="1" dirty="0">
                <a:latin typeface="Arial"/>
                <a:cs typeface="Arial"/>
              </a:rPr>
              <a:t> </a:t>
            </a:r>
            <a:r>
              <a:rPr lang="en-US" sz="1200" dirty="0">
                <a:latin typeface="Arial"/>
                <a:cs typeface="Arial"/>
              </a:rPr>
              <a:t>In review,</a:t>
            </a:r>
            <a:r>
              <a:rPr lang="en-US" sz="1200" i="1" dirty="0">
                <a:latin typeface="Arial"/>
                <a:cs typeface="Arial"/>
              </a:rPr>
              <a:t> Nature.</a:t>
            </a:r>
            <a:endParaRPr lang="en-US" sz="1200" dirty="0">
              <a:latin typeface="Arial"/>
              <a:cs typeface="Arial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25550B2-1379-4E88-8EBF-9EBA7DFDE8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A9DAA-006C-4F4B-980E-E3DF019B24E2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2723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0E6D1C-5944-8C2C-5541-4E236ED012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5A622245-32F3-B924-24B2-BE8D5FF33062}"/>
              </a:ext>
            </a:extLst>
          </p:cNvPr>
          <p:cNvSpPr/>
          <p:nvPr/>
        </p:nvSpPr>
        <p:spPr>
          <a:xfrm>
            <a:off x="6452097" y="3225238"/>
            <a:ext cx="460089" cy="762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6710BCD-0181-542A-E161-4BE08881DEA5}"/>
              </a:ext>
            </a:extLst>
          </p:cNvPr>
          <p:cNvSpPr/>
          <p:nvPr/>
        </p:nvSpPr>
        <p:spPr>
          <a:xfrm>
            <a:off x="6266226" y="3048000"/>
            <a:ext cx="744451" cy="762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0518E44-41C9-5C57-3D9E-5CEF08A3386C}"/>
              </a:ext>
            </a:extLst>
          </p:cNvPr>
          <p:cNvSpPr/>
          <p:nvPr/>
        </p:nvSpPr>
        <p:spPr>
          <a:xfrm>
            <a:off x="6912186" y="5665837"/>
            <a:ext cx="414029" cy="4349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3C30B63-B1D9-7B42-C0BD-FEC9096EE942}"/>
              </a:ext>
            </a:extLst>
          </p:cNvPr>
          <p:cNvSpPr/>
          <p:nvPr/>
        </p:nvSpPr>
        <p:spPr>
          <a:xfrm>
            <a:off x="11562266" y="1796500"/>
            <a:ext cx="556037" cy="4349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9D2365E-1EAC-A593-C642-EBF852419033}"/>
              </a:ext>
            </a:extLst>
          </p:cNvPr>
          <p:cNvSpPr/>
          <p:nvPr/>
        </p:nvSpPr>
        <p:spPr>
          <a:xfrm>
            <a:off x="6406037" y="2830474"/>
            <a:ext cx="744451" cy="979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6F37C49-5E5F-2EEF-232C-EFDEA9356B39}"/>
              </a:ext>
            </a:extLst>
          </p:cNvPr>
          <p:cNvSpPr/>
          <p:nvPr/>
        </p:nvSpPr>
        <p:spPr>
          <a:xfrm>
            <a:off x="3936660" y="4131677"/>
            <a:ext cx="2004548" cy="1534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529E47B-9021-DF7D-BB54-E08883F363E0}"/>
              </a:ext>
            </a:extLst>
          </p:cNvPr>
          <p:cNvSpPr txBox="1">
            <a:spLocks/>
          </p:cNvSpPr>
          <p:nvPr/>
        </p:nvSpPr>
        <p:spPr>
          <a:xfrm>
            <a:off x="974514" y="402341"/>
            <a:ext cx="10013573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solidFill>
                  <a:srgbClr val="BF5700"/>
                </a:solidFill>
              </a:rPr>
              <a:t>SARS-CoV-2 Viral Load from RT-qPCR and Nasal Transcriptomics Tightly Correlated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CECF292-541E-68B5-9BDB-E531449C2461}"/>
              </a:ext>
            </a:extLst>
          </p:cNvPr>
          <p:cNvSpPr/>
          <p:nvPr/>
        </p:nvSpPr>
        <p:spPr>
          <a:xfrm>
            <a:off x="6266226" y="3512127"/>
            <a:ext cx="570992" cy="3332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FB756D3-422E-B4D3-1D75-F9C2EF41EB8A}"/>
              </a:ext>
            </a:extLst>
          </p:cNvPr>
          <p:cNvSpPr/>
          <p:nvPr/>
        </p:nvSpPr>
        <p:spPr>
          <a:xfrm>
            <a:off x="11176743" y="1915909"/>
            <a:ext cx="570992" cy="3332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D274926-E42D-F2E7-2A9E-E3D865C0FFE7}"/>
              </a:ext>
            </a:extLst>
          </p:cNvPr>
          <p:cNvSpPr txBox="1"/>
          <p:nvPr/>
        </p:nvSpPr>
        <p:spPr>
          <a:xfrm>
            <a:off x="2253113" y="6288390"/>
            <a:ext cx="7762364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200" dirty="0">
                <a:latin typeface="Arial"/>
                <a:cs typeface="Arial"/>
              </a:rPr>
              <a:t>Maguire et al., </a:t>
            </a:r>
            <a:r>
              <a:rPr lang="en-US" sz="1200" dirty="0">
                <a:ea typeface="+mn-lt"/>
                <a:cs typeface="+mn-lt"/>
              </a:rPr>
              <a:t>Chronic Viral Reactivation and Associated Host Immune Response and Clinical Outcomes in Acute COVID-19 and Post-Acute Sequelae of COVID-19</a:t>
            </a:r>
            <a:r>
              <a:rPr lang="en-US" sz="1200" dirty="0">
                <a:latin typeface="Arial"/>
                <a:cs typeface="Arial"/>
              </a:rPr>
              <a:t>.</a:t>
            </a:r>
            <a:r>
              <a:rPr lang="en-US" sz="1200" i="1" dirty="0">
                <a:latin typeface="Arial"/>
                <a:cs typeface="Arial"/>
              </a:rPr>
              <a:t> </a:t>
            </a:r>
            <a:r>
              <a:rPr lang="en-US" sz="1200" i="1" dirty="0" err="1">
                <a:latin typeface="Arial"/>
                <a:cs typeface="Arial"/>
              </a:rPr>
              <a:t>Biorxiv</a:t>
            </a:r>
            <a:r>
              <a:rPr lang="en-US" sz="1200" i="1" dirty="0">
                <a:latin typeface="Arial"/>
                <a:cs typeface="Arial"/>
              </a:rPr>
              <a:t>, </a:t>
            </a:r>
            <a:r>
              <a:rPr lang="en-US" sz="1200" dirty="0">
                <a:latin typeface="Arial"/>
                <a:cs typeface="Arial"/>
              </a:rPr>
              <a:t>2024.</a:t>
            </a:r>
            <a:r>
              <a:rPr lang="en-US" sz="1200" i="1" dirty="0">
                <a:latin typeface="Arial"/>
                <a:cs typeface="Arial"/>
              </a:rPr>
              <a:t> </a:t>
            </a:r>
            <a:r>
              <a:rPr lang="en-US" sz="1200" dirty="0">
                <a:latin typeface="Arial"/>
                <a:cs typeface="Arial"/>
              </a:rPr>
              <a:t>In review,</a:t>
            </a:r>
            <a:r>
              <a:rPr lang="en-US" sz="1200" i="1" dirty="0">
                <a:latin typeface="Arial"/>
                <a:cs typeface="Arial"/>
              </a:rPr>
              <a:t> Nature.</a:t>
            </a:r>
            <a:endParaRPr lang="en-US" sz="1200" dirty="0">
              <a:latin typeface="Arial"/>
              <a:cs typeface="Arial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2C78975-7F9B-D796-4F83-99B590A038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A9DAA-006C-4F4B-980E-E3DF019B24E2}" type="slidenum">
              <a:rPr lang="en-US" smtClean="0"/>
              <a:t>25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6BA1EA5-A41F-E9E1-F4C4-28C87A75F2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7002" y="2024969"/>
            <a:ext cx="9707584" cy="3307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37704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0EB81B80-0E9E-E781-93C8-B3D18F81E25B}"/>
              </a:ext>
            </a:extLst>
          </p:cNvPr>
          <p:cNvSpPr/>
          <p:nvPr/>
        </p:nvSpPr>
        <p:spPr>
          <a:xfrm>
            <a:off x="457200" y="219461"/>
            <a:ext cx="293795" cy="69052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330AF68-152A-C512-87C3-76F30B2EA0DA}"/>
              </a:ext>
            </a:extLst>
          </p:cNvPr>
          <p:cNvSpPr txBox="1">
            <a:spLocks/>
          </p:cNvSpPr>
          <p:nvPr/>
        </p:nvSpPr>
        <p:spPr>
          <a:xfrm>
            <a:off x="750995" y="219461"/>
            <a:ext cx="10515600" cy="1325563"/>
          </a:xfrm>
          <a:prstGeom prst="rect">
            <a:avLst/>
          </a:prstGeom>
        </p:spPr>
        <p:txBody>
          <a:bodyPr lIns="91440" tIns="45720" rIns="91440" bIns="45720" anchor="t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b="1" dirty="0">
                <a:solidFill>
                  <a:srgbClr val="BF5700"/>
                </a:solidFill>
              </a:rPr>
              <a:t>Dynamics of Chronic Viral Reactivation Differ Throughout COVID-19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88241AA-9CAF-B67A-C1B1-287AA631D8DF}"/>
              </a:ext>
            </a:extLst>
          </p:cNvPr>
          <p:cNvSpPr/>
          <p:nvPr/>
        </p:nvSpPr>
        <p:spPr>
          <a:xfrm>
            <a:off x="8226323" y="1403930"/>
            <a:ext cx="1595120" cy="27018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0C6C3EC-9B9F-69F2-68C1-F194EA7C94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2516" y="1403930"/>
            <a:ext cx="9746968" cy="481844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5EB37A8F-3C04-5CDB-972D-07DD568903E4}"/>
              </a:ext>
            </a:extLst>
          </p:cNvPr>
          <p:cNvSpPr txBox="1"/>
          <p:nvPr/>
        </p:nvSpPr>
        <p:spPr>
          <a:xfrm>
            <a:off x="2253113" y="6288390"/>
            <a:ext cx="7762364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200" dirty="0">
                <a:latin typeface="Arial"/>
                <a:cs typeface="Arial"/>
              </a:rPr>
              <a:t>Maguire et al., </a:t>
            </a:r>
            <a:r>
              <a:rPr lang="en-US" sz="1200" dirty="0">
                <a:ea typeface="+mn-lt"/>
                <a:cs typeface="+mn-lt"/>
              </a:rPr>
              <a:t>Chronic Viral Reactivation and Associated Host Immune Response and Clinical Outcomes in Acute COVID-19 and Post-Acute Sequelae of COVID-19</a:t>
            </a:r>
            <a:r>
              <a:rPr lang="en-US" sz="1200" dirty="0">
                <a:latin typeface="Arial"/>
                <a:cs typeface="Arial"/>
              </a:rPr>
              <a:t>.</a:t>
            </a:r>
            <a:r>
              <a:rPr lang="en-US" sz="1200" i="1" dirty="0">
                <a:latin typeface="Arial"/>
                <a:cs typeface="Arial"/>
              </a:rPr>
              <a:t> </a:t>
            </a:r>
            <a:r>
              <a:rPr lang="en-US" sz="1200" i="1" dirty="0" err="1">
                <a:latin typeface="Arial"/>
                <a:cs typeface="Arial"/>
              </a:rPr>
              <a:t>Biorxiv</a:t>
            </a:r>
            <a:r>
              <a:rPr lang="en-US" sz="1200" i="1" dirty="0">
                <a:latin typeface="Arial"/>
                <a:cs typeface="Arial"/>
              </a:rPr>
              <a:t>, </a:t>
            </a:r>
            <a:r>
              <a:rPr lang="en-US" sz="1200" dirty="0">
                <a:latin typeface="Arial"/>
                <a:cs typeface="Arial"/>
              </a:rPr>
              <a:t>2024.</a:t>
            </a:r>
            <a:r>
              <a:rPr lang="en-US" sz="1200" i="1" dirty="0">
                <a:latin typeface="Arial"/>
                <a:cs typeface="Arial"/>
              </a:rPr>
              <a:t> </a:t>
            </a:r>
            <a:r>
              <a:rPr lang="en-US" sz="1200" dirty="0">
                <a:latin typeface="Arial"/>
                <a:cs typeface="Arial"/>
              </a:rPr>
              <a:t>In review,</a:t>
            </a:r>
            <a:r>
              <a:rPr lang="en-US" sz="1200" i="1" dirty="0">
                <a:latin typeface="Arial"/>
                <a:cs typeface="Arial"/>
              </a:rPr>
              <a:t> Nature.</a:t>
            </a:r>
            <a:endParaRPr lang="en-US" sz="1200" dirty="0">
              <a:latin typeface="Arial"/>
              <a:cs typeface="Arial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0012EB2-084B-4504-AFC8-FEB0A418A7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A9DAA-006C-4F4B-980E-E3DF019B24E2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398306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59E94B-15FB-4846-BEC4-A11B17612F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4953" y="797744"/>
            <a:ext cx="5818239" cy="1325563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BF5700"/>
                </a:solidFill>
              </a:rPr>
              <a:t>Chronic Viral Reactivation is Associated with both COVID-19 Severity and Mortality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13A9FCA-906D-4276-A4E5-896802516F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3192" y="0"/>
            <a:ext cx="4897589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803F885-1FE6-4345-9DA0-AAA0ECFA9BB4}"/>
              </a:ext>
            </a:extLst>
          </p:cNvPr>
          <p:cNvSpPr/>
          <p:nvPr/>
        </p:nvSpPr>
        <p:spPr>
          <a:xfrm>
            <a:off x="7334865" y="1240631"/>
            <a:ext cx="2586374" cy="1001124"/>
          </a:xfrm>
          <a:prstGeom prst="rect">
            <a:avLst/>
          </a:prstGeom>
          <a:noFill/>
          <a:ln w="38100">
            <a:solidFill>
              <a:srgbClr val="F873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187E1CC-1696-4C56-AA55-93E6D649B58F}"/>
              </a:ext>
            </a:extLst>
          </p:cNvPr>
          <p:cNvSpPr/>
          <p:nvPr/>
        </p:nvSpPr>
        <p:spPr>
          <a:xfrm>
            <a:off x="7334865" y="2703671"/>
            <a:ext cx="2586375" cy="1001124"/>
          </a:xfrm>
          <a:prstGeom prst="rect">
            <a:avLst/>
          </a:prstGeom>
          <a:noFill/>
          <a:ln w="38100">
            <a:solidFill>
              <a:srgbClr val="F873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955E810-BB5B-4434-8D72-4CF025DD1849}"/>
              </a:ext>
            </a:extLst>
          </p:cNvPr>
          <p:cNvSpPr/>
          <p:nvPr/>
        </p:nvSpPr>
        <p:spPr>
          <a:xfrm>
            <a:off x="7334864" y="4700111"/>
            <a:ext cx="2586375" cy="496729"/>
          </a:xfrm>
          <a:prstGeom prst="rect">
            <a:avLst/>
          </a:prstGeom>
          <a:noFill/>
          <a:ln w="38100">
            <a:solidFill>
              <a:srgbClr val="F873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12C3E7A-8223-4F54-A4D7-331FF904A78F}"/>
              </a:ext>
            </a:extLst>
          </p:cNvPr>
          <p:cNvSpPr/>
          <p:nvPr/>
        </p:nvSpPr>
        <p:spPr>
          <a:xfrm>
            <a:off x="7334864" y="5680233"/>
            <a:ext cx="2586375" cy="496729"/>
          </a:xfrm>
          <a:prstGeom prst="rect">
            <a:avLst/>
          </a:prstGeom>
          <a:noFill/>
          <a:ln w="38100">
            <a:solidFill>
              <a:srgbClr val="F873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3564DF7-EC0A-C876-11E0-4AD5DFAECC3F}"/>
              </a:ext>
            </a:extLst>
          </p:cNvPr>
          <p:cNvSpPr txBox="1"/>
          <p:nvPr/>
        </p:nvSpPr>
        <p:spPr>
          <a:xfrm>
            <a:off x="819309" y="6060256"/>
            <a:ext cx="6169527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200" dirty="0">
                <a:latin typeface="Arial"/>
                <a:cs typeface="Arial"/>
              </a:rPr>
              <a:t>Maguire et al., </a:t>
            </a:r>
            <a:r>
              <a:rPr lang="en-US" sz="1200" dirty="0">
                <a:ea typeface="+mn-lt"/>
                <a:cs typeface="+mn-lt"/>
              </a:rPr>
              <a:t>Chronic Viral Reactivation and Associated Host Immune Response and Clinical Outcomes in Acute COVID-19 and Post-Acute Sequelae of COVID-19</a:t>
            </a:r>
            <a:r>
              <a:rPr lang="en-US" sz="1200" dirty="0">
                <a:latin typeface="Arial"/>
                <a:cs typeface="Arial"/>
              </a:rPr>
              <a:t>.</a:t>
            </a:r>
            <a:r>
              <a:rPr lang="en-US" sz="1200" i="1" dirty="0">
                <a:latin typeface="Arial"/>
                <a:cs typeface="Arial"/>
              </a:rPr>
              <a:t> </a:t>
            </a:r>
            <a:r>
              <a:rPr lang="en-US" sz="1200" i="1" dirty="0" err="1">
                <a:latin typeface="Arial"/>
                <a:cs typeface="Arial"/>
              </a:rPr>
              <a:t>Biorxiv</a:t>
            </a:r>
            <a:r>
              <a:rPr lang="en-US" sz="1200" i="1" dirty="0">
                <a:latin typeface="Arial"/>
                <a:cs typeface="Arial"/>
              </a:rPr>
              <a:t>, </a:t>
            </a:r>
            <a:r>
              <a:rPr lang="en-US" sz="1200" dirty="0">
                <a:latin typeface="Arial"/>
                <a:cs typeface="Arial"/>
              </a:rPr>
              <a:t>2024.</a:t>
            </a:r>
            <a:r>
              <a:rPr lang="en-US" sz="1200" i="1" dirty="0">
                <a:latin typeface="Arial"/>
                <a:cs typeface="Arial"/>
              </a:rPr>
              <a:t> </a:t>
            </a:r>
            <a:r>
              <a:rPr lang="en-US" sz="1200" dirty="0">
                <a:latin typeface="Arial"/>
                <a:cs typeface="Arial"/>
              </a:rPr>
              <a:t>In review,</a:t>
            </a:r>
            <a:r>
              <a:rPr lang="en-US" sz="1200" i="1" dirty="0">
                <a:latin typeface="Arial"/>
                <a:cs typeface="Arial"/>
              </a:rPr>
              <a:t> Nature.</a:t>
            </a:r>
            <a:endParaRPr lang="en-US" sz="1200" dirty="0">
              <a:latin typeface="Arial"/>
              <a:cs typeface="Arial"/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0AC0B24-FBD6-400C-918D-7DA2232F5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A9DAA-006C-4F4B-980E-E3DF019B24E2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2309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DD0168-BDA8-BA24-73FE-ABD7204020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869265-116E-74C5-3A77-DDAB516A9A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4953" y="0"/>
            <a:ext cx="10810967" cy="1325563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BF5700"/>
                </a:solidFill>
              </a:rPr>
              <a:t>Transcriptomic Diversity suggests Transcripts are Meaningful Signal and Viruses are in Lytic Replication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45097B1-6010-1A89-03D2-3AFD1A3CCB99}"/>
              </a:ext>
            </a:extLst>
          </p:cNvPr>
          <p:cNvSpPr txBox="1"/>
          <p:nvPr/>
        </p:nvSpPr>
        <p:spPr>
          <a:xfrm>
            <a:off x="819309" y="6060256"/>
            <a:ext cx="6169527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200" dirty="0">
                <a:latin typeface="Arial"/>
                <a:cs typeface="Arial"/>
              </a:rPr>
              <a:t>Maguire et al., </a:t>
            </a:r>
            <a:r>
              <a:rPr lang="en-US" sz="1200" dirty="0">
                <a:ea typeface="+mn-lt"/>
                <a:cs typeface="+mn-lt"/>
              </a:rPr>
              <a:t>Chronic Viral Reactivation and Associated Host Immune Response and Clinical Outcomes in Acute COVID-19 and Post-Acute Sequelae of COVID-19</a:t>
            </a:r>
            <a:r>
              <a:rPr lang="en-US" sz="1200" dirty="0">
                <a:latin typeface="Arial"/>
                <a:cs typeface="Arial"/>
              </a:rPr>
              <a:t>.</a:t>
            </a:r>
            <a:r>
              <a:rPr lang="en-US" sz="1200" i="1" dirty="0">
                <a:latin typeface="Arial"/>
                <a:cs typeface="Arial"/>
              </a:rPr>
              <a:t> </a:t>
            </a:r>
            <a:r>
              <a:rPr lang="en-US" sz="1200" i="1" dirty="0" err="1">
                <a:latin typeface="Arial"/>
                <a:cs typeface="Arial"/>
              </a:rPr>
              <a:t>Biorxiv</a:t>
            </a:r>
            <a:r>
              <a:rPr lang="en-US" sz="1200" i="1" dirty="0">
                <a:latin typeface="Arial"/>
                <a:cs typeface="Arial"/>
              </a:rPr>
              <a:t>, </a:t>
            </a:r>
            <a:r>
              <a:rPr lang="en-US" sz="1200" dirty="0">
                <a:latin typeface="Arial"/>
                <a:cs typeface="Arial"/>
              </a:rPr>
              <a:t>2024.</a:t>
            </a:r>
            <a:r>
              <a:rPr lang="en-US" sz="1200" i="1" dirty="0">
                <a:latin typeface="Arial"/>
                <a:cs typeface="Arial"/>
              </a:rPr>
              <a:t> </a:t>
            </a:r>
            <a:r>
              <a:rPr lang="en-US" sz="1200" dirty="0">
                <a:latin typeface="Arial"/>
                <a:cs typeface="Arial"/>
              </a:rPr>
              <a:t>In review,</a:t>
            </a:r>
            <a:r>
              <a:rPr lang="en-US" sz="1200" i="1" dirty="0">
                <a:latin typeface="Arial"/>
                <a:cs typeface="Arial"/>
              </a:rPr>
              <a:t> Nature.</a:t>
            </a:r>
            <a:endParaRPr lang="en-US" sz="1200" dirty="0">
              <a:latin typeface="Arial"/>
              <a:cs typeface="Arial"/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4AF9BDC-EACA-0498-7784-92884DC113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A9DAA-006C-4F4B-980E-E3DF019B24E2}" type="slidenum">
              <a:rPr lang="en-US" smtClean="0"/>
              <a:t>28</a:t>
            </a:fld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0EAB983-E7FC-1218-F0CA-1C47BBBEEA9F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833" y="1487132"/>
            <a:ext cx="6635330" cy="3883736"/>
          </a:xfrm>
          <a:prstGeom prst="rect">
            <a:avLst/>
          </a:prstGeom>
          <a:noFill/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65782583-6CAC-C7EB-F5B0-A5722A69324E}"/>
              </a:ext>
            </a:extLst>
          </p:cNvPr>
          <p:cNvSpPr txBox="1"/>
          <p:nvPr/>
        </p:nvSpPr>
        <p:spPr>
          <a:xfrm>
            <a:off x="7548880" y="2047320"/>
            <a:ext cx="430784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When evaluating the viral proteins the reads detected align to, we observe diverse gene expression for CMV, EBV, and HSV.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These genes correspond to those expressed during lytic replication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The diversity of genes also offers additional validation of transcriptomic signal</a:t>
            </a:r>
          </a:p>
        </p:txBody>
      </p:sp>
    </p:spTree>
    <p:extLst>
      <p:ext uri="{BB962C8B-B14F-4D97-AF65-F5344CB8AC3E}">
        <p14:creationId xmlns:p14="http://schemas.microsoft.com/office/powerpoint/2010/main" val="2048947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824652-6AD0-8182-0A18-93094C503C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6920" y="-161273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BF5700"/>
                </a:solidFill>
              </a:rPr>
              <a:t>Antibody Titers Validate Viral Reactivation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F9854D7-9368-1861-6F8F-A36A84A2F5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2BD55-C23A-4E29-B84A-B38F98F66D9F}" type="datetime1">
              <a:rPr lang="en-US" smtClean="0"/>
              <a:t>4/15/2025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25ECCC7-3F87-E607-1255-538E907E5E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0451" y="1092198"/>
            <a:ext cx="5385091" cy="540067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408F1E6-AC81-5CAA-72B7-F3FF6A8795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8157" y="3149739"/>
            <a:ext cx="2672294" cy="320675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373AB70-34F5-BD47-581D-69BAB5FC6773}"/>
              </a:ext>
            </a:extLst>
          </p:cNvPr>
          <p:cNvSpPr txBox="1"/>
          <p:nvPr/>
        </p:nvSpPr>
        <p:spPr>
          <a:xfrm>
            <a:off x="838201" y="1861145"/>
            <a:ext cx="43078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Patients positive for EBV transcripts show continual elevated IgG and IgA antibody titers for EBV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3521D28-D56F-07C2-E58D-0AEE7D1A82B4}"/>
              </a:ext>
            </a:extLst>
          </p:cNvPr>
          <p:cNvSpPr txBox="1"/>
          <p:nvPr/>
        </p:nvSpPr>
        <p:spPr>
          <a:xfrm>
            <a:off x="901579" y="3875952"/>
            <a:ext cx="2743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Patients positive for CMV transcripts show a significantly higher rate of seropositivity at baseline</a:t>
            </a:r>
          </a:p>
        </p:txBody>
      </p:sp>
    </p:spTree>
    <p:extLst>
      <p:ext uri="{BB962C8B-B14F-4D97-AF65-F5344CB8AC3E}">
        <p14:creationId xmlns:p14="http://schemas.microsoft.com/office/powerpoint/2010/main" val="3347378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B90266-06A5-978F-2871-B1C876DDC3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48E0B1-CB72-F320-F130-CB568DD99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0600" y="405873"/>
            <a:ext cx="7310355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rgbClr val="BF5700"/>
                </a:solidFill>
              </a:rPr>
              <a:t>Why Should We Map for Viral Reads in RNA-seq data?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57BDA5-91AA-B6F8-89D4-1168443AEB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A9DAA-006C-4F4B-980E-E3DF019B24E2}" type="slidenum">
              <a:rPr lang="en-US" smtClean="0"/>
              <a:t>3</a:t>
            </a:fld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57DC9C0-A560-2DC7-515D-3E1DC5D322F5}"/>
              </a:ext>
            </a:extLst>
          </p:cNvPr>
          <p:cNvSpPr txBox="1"/>
          <p:nvPr/>
        </p:nvSpPr>
        <p:spPr>
          <a:xfrm>
            <a:off x="8148555" y="2985373"/>
            <a:ext cx="15647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SARS-CoV-2</a:t>
            </a:r>
          </a:p>
          <a:p>
            <a:pPr algn="ctr"/>
            <a:r>
              <a:rPr lang="en-US" dirty="0"/>
              <a:t>(COVID-19)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95C084D-1252-A5A5-F47B-A8BA0D8DB65E}"/>
              </a:ext>
            </a:extLst>
          </p:cNvPr>
          <p:cNvSpPr txBox="1"/>
          <p:nvPr/>
        </p:nvSpPr>
        <p:spPr>
          <a:xfrm>
            <a:off x="10661110" y="4715873"/>
            <a:ext cx="12180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Influenza</a:t>
            </a:r>
          </a:p>
          <a:p>
            <a:pPr algn="ctr"/>
            <a:r>
              <a:rPr lang="en-US" dirty="0"/>
              <a:t>(Flu)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A2CEBE-0C95-295A-DDBD-F030C42BDC0F}"/>
              </a:ext>
            </a:extLst>
          </p:cNvPr>
          <p:cNvSpPr txBox="1"/>
          <p:nvPr/>
        </p:nvSpPr>
        <p:spPr>
          <a:xfrm>
            <a:off x="9713309" y="1529562"/>
            <a:ext cx="19504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Coronaviruses</a:t>
            </a:r>
          </a:p>
          <a:p>
            <a:pPr algn="ctr"/>
            <a:r>
              <a:rPr lang="en-US" dirty="0"/>
              <a:t>(Common Colds)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2F38833-5BFE-9450-2B1C-07CD337DED8D}"/>
              </a:ext>
            </a:extLst>
          </p:cNvPr>
          <p:cNvSpPr txBox="1"/>
          <p:nvPr/>
        </p:nvSpPr>
        <p:spPr>
          <a:xfrm>
            <a:off x="8684936" y="5604896"/>
            <a:ext cx="16778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Epstein-Barr</a:t>
            </a:r>
          </a:p>
          <a:p>
            <a:pPr algn="ctr"/>
            <a:r>
              <a:rPr lang="en-US" dirty="0"/>
              <a:t>Virus (EBV)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584C823-A613-6C8E-3D9F-3FBD3FE1D5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55895" y="2030870"/>
            <a:ext cx="810616" cy="81392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1ED45E7-C029-A60A-2103-82E3F9C7C7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46392" y="4128116"/>
            <a:ext cx="2315952" cy="154358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D9DB70A-199D-3ECC-B4A0-7A58001AE8D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85328" y="272128"/>
            <a:ext cx="1206373" cy="120637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3382926-29AD-5956-13E4-062E675180F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386295" y="3706939"/>
            <a:ext cx="1791223" cy="100772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BAD1BF1-8372-227B-D0AB-826C3448CBD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21594" y="2538820"/>
            <a:ext cx="4832152" cy="2765102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56B5B802-61F3-3213-98F9-87C9E6ADE4EB}"/>
              </a:ext>
            </a:extLst>
          </p:cNvPr>
          <p:cNvSpPr/>
          <p:nvPr/>
        </p:nvSpPr>
        <p:spPr>
          <a:xfrm>
            <a:off x="4610691" y="4070736"/>
            <a:ext cx="2004548" cy="1534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5696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42953F-C5D1-46BB-D1F8-A11C864B81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9BF54B-A16D-4D71-F980-E3D5761445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9519" y="136525"/>
            <a:ext cx="5430520" cy="1325563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BF5700"/>
                </a:solidFill>
              </a:rPr>
              <a:t>Expected Circulating Immune Cell Relationships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220CA69-C52F-AC70-B713-B3816ADD8F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2BD55-C23A-4E29-B84A-B38F98F66D9F}" type="datetime1">
              <a:rPr lang="en-US" smtClean="0"/>
              <a:t>4/15/2025</a:t>
            </a:fld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9754F46-1F02-21AA-D9F5-ECBE77F1A86C}"/>
              </a:ext>
            </a:extLst>
          </p:cNvPr>
          <p:cNvSpPr txBox="1"/>
          <p:nvPr/>
        </p:nvSpPr>
        <p:spPr>
          <a:xfrm>
            <a:off x="1427480" y="2967335"/>
            <a:ext cx="43078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Plasmablasts</a:t>
            </a:r>
            <a:r>
              <a:rPr lang="en-US" dirty="0"/>
              <a:t> are the host cell of EBV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399AA17-1685-A54F-BDFD-69A18E7A0B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7760" y="1865"/>
            <a:ext cx="4248000" cy="6858000"/>
          </a:xfrm>
          <a:prstGeom prst="rect">
            <a:avLst/>
          </a:prstGeom>
        </p:spPr>
      </p:pic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4894B623-2652-9795-1FC0-B8A3ED4E12F5}"/>
              </a:ext>
            </a:extLst>
          </p:cNvPr>
          <p:cNvCxnSpPr/>
          <p:nvPr/>
        </p:nvCxnSpPr>
        <p:spPr>
          <a:xfrm>
            <a:off x="8209280" y="548640"/>
            <a:ext cx="985520" cy="68072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740675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9A5A3C-21AB-B5F6-57D7-A64D96C015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15507-3FC2-48AD-94EB-7A8ABD70FC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2878" y="316982"/>
            <a:ext cx="10551281" cy="1325563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BF5700"/>
                </a:solidFill>
              </a:rPr>
              <a:t>Patients who had HSV1 Transcripts were More Likely to have Detectable HSV1 Proteins Circulating in their Plasma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BE44510-B3BB-AD0C-F215-25CFA74B4A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2BD55-C23A-4E29-B84A-B38F98F66D9F}" type="datetime1">
              <a:rPr lang="en-US" smtClean="0"/>
              <a:t>4/15/2025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351E7EE-715C-A498-5246-2D124174EF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606" y="1905001"/>
            <a:ext cx="3898074" cy="4451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94271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8EA584A-E19B-02B8-AB48-D9470CC244EA}"/>
              </a:ext>
            </a:extLst>
          </p:cNvPr>
          <p:cNvSpPr txBox="1"/>
          <p:nvPr/>
        </p:nvSpPr>
        <p:spPr>
          <a:xfrm>
            <a:off x="763905" y="98738"/>
            <a:ext cx="910145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BF5700"/>
                </a:solidFill>
              </a:rPr>
              <a:t>Elevated cytokines in patients with viral reactivations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1049EDB-A849-C5EF-0F37-941919B2E1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0280" y="1422177"/>
            <a:ext cx="9101455" cy="5179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988266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DA79C-270F-2459-F571-75261F8A30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5978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>
                <a:solidFill>
                  <a:srgbClr val="BF5700"/>
                </a:solidFill>
              </a:rPr>
              <a:t>IL10 Elevated with EBV and CMV Transcripts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2780A76-789F-A5F2-739F-288FAA8B9A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10A9D-1FD6-488E-AE81-8F7EDFBBD8DD}" type="datetime1">
              <a:rPr lang="en-US" smtClean="0"/>
              <a:t>4/15/2025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4D8DE96-C36B-44A6-B538-2DE1C28E91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2612" y="2412665"/>
            <a:ext cx="6908800" cy="294379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346E032-A8F2-4AC5-6B93-1C7C765093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67847" y="3051918"/>
            <a:ext cx="2434707" cy="132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49321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146647A-EB36-16CA-A68E-FCAE70A826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03B72-6E38-4F72-961F-EFA453C2D857}" type="datetime1">
              <a:rPr lang="en-US" smtClean="0"/>
              <a:t>4/15/2025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8EA584A-E19B-02B8-AB48-D9470CC244EA}"/>
              </a:ext>
            </a:extLst>
          </p:cNvPr>
          <p:cNvSpPr txBox="1"/>
          <p:nvPr/>
        </p:nvSpPr>
        <p:spPr>
          <a:xfrm>
            <a:off x="1010649" y="328924"/>
            <a:ext cx="94106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BF5700"/>
                </a:solidFill>
              </a:rPr>
              <a:t>Metabolic Shift with Viral Reactivation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C3A1FBF-2380-603F-FA9D-D5218306B2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735" y="1233976"/>
            <a:ext cx="9610529" cy="4571738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2ACBAEEC-8BDD-4887-DA78-AF2B08271D29}"/>
              </a:ext>
            </a:extLst>
          </p:cNvPr>
          <p:cNvSpPr/>
          <p:nvPr/>
        </p:nvSpPr>
        <p:spPr>
          <a:xfrm>
            <a:off x="3958186" y="4760686"/>
            <a:ext cx="6792686" cy="14804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645F779-4E91-4CFC-BFB4-754E2981DF6A}"/>
              </a:ext>
            </a:extLst>
          </p:cNvPr>
          <p:cNvSpPr txBox="1"/>
          <p:nvPr/>
        </p:nvSpPr>
        <p:spPr>
          <a:xfrm>
            <a:off x="3260527" y="4962304"/>
            <a:ext cx="782042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CMV had the greatest association with changes in the metabolome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For viruses, altered metabolites primarily mapped to </a:t>
            </a:r>
            <a:r>
              <a:rPr lang="en-US" sz="2000" dirty="0">
                <a:solidFill>
                  <a:srgbClr val="58801D"/>
                </a:solidFill>
              </a:rPr>
              <a:t>Lipid</a:t>
            </a:r>
            <a:r>
              <a:rPr lang="en-US" sz="2000" dirty="0"/>
              <a:t> and </a:t>
            </a:r>
            <a:r>
              <a:rPr lang="en-US" sz="2000" dirty="0">
                <a:solidFill>
                  <a:srgbClr val="972367"/>
                </a:solidFill>
              </a:rPr>
              <a:t>Amino Acid</a:t>
            </a: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00838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E8C358-7FC2-9978-EE14-357647A233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>
                <a:solidFill>
                  <a:srgbClr val="BF5700"/>
                </a:solidFill>
              </a:rPr>
              <a:t>Markers of Kidney Damage are Associated with CMV Reactivation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1C950F3-29A8-43F0-D324-FBD9AD87EB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3ED9E-0276-4D5B-968E-9F717ED7A538}" type="datetime1">
              <a:rPr lang="en-US" smtClean="0"/>
              <a:t>4/15/2025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762C044-16C9-EF30-C238-AB9FEFCB03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95207" y="-501648"/>
            <a:ext cx="3296214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C5617F7-E97C-340B-7EA4-4ECAE9FE40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1" y="1873251"/>
            <a:ext cx="7154273" cy="252447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18DF306-201C-AAA3-FA14-DE4D2EEB9A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1" y="4402944"/>
            <a:ext cx="4677041" cy="231853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B55CEE6-FABD-4E08-8DEF-1639EF35A912}"/>
              </a:ext>
            </a:extLst>
          </p:cNvPr>
          <p:cNvSpPr txBox="1"/>
          <p:nvPr/>
        </p:nvSpPr>
        <p:spPr>
          <a:xfrm>
            <a:off x="8209153" y="3834632"/>
            <a:ext cx="347330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In alignment with CMV associating with acute kidney complications, we observe elevated Urea and TMAP</a:t>
            </a:r>
          </a:p>
          <a:p>
            <a:endParaRPr lang="en-US" sz="20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269037F-C958-3AC8-6787-B53E593AB02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92474" y="1939155"/>
            <a:ext cx="4157351" cy="880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868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395387-9441-4C6D-9F7D-4F22F36700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3200" b="1" dirty="0">
                <a:solidFill>
                  <a:srgbClr val="BF5700"/>
                </a:solidFill>
              </a:rPr>
              <a:t>PBMC Viruses Only Change PBMC Gene Expression, Nasal Viruses Change both PBMC and Nasal Gene Expression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DEB9399-88DB-41B0-8C50-C225055FC5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24C2F-16E6-4486-BC63-1EE3121C531A}" type="datetime1">
              <a:rPr lang="en-US" smtClean="0"/>
              <a:t>4/15/2025</a:t>
            </a:fld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A0B037B-613B-4169-9200-FC93FCE11F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8797" y="1946239"/>
            <a:ext cx="5811529" cy="4750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50834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B6A363D-4521-13C9-98DF-9ADF352B44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B1ADC-3032-48D4-B9C4-7D5D60607367}" type="datetime1">
              <a:rPr lang="en-US" smtClean="0"/>
              <a:t>4/15/2025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8139795-EDA5-ADEC-4837-3CC144E953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2857" y="411163"/>
            <a:ext cx="5775488" cy="612775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9E0F697-1FB5-1839-B0A0-6BABFE761CB4}"/>
              </a:ext>
            </a:extLst>
          </p:cNvPr>
          <p:cNvSpPr txBox="1"/>
          <p:nvPr/>
        </p:nvSpPr>
        <p:spPr>
          <a:xfrm>
            <a:off x="1046480" y="2611120"/>
            <a:ext cx="382016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Anelloviridae, HSV1/2, and CMV were associated with decreases in RNA processing and increases in Neutrophil degranulation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Many viruses were associated with increases in cellular replication (possibly reflective of expanding lymphocytes)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2AD2571-19AB-5B09-89F5-1CD635EF3F83}"/>
              </a:ext>
            </a:extLst>
          </p:cNvPr>
          <p:cNvSpPr txBox="1">
            <a:spLocks/>
          </p:cNvSpPr>
          <p:nvPr/>
        </p:nvSpPr>
        <p:spPr>
          <a:xfrm>
            <a:off x="929642" y="608965"/>
            <a:ext cx="442467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US" b="1" dirty="0">
                <a:solidFill>
                  <a:srgbClr val="BF5700"/>
                </a:solidFill>
              </a:rPr>
              <a:t>Changes in Host PBMC Gene Expression with Chronic Viruses</a:t>
            </a:r>
          </a:p>
        </p:txBody>
      </p:sp>
    </p:spTree>
    <p:extLst>
      <p:ext uri="{BB962C8B-B14F-4D97-AF65-F5344CB8AC3E}">
        <p14:creationId xmlns:p14="http://schemas.microsoft.com/office/powerpoint/2010/main" val="1143122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0684E5A-DFDD-78A8-D6D2-8F933EEAD8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E96A1-57DC-4641-AE70-059302EC70B5}" type="datetime1">
              <a:rPr lang="en-US" smtClean="0"/>
              <a:t>4/15/2025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890026E-FBF8-FAF5-A604-145CD40F10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6058" y="15419"/>
            <a:ext cx="6063258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2E13291-B3D4-BE9D-4991-6C72D0B914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7316" y="5585432"/>
            <a:ext cx="3358742" cy="1136045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995F47BE-6C2E-BC25-1FFD-F531A6B173B2}"/>
              </a:ext>
            </a:extLst>
          </p:cNvPr>
          <p:cNvSpPr txBox="1">
            <a:spLocks/>
          </p:cNvSpPr>
          <p:nvPr/>
        </p:nvSpPr>
        <p:spPr>
          <a:xfrm>
            <a:off x="929642" y="608965"/>
            <a:ext cx="442467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US" b="1" dirty="0">
                <a:solidFill>
                  <a:srgbClr val="BF5700"/>
                </a:solidFill>
              </a:rPr>
              <a:t>Changes in Host Nasal Gene Expression with Chronic Viruses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BCF773C-D023-72D2-BA2B-938D599F7D59}"/>
              </a:ext>
            </a:extLst>
          </p:cNvPr>
          <p:cNvSpPr txBox="1"/>
          <p:nvPr/>
        </p:nvSpPr>
        <p:spPr>
          <a:xfrm>
            <a:off x="1076960" y="2338150"/>
            <a:ext cx="382016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There were many more changes in gene expression when non-SARS-CoV-2 viruses were detected in the nasal samples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Notably, Interferon and Interleukin Signaling were associated with HSV1/2 and EBV</a:t>
            </a:r>
          </a:p>
        </p:txBody>
      </p:sp>
    </p:spTree>
    <p:extLst>
      <p:ext uri="{BB962C8B-B14F-4D97-AF65-F5344CB8AC3E}">
        <p14:creationId xmlns:p14="http://schemas.microsoft.com/office/powerpoint/2010/main" val="4171308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CC3464-47D1-FBE7-6416-E2A3754E49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solidFill>
                  <a:srgbClr val="BF5700"/>
                </a:solidFill>
              </a:rPr>
              <a:t>Chronic Viruses in the Acute Samples (Visits 1-6) did not Associate with PRO Groups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0791AE4-6B6D-7298-71AC-45EDA3F772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D48C7-0684-4AB8-88C4-A49AB01C9507}" type="datetime1">
              <a:rPr lang="en-US" smtClean="0"/>
              <a:t>4/15/2025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2E83E84-0DE7-D8C9-C05A-0FEED47F47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0205" y="2045768"/>
            <a:ext cx="6388595" cy="4310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2045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DDBBC93-70DF-4E4E-98E3-08124185AB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cap="all" spc="400" dirty="0">
                <a:solidFill>
                  <a:schemeClr val="bg1"/>
                </a:solidFill>
                <a:latin typeface="+mn-lt"/>
              </a:rPr>
              <a:t>Outline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5DE74E9-AA78-46C1-845A-0B72FA8AF35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algn="r"/>
            <a:endParaRPr lang="en-US" sz="1800" dirty="0">
              <a:solidFill>
                <a:schemeClr val="bg1"/>
              </a:solidFill>
            </a:endParaRPr>
          </a:p>
          <a:p>
            <a:r>
              <a:rPr lang="en-US" b="1" dirty="0"/>
              <a:t>→ </a:t>
            </a:r>
            <a:r>
              <a:rPr lang="en-US" dirty="0"/>
              <a:t>Background on Viruses</a:t>
            </a:r>
          </a:p>
          <a:p>
            <a:r>
              <a:rPr lang="en-US" b="1" dirty="0"/>
              <a:t>→ </a:t>
            </a:r>
            <a:r>
              <a:rPr lang="en-US" dirty="0"/>
              <a:t>Pipelines</a:t>
            </a:r>
          </a:p>
          <a:p>
            <a:r>
              <a:rPr lang="en-US" b="1" dirty="0"/>
              <a:t>→ </a:t>
            </a:r>
            <a:r>
              <a:rPr lang="en-US" dirty="0"/>
              <a:t>Case Study in COVID-19</a:t>
            </a:r>
          </a:p>
          <a:p>
            <a:r>
              <a:rPr lang="en-US" b="1" dirty="0"/>
              <a:t>→ </a:t>
            </a:r>
            <a:r>
              <a:rPr lang="en-US" dirty="0"/>
              <a:t>Endogenous Retrovirus</a:t>
            </a:r>
          </a:p>
          <a:p>
            <a:endParaRPr lang="en-US" dirty="0"/>
          </a:p>
          <a:p>
            <a:pPr algn="r"/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E7738C6-D2F5-E0E8-0655-835EBD2F636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2B629EB-C807-DF42-5ECF-F7EAD8EB9F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5192" y="2121090"/>
            <a:ext cx="4350427" cy="4350427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0E0C98-9311-42DE-AAA5-CEA885F3EB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A9DAA-006C-4F4B-980E-E3DF019B24E2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3598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BC195B-D726-96C5-CB6B-4B848FCD2F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32F8D9-C94F-9BAA-86E8-19DCB2802B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b="1" dirty="0">
                <a:solidFill>
                  <a:srgbClr val="BF5700"/>
                </a:solidFill>
              </a:rPr>
              <a:t>There was Minimal Viral Reads in the 3-12 Month Samples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7C708F4-1827-9E6C-7A3E-17A9780F3C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D48C7-0684-4AB8-88C4-A49AB01C9507}" type="datetime1">
              <a:rPr lang="en-US" smtClean="0"/>
              <a:t>4/15/2025</a:t>
            </a:fld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ACA69E5-1126-F3DC-AB1B-880B0D4979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2265352"/>
            <a:ext cx="10810009" cy="3756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2524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250C9E-FB48-C3A8-8370-AE7D5BF232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b="1" dirty="0">
                <a:solidFill>
                  <a:srgbClr val="BF5700"/>
                </a:solidFill>
              </a:rPr>
              <a:t>Anelloviridae Associated with Physical Long-COVID Symptoms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E264C07-EF91-4EA4-CA5B-7028106430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9811" y="2486716"/>
            <a:ext cx="5013042" cy="372491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FE3519F-B3A9-0207-C23B-0D1CB4CBE7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3810" y="2458181"/>
            <a:ext cx="4770494" cy="47704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41F88A2-402F-3FF0-FE31-7D555C2295FC}"/>
              </a:ext>
            </a:extLst>
          </p:cNvPr>
          <p:cNvSpPr txBox="1"/>
          <p:nvPr/>
        </p:nvSpPr>
        <p:spPr>
          <a:xfrm>
            <a:off x="1219918" y="2941530"/>
            <a:ext cx="5014847" cy="120032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In samples 3-12 months after COVID-19, patients experiencing long term physical deficits had greater </a:t>
            </a:r>
            <a:r>
              <a:rPr lang="en-US" dirty="0" err="1"/>
              <a:t>Anelloviridae</a:t>
            </a:r>
            <a:r>
              <a:rPr lang="en-US" dirty="0"/>
              <a:t> viral transcription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F2F6BBB-F46E-965F-1FEE-77F9D2FD17DF}"/>
              </a:ext>
            </a:extLst>
          </p:cNvPr>
          <p:cNvSpPr txBox="1"/>
          <p:nvPr/>
        </p:nvSpPr>
        <p:spPr>
          <a:xfrm>
            <a:off x="2253113" y="6288390"/>
            <a:ext cx="7762364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200" dirty="0">
                <a:latin typeface="Arial"/>
                <a:cs typeface="Arial"/>
              </a:rPr>
              <a:t>Maguire et al., </a:t>
            </a:r>
            <a:r>
              <a:rPr lang="en-US" sz="1200" dirty="0">
                <a:ea typeface="+mn-lt"/>
                <a:cs typeface="+mn-lt"/>
              </a:rPr>
              <a:t>Chronic Viral Reactivation and Associated Host Immune Response and Clinical Outcomes in Acute COVID-19 and Post-Acute Sequelae of COVID-19</a:t>
            </a:r>
            <a:r>
              <a:rPr lang="en-US" sz="1200" dirty="0">
                <a:latin typeface="Arial"/>
                <a:cs typeface="Arial"/>
              </a:rPr>
              <a:t>.</a:t>
            </a:r>
            <a:r>
              <a:rPr lang="en-US" sz="1200" i="1" dirty="0">
                <a:latin typeface="Arial"/>
                <a:cs typeface="Arial"/>
              </a:rPr>
              <a:t> </a:t>
            </a:r>
            <a:r>
              <a:rPr lang="en-US" sz="1200" i="1" dirty="0" err="1">
                <a:latin typeface="Arial"/>
                <a:cs typeface="Arial"/>
              </a:rPr>
              <a:t>Biorxiv</a:t>
            </a:r>
            <a:r>
              <a:rPr lang="en-US" sz="1200" i="1" dirty="0">
                <a:latin typeface="Arial"/>
                <a:cs typeface="Arial"/>
              </a:rPr>
              <a:t>, </a:t>
            </a:r>
            <a:r>
              <a:rPr lang="en-US" sz="1200" dirty="0">
                <a:latin typeface="Arial"/>
                <a:cs typeface="Arial"/>
              </a:rPr>
              <a:t>2024.</a:t>
            </a:r>
            <a:r>
              <a:rPr lang="en-US" sz="1200" i="1" dirty="0">
                <a:latin typeface="Arial"/>
                <a:cs typeface="Arial"/>
              </a:rPr>
              <a:t> </a:t>
            </a:r>
            <a:r>
              <a:rPr lang="en-US" sz="1200" dirty="0">
                <a:latin typeface="Arial"/>
                <a:cs typeface="Arial"/>
              </a:rPr>
              <a:t>In review,</a:t>
            </a:r>
            <a:r>
              <a:rPr lang="en-US" sz="1200" i="1" dirty="0">
                <a:latin typeface="Arial"/>
                <a:cs typeface="Arial"/>
              </a:rPr>
              <a:t> Nature.</a:t>
            </a:r>
            <a:endParaRPr lang="en-US" sz="1200" dirty="0">
              <a:latin typeface="Arial"/>
              <a:cs typeface="Arial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80A587E-EC22-4E88-A75E-186EAD0923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A9DAA-006C-4F4B-980E-E3DF019B24E2}" type="slidenum">
              <a:rPr lang="en-US" smtClean="0"/>
              <a:t>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891350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CDF130-5571-A629-FC2B-4D77D1BE10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26512E-AAD6-6F5D-2C19-194401A99C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rgbClr val="BF5700"/>
                </a:solidFill>
              </a:rPr>
              <a:t>Anelloviridae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58FE0B5-A316-B98D-095E-F02E1ADAD591}"/>
              </a:ext>
            </a:extLst>
          </p:cNvPr>
          <p:cNvSpPr txBox="1"/>
          <p:nvPr/>
        </p:nvSpPr>
        <p:spPr>
          <a:xfrm>
            <a:off x="4886590" y="3093248"/>
            <a:ext cx="5969533" cy="120032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 family of ssDNA viruses that is highly prevalent in the population (&gt;90%)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Elevated in </a:t>
            </a:r>
            <a:r>
              <a:rPr lang="en-US" dirty="0" err="1"/>
              <a:t>immunosupressed</a:t>
            </a:r>
            <a:r>
              <a:rPr lang="en-US" dirty="0"/>
              <a:t> individuals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D46AC52-01F2-4523-A091-B50E59155A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1824" y="1325563"/>
            <a:ext cx="2377813" cy="473570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6CFB83DD-55A0-41C6-9442-DDEFBFE91A2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024683" y="406400"/>
            <a:ext cx="4105275" cy="183832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0183509-E51C-3950-3D60-3C3E1470752F}"/>
              </a:ext>
            </a:extLst>
          </p:cNvPr>
          <p:cNvSpPr txBox="1"/>
          <p:nvPr/>
        </p:nvSpPr>
        <p:spPr>
          <a:xfrm>
            <a:off x="2253113" y="6288390"/>
            <a:ext cx="7762364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200" dirty="0">
                <a:latin typeface="Arial"/>
                <a:cs typeface="Arial"/>
              </a:rPr>
              <a:t>Maguire et al., </a:t>
            </a:r>
            <a:r>
              <a:rPr lang="en-US" sz="1200" dirty="0">
                <a:ea typeface="+mn-lt"/>
                <a:cs typeface="+mn-lt"/>
              </a:rPr>
              <a:t>Chronic Viral Reactivation and Associated Host Immune Response and Clinical Outcomes in Acute COVID-19 and Post-Acute Sequelae of COVID-19</a:t>
            </a:r>
            <a:r>
              <a:rPr lang="en-US" sz="1200" dirty="0">
                <a:latin typeface="Arial"/>
                <a:cs typeface="Arial"/>
              </a:rPr>
              <a:t>.</a:t>
            </a:r>
            <a:r>
              <a:rPr lang="en-US" sz="1200" i="1" dirty="0">
                <a:latin typeface="Arial"/>
                <a:cs typeface="Arial"/>
              </a:rPr>
              <a:t> </a:t>
            </a:r>
            <a:r>
              <a:rPr lang="en-US" sz="1200" i="1" dirty="0" err="1">
                <a:latin typeface="Arial"/>
                <a:cs typeface="Arial"/>
              </a:rPr>
              <a:t>Biorxiv</a:t>
            </a:r>
            <a:r>
              <a:rPr lang="en-US" sz="1200" i="1" dirty="0">
                <a:latin typeface="Arial"/>
                <a:cs typeface="Arial"/>
              </a:rPr>
              <a:t>, </a:t>
            </a:r>
            <a:r>
              <a:rPr lang="en-US" sz="1200" dirty="0">
                <a:latin typeface="Arial"/>
                <a:cs typeface="Arial"/>
              </a:rPr>
              <a:t>2024.</a:t>
            </a:r>
            <a:r>
              <a:rPr lang="en-US" sz="1200" i="1" dirty="0">
                <a:latin typeface="Arial"/>
                <a:cs typeface="Arial"/>
              </a:rPr>
              <a:t> </a:t>
            </a:r>
            <a:r>
              <a:rPr lang="en-US" sz="1200" dirty="0">
                <a:latin typeface="Arial"/>
                <a:cs typeface="Arial"/>
              </a:rPr>
              <a:t>In review,</a:t>
            </a:r>
            <a:r>
              <a:rPr lang="en-US" sz="1200" i="1" dirty="0">
                <a:latin typeface="Arial"/>
                <a:cs typeface="Arial"/>
              </a:rPr>
              <a:t> Nature.</a:t>
            </a:r>
            <a:endParaRPr lang="en-US" sz="1200" dirty="0">
              <a:latin typeface="Arial"/>
              <a:cs typeface="Arial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0E5FE54-6949-45EE-8403-341C6A62A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A9DAA-006C-4F4B-980E-E3DF019B24E2}" type="slidenum">
              <a:rPr lang="en-US" smtClean="0"/>
              <a:t>42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9226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8A2CBB7-22CF-1D87-3415-963A610EA4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A9DAA-006C-4F4B-980E-E3DF019B24E2}" type="slidenum">
              <a:rPr lang="en-US" smtClean="0"/>
              <a:t>43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88308D2-F7D9-5625-4095-73DD32150F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1807" y="1953550"/>
            <a:ext cx="5843113" cy="3743499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06E7B70-4F32-1B7D-8B21-8B8C6EBE210E}"/>
              </a:ext>
            </a:extLst>
          </p:cNvPr>
          <p:cNvSpPr txBox="1">
            <a:spLocks/>
          </p:cNvSpPr>
          <p:nvPr/>
        </p:nvSpPr>
        <p:spPr>
          <a:xfrm>
            <a:off x="909320" y="34576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 dirty="0">
                <a:solidFill>
                  <a:srgbClr val="BF5700"/>
                </a:solidFill>
              </a:rPr>
              <a:t>EBV Cyclically Reactivates in Long COVID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2EDAEEE-8105-A748-E765-D7906A528D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0321" y="2291080"/>
            <a:ext cx="2648320" cy="263403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E89CAA8-01C5-FF92-5195-E94DC9822AAA}"/>
              </a:ext>
            </a:extLst>
          </p:cNvPr>
          <p:cNvSpPr txBox="1"/>
          <p:nvPr/>
        </p:nvSpPr>
        <p:spPr>
          <a:xfrm>
            <a:off x="2285938" y="6089503"/>
            <a:ext cx="7762364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Maguire C.*, Morse B.*,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Uppalapati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K.*, et al., </a:t>
            </a:r>
            <a:r>
              <a:rPr lang="en-US" sz="12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Retrospective Analysis of 932 Long COVID Patients Reveals Immunodeficiency and Cyclical Epstein-Barr Virus Antibody Titers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n-US" sz="1200" i="1" dirty="0">
                <a:latin typeface="Arial" panose="020B0604020202020204" pitchFamily="34" charset="0"/>
                <a:cs typeface="Arial" panose="020B0604020202020204" pitchFamily="34" charset="0"/>
              </a:rPr>
              <a:t> In Preparation.</a:t>
            </a:r>
          </a:p>
          <a:p>
            <a:r>
              <a:rPr lang="en-US" sz="1200" i="1" dirty="0">
                <a:latin typeface="Arial" panose="020B0604020202020204" pitchFamily="34" charset="0"/>
                <a:cs typeface="Arial" panose="020B0604020202020204" pitchFamily="34" charset="0"/>
              </a:rPr>
              <a:t>* These authors contributed equally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731929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D5D3233-12ED-4C11-8173-D043F01FA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21792"/>
            <a:ext cx="6190488" cy="1179576"/>
          </a:xfrm>
        </p:spPr>
        <p:txBody>
          <a:bodyPr>
            <a:normAutofit fontScale="90000"/>
          </a:bodyPr>
          <a:lstStyle/>
          <a:p>
            <a:r>
              <a:rPr lang="en-US" sz="4000" b="1" dirty="0">
                <a:solidFill>
                  <a:srgbClr val="BF5700"/>
                </a:solidFill>
              </a:rPr>
              <a:t>Intermediate Conclusions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DCC98A60-0278-326D-6E9C-D2F502E346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5456" y="2012950"/>
            <a:ext cx="4888129" cy="43815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870CD9B-5118-C498-000E-5683EA62D5C4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67831" y="2012950"/>
            <a:ext cx="5339665" cy="4295190"/>
          </a:xfrm>
          <a:prstGeom prst="rect">
            <a:avLst/>
          </a:prstGeom>
        </p:spPr>
      </p:pic>
      <p:sp>
        <p:nvSpPr>
          <p:cNvPr id="2" name="Content Placeholder 3">
            <a:extLst>
              <a:ext uri="{FF2B5EF4-FFF2-40B4-BE49-F238E27FC236}">
                <a16:creationId xmlns:a16="http://schemas.microsoft.com/office/drawing/2014/main" id="{97C90512-D6A0-AAEE-889A-72F946AA3C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0392" y="1905232"/>
            <a:ext cx="4661153" cy="426696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Chronically infecting virus reactivate in acute COVID-19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Chronic viral reactivation associated with COVID-19 severity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We see preliminary evidence that sequela of chronic viruses associate with Long COVID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You can identify viral RNA from human transcriptomics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742CBC-7BE0-4728-823A-277891931C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A9DAA-006C-4F4B-980E-E3DF019B24E2}" type="slidenum">
              <a:rPr lang="en-US" smtClean="0"/>
              <a:pPr/>
              <a:t>44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2331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1246FD-CCDD-4323-1521-3F0B78E9DA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BF5700"/>
                </a:solidFill>
              </a:rPr>
              <a:t>Human Endogenous Retroviruses (HERVs)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1F38257-C816-E768-049C-FB42DC5B82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E7A95-F067-47AE-A3A9-0548B2E4C0D6}" type="datetime1">
              <a:rPr lang="en-US" smtClean="0"/>
              <a:t>4/15/2025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443BAFA-F13C-0A98-0AF4-86617CEEF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A9DAA-006C-4F4B-980E-E3DF019B24E2}" type="slidenum">
              <a:rPr lang="en-US" smtClean="0"/>
              <a:t>45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4FDB133-5FB3-5926-9E37-1D7172E5C0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7855" y="1597034"/>
            <a:ext cx="4607745" cy="4286622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5434F2A-2FF3-3D05-344F-0A5D0724F93E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6070600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/>
              <a:t>Human endogenous retroviruses are elements of the human genome left from viral infections millions of years ago</a:t>
            </a:r>
          </a:p>
          <a:p>
            <a:pPr lvl="1"/>
            <a:r>
              <a:rPr lang="en-US" sz="1600" dirty="0"/>
              <a:t>8% of the genome</a:t>
            </a:r>
          </a:p>
          <a:p>
            <a:r>
              <a:rPr lang="en-US" sz="2000" dirty="0"/>
              <a:t>Some are sometimes expressed with their role in the pathology of diseases frequently called into question</a:t>
            </a:r>
          </a:p>
          <a:p>
            <a:r>
              <a:rPr lang="en-US" sz="2000" dirty="0"/>
              <a:t>For the most part, they encode non-functional proteins due to mutations and damage over 1.2 million years</a:t>
            </a:r>
          </a:p>
          <a:p>
            <a:r>
              <a:rPr lang="en-US" sz="2000" dirty="0"/>
              <a:t>Two Main Packages that are Popular:</a:t>
            </a:r>
          </a:p>
          <a:p>
            <a:pPr lvl="1"/>
            <a:r>
              <a:rPr lang="en-US" sz="1600" dirty="0"/>
              <a:t>Telescope</a:t>
            </a:r>
          </a:p>
          <a:p>
            <a:pPr lvl="1"/>
            <a:r>
              <a:rPr lang="en-US" sz="1600" dirty="0" err="1"/>
              <a:t>ERVMap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843554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9E4F9-89DA-3286-921E-D01A74F9E0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BF5700"/>
                </a:solidFill>
              </a:rPr>
              <a:t>Overview of how HERVs fit into Processing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AFE95FC-716E-EF81-4FB2-8D3A8088C1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4E598-6915-4508-931D-22B3F7F70443}" type="datetime1">
              <a:rPr lang="en-US" smtClean="0"/>
              <a:t>4/15/2025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4CE148D-7D9E-2F56-0B6B-B7781869E7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A9DAA-006C-4F4B-980E-E3DF019B24E2}" type="slidenum">
              <a:rPr lang="en-US" smtClean="0"/>
              <a:t>46</a:t>
            </a:fld>
            <a:endParaRPr lang="en-US" dirty="0"/>
          </a:p>
        </p:txBody>
      </p:sp>
      <p:pic>
        <p:nvPicPr>
          <p:cNvPr id="6" name="Picture 5" descr="A diagram of a human genome project&#10;&#10;Description automatically generated">
            <a:extLst>
              <a:ext uri="{FF2B5EF4-FFF2-40B4-BE49-F238E27FC236}">
                <a16:creationId xmlns:a16="http://schemas.microsoft.com/office/drawing/2014/main" id="{79FEDDEA-8346-D00D-27EC-86B723700D6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344" y="1992312"/>
            <a:ext cx="8069425" cy="4113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36120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48B0B4-28CB-3534-6552-F8FCBF5A24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E4610F-9FA2-53D1-ED2B-0C96EF0D1E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>
                <a:solidFill>
                  <a:srgbClr val="BF5700"/>
                </a:solidFill>
              </a:rPr>
              <a:t>Reanalysis of Dr. Mayfield’s Post-Mortem AUD Brain Study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0E06CAD9-99FF-4AEE-63BC-D529296937C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959600" y="2424846"/>
            <a:ext cx="4699000" cy="2536628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DB5D24-A31C-3499-DAB3-D3738D965E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A9DAA-006C-4F4B-980E-E3DF019B24E2}" type="slidenum">
              <a:rPr lang="en-US" smtClean="0"/>
              <a:t>47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654006A-8949-E3F5-9270-7C550E7A559A}"/>
              </a:ext>
            </a:extLst>
          </p:cNvPr>
          <p:cNvSpPr/>
          <p:nvPr/>
        </p:nvSpPr>
        <p:spPr>
          <a:xfrm>
            <a:off x="8213725" y="4607560"/>
            <a:ext cx="2190750" cy="3539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9D3B7E-CE5B-D4C3-DF9A-9CDAA9F855BB}"/>
              </a:ext>
            </a:extLst>
          </p:cNvPr>
          <p:cNvSpPr txBox="1">
            <a:spLocks/>
          </p:cNvSpPr>
          <p:nvPr/>
        </p:nvSpPr>
        <p:spPr>
          <a:xfrm>
            <a:off x="889000" y="2709545"/>
            <a:ext cx="6070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/>
              <a:t>Four key brain regions sequenced post-mortem</a:t>
            </a:r>
          </a:p>
          <a:p>
            <a:pPr lvl="1"/>
            <a:r>
              <a:rPr lang="en-US" sz="1600" dirty="0"/>
              <a:t>Central Amygdala (</a:t>
            </a:r>
            <a:r>
              <a:rPr lang="en-US" sz="1600" dirty="0" err="1"/>
              <a:t>CeA</a:t>
            </a:r>
            <a:r>
              <a:rPr lang="en-US" sz="1600" dirty="0"/>
              <a:t>)</a:t>
            </a:r>
          </a:p>
          <a:p>
            <a:pPr lvl="1"/>
            <a:r>
              <a:rPr lang="en-US" sz="1600" dirty="0"/>
              <a:t>Basolateral Amygdala (BLA)</a:t>
            </a:r>
          </a:p>
          <a:p>
            <a:pPr lvl="1"/>
            <a:r>
              <a:rPr lang="en-US" sz="1600" dirty="0"/>
              <a:t>Nucleus </a:t>
            </a:r>
            <a:r>
              <a:rPr lang="en-US" sz="1600" dirty="0" err="1"/>
              <a:t>Accumbens</a:t>
            </a:r>
            <a:r>
              <a:rPr lang="en-US" sz="1600" dirty="0"/>
              <a:t> (NAC)</a:t>
            </a:r>
          </a:p>
          <a:p>
            <a:pPr lvl="1"/>
            <a:r>
              <a:rPr lang="en-US" sz="1600" dirty="0"/>
              <a:t>Superior Frontal Cortex (SFC)</a:t>
            </a:r>
          </a:p>
        </p:txBody>
      </p:sp>
    </p:spTree>
    <p:extLst>
      <p:ext uri="{BB962C8B-B14F-4D97-AF65-F5344CB8AC3E}">
        <p14:creationId xmlns:p14="http://schemas.microsoft.com/office/powerpoint/2010/main" val="7883360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3B1194-8FA7-AEB6-8E23-2AE4B3F280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solidFill>
                  <a:srgbClr val="BF5700"/>
                </a:solidFill>
              </a:rPr>
              <a:t>No Human-Infecting Viruses, but plenty of HERVs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43BF5C-70A8-C58B-C6EC-A48A8808D4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841240" cy="4351338"/>
          </a:xfrm>
        </p:spPr>
        <p:txBody>
          <a:bodyPr/>
          <a:lstStyle/>
          <a:p>
            <a:r>
              <a:rPr lang="en-US" dirty="0"/>
              <a:t>~20% of the mappable reads are HERVs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4DBF26-0F89-B333-D912-4C10056F86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A9DAA-006C-4F4B-980E-E3DF019B24E2}" type="slidenum">
              <a:rPr lang="en-US" smtClean="0"/>
              <a:t>48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59807EF-4065-0C9C-CCF5-9283A4CDCC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6719" y="1600359"/>
            <a:ext cx="6461761" cy="4846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65190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3DC6D3-68E1-FF9B-5698-251FE7E257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E716B0-7F12-EF04-E9B2-FEF7A27FC7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>
                <a:solidFill>
                  <a:srgbClr val="BF5700"/>
                </a:solidFill>
              </a:rPr>
              <a:t>Alcohol Use Disorder is Associated with Inflammatory Signaling in the Brain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81696C-6734-E477-618E-7A5A46EFE4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810760" cy="4351338"/>
          </a:xfrm>
        </p:spPr>
        <p:txBody>
          <a:bodyPr>
            <a:normAutofit/>
          </a:bodyPr>
          <a:lstStyle/>
          <a:p>
            <a:r>
              <a:rPr lang="en-US" sz="2000" dirty="0"/>
              <a:t>Inflammatory pathways including NF-kb, TNF, and Complement signaling were all upregulated in AUD brain regions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A80890E-5281-AEBE-BC62-8A6EDD5C00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A9DAA-006C-4F4B-980E-E3DF019B24E2}" type="slidenum">
              <a:rPr lang="en-US" smtClean="0"/>
              <a:t>49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70EEEDD-4629-2A2F-4E67-8669D1C52E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6915" y="1849437"/>
            <a:ext cx="5627370" cy="468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7095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289999-E5A4-82A0-3396-D7D35C7898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DE02B9-B6FA-BF69-4E23-FDA8834485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b="1" dirty="0">
                <a:solidFill>
                  <a:srgbClr val="BF5700"/>
                </a:solidFill>
              </a:rPr>
              <a:t>Viral Infections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B26CD04-4A3E-5062-A7D1-19925E5DFA22}"/>
              </a:ext>
            </a:extLst>
          </p:cNvPr>
          <p:cNvSpPr txBox="1"/>
          <p:nvPr/>
        </p:nvSpPr>
        <p:spPr>
          <a:xfrm>
            <a:off x="838200" y="2085022"/>
            <a:ext cx="4199685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As viruses infect human tissue, and hijack cellular machinery for transcription &amp; translation, RNA can be easily found using sequencing during infections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RNA from most viruses will have a poly-A tail (+RNA viruses less likely)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Meaning many sequencing chemistries will work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789D20A-AEDE-1D5E-4EDD-6A7999B623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A9DAA-006C-4F4B-980E-E3DF019B24E2}" type="slidenum">
              <a:rPr lang="en-US" smtClean="0"/>
              <a:t>5</a:t>
            </a:fld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C72E0E9-A49A-915B-4535-27A50BC2A1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5565" y="1690688"/>
            <a:ext cx="7143750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333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BF1632-57A1-CE1F-1832-F403282E0D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7655560" cy="1325563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BF5700"/>
                </a:solidFill>
              </a:rPr>
              <a:t>HERVs are Differentially Expressed in AUD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C7BDC23-940A-41FD-26B1-2E565F61AC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1B7CA-216D-4593-BA6A-F00AA0E87E57}" type="datetime1">
              <a:rPr lang="en-US" smtClean="0"/>
              <a:t>4/15/2025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D6A96D-CDDE-EBE8-1343-541A4831C4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A9DAA-006C-4F4B-980E-E3DF019B24E2}" type="slidenum">
              <a:rPr lang="en-US" smtClean="0"/>
              <a:t>50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82E11E6-35EC-CC91-D719-04E9ABA6E2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84640" y="0"/>
            <a:ext cx="2743200" cy="6858000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D5DD0EA-720A-9F40-82C9-66CECDB5FE69}"/>
              </a:ext>
            </a:extLst>
          </p:cNvPr>
          <p:cNvSpPr txBox="1">
            <a:spLocks/>
          </p:cNvSpPr>
          <p:nvPr/>
        </p:nvSpPr>
        <p:spPr>
          <a:xfrm>
            <a:off x="1254760" y="3065145"/>
            <a:ext cx="4841240" cy="435133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HERVs are differentially expressed in AUD and differ by Brain Region</a:t>
            </a:r>
          </a:p>
        </p:txBody>
      </p:sp>
    </p:spTree>
    <p:extLst>
      <p:ext uri="{BB962C8B-B14F-4D97-AF65-F5344CB8AC3E}">
        <p14:creationId xmlns:p14="http://schemas.microsoft.com/office/powerpoint/2010/main" val="25716510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FF4EE9-CA0C-C8ED-4D58-462843CBA6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E4BC3A-E269-398F-0C3F-5B70D93E8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BF5700"/>
                </a:solidFill>
              </a:rPr>
              <a:t>Conclusions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F1C1B49-C978-4D0F-6429-41F29CB26A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4E598-6915-4508-931D-22B3F7F70443}" type="datetime1">
              <a:rPr lang="en-US" smtClean="0"/>
              <a:t>4/15/2025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3612557-E253-CAF6-51A8-F4A56DB97E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A9DAA-006C-4F4B-980E-E3DF019B24E2}" type="slidenum">
              <a:rPr lang="en-US" smtClean="0"/>
              <a:t>51</a:t>
            </a:fld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10CF3A0-7997-1ADC-5F74-0BD89F43AF39}"/>
              </a:ext>
            </a:extLst>
          </p:cNvPr>
          <p:cNvSpPr txBox="1">
            <a:spLocks/>
          </p:cNvSpPr>
          <p:nvPr/>
        </p:nvSpPr>
        <p:spPr>
          <a:xfrm>
            <a:off x="1160780" y="1885315"/>
            <a:ext cx="1001268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solidFill>
                  <a:srgbClr val="BF5700"/>
                </a:solidFill>
              </a:rPr>
              <a:t>Consider looking for non-host reads, particularly in human samples.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B7AF002-5950-7D75-90DB-45FD597F5D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9983" y="4056198"/>
            <a:ext cx="3778868" cy="2518615"/>
          </a:xfrm>
          <a:prstGeom prst="rect">
            <a:avLst/>
          </a:prstGeom>
        </p:spPr>
      </p:pic>
      <p:sp>
        <p:nvSpPr>
          <p:cNvPr id="8" name="Speech Bubble: Oval 7">
            <a:extLst>
              <a:ext uri="{FF2B5EF4-FFF2-40B4-BE49-F238E27FC236}">
                <a16:creationId xmlns:a16="http://schemas.microsoft.com/office/drawing/2014/main" id="{BA504E33-3465-8901-6494-B6FF775AA5E6}"/>
              </a:ext>
            </a:extLst>
          </p:cNvPr>
          <p:cNvSpPr/>
          <p:nvPr/>
        </p:nvSpPr>
        <p:spPr>
          <a:xfrm flipH="1">
            <a:off x="7039983" y="3510597"/>
            <a:ext cx="2092960" cy="1325563"/>
          </a:xfrm>
          <a:prstGeom prst="wedgeEllipseCallou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I’ve been here the whole time</a:t>
            </a:r>
          </a:p>
        </p:txBody>
      </p:sp>
    </p:spTree>
    <p:extLst>
      <p:ext uri="{BB962C8B-B14F-4D97-AF65-F5344CB8AC3E}">
        <p14:creationId xmlns:p14="http://schemas.microsoft.com/office/powerpoint/2010/main" val="289759634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755179-1E1C-8313-9729-E40963B756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B974A23-28CB-4ADB-AD71-90A792F971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234" y="1168301"/>
            <a:ext cx="5379586" cy="5364245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2F6475BD-B9C1-BCC7-86FE-7BD5901AD6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5834" y="1024250"/>
            <a:ext cx="1765892" cy="209713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C45F2FC-8C20-B405-1F04-263EC52FF564}"/>
              </a:ext>
            </a:extLst>
          </p:cNvPr>
          <p:cNvSpPr txBox="1"/>
          <p:nvPr/>
        </p:nvSpPr>
        <p:spPr>
          <a:xfrm>
            <a:off x="2823095" y="2341901"/>
            <a:ext cx="333042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BRCF UT Austin</a:t>
            </a:r>
          </a:p>
          <a:p>
            <a:r>
              <a:rPr lang="en-US" sz="1400" dirty="0"/>
              <a:t>Anna Battenhouse</a:t>
            </a:r>
          </a:p>
          <a:p>
            <a:r>
              <a:rPr lang="en-US" sz="1400" dirty="0"/>
              <a:t>Eric </a:t>
            </a:r>
            <a:r>
              <a:rPr lang="en-US" sz="1400" dirty="0" err="1"/>
              <a:t>Rostetter</a:t>
            </a:r>
            <a:endParaRPr lang="en-US" sz="1400" dirty="0"/>
          </a:p>
          <a:p>
            <a:endParaRPr lang="en-US" sz="1400" dirty="0"/>
          </a:p>
          <a:p>
            <a:r>
              <a:rPr lang="en-US" sz="1400" b="1" dirty="0"/>
              <a:t>GSAF</a:t>
            </a:r>
          </a:p>
          <a:p>
            <a:r>
              <a:rPr lang="en-US" sz="1400" dirty="0"/>
              <a:t>Jessica </a:t>
            </a:r>
            <a:r>
              <a:rPr lang="en-US" sz="1400" dirty="0" err="1"/>
              <a:t>Podnar</a:t>
            </a:r>
            <a:endParaRPr lang="en-US" sz="14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63D1678-873E-F9D0-A23D-421574899396}"/>
              </a:ext>
            </a:extLst>
          </p:cNvPr>
          <p:cNvSpPr txBox="1"/>
          <p:nvPr/>
        </p:nvSpPr>
        <p:spPr>
          <a:xfrm>
            <a:off x="2823095" y="940880"/>
            <a:ext cx="333042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Thesis Committee</a:t>
            </a:r>
          </a:p>
          <a:p>
            <a:r>
              <a:rPr lang="en-US" sz="1400" dirty="0"/>
              <a:t>Hans Hofmann, PhD</a:t>
            </a:r>
          </a:p>
          <a:p>
            <a:r>
              <a:rPr lang="en-US" sz="1400" dirty="0"/>
              <a:t>Dayne Mayfield, PhD</a:t>
            </a:r>
          </a:p>
          <a:p>
            <a:r>
              <a:rPr lang="en-US" sz="1400" dirty="0"/>
              <a:t>Laura </a:t>
            </a:r>
            <a:r>
              <a:rPr lang="en-US" sz="1400" dirty="0" err="1"/>
              <a:t>Fonken</a:t>
            </a:r>
            <a:r>
              <a:rPr lang="en-US" sz="1400" dirty="0"/>
              <a:t>, PhD</a:t>
            </a:r>
          </a:p>
          <a:p>
            <a:r>
              <a:rPr lang="en-US" sz="1400" dirty="0"/>
              <a:t>Dennis Wylie, PhD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2466888-BB27-FC00-4B14-0964B0A5A9A4}"/>
              </a:ext>
            </a:extLst>
          </p:cNvPr>
          <p:cNvSpPr txBox="1"/>
          <p:nvPr/>
        </p:nvSpPr>
        <p:spPr>
          <a:xfrm>
            <a:off x="3971656" y="4147920"/>
            <a:ext cx="350097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The IMPACC Consortium</a:t>
            </a:r>
          </a:p>
          <a:p>
            <a:r>
              <a:rPr lang="en-US" sz="1400" dirty="0"/>
              <a:t>Chaz </a:t>
            </a:r>
            <a:r>
              <a:rPr lang="en-US" sz="1400" dirty="0" err="1"/>
              <a:t>Langelier</a:t>
            </a:r>
            <a:r>
              <a:rPr lang="en-US" sz="1400" dirty="0"/>
              <a:t>, MD PhD</a:t>
            </a:r>
          </a:p>
          <a:p>
            <a:r>
              <a:rPr lang="en-US" sz="1400" dirty="0" err="1"/>
              <a:t>Leying</a:t>
            </a:r>
            <a:r>
              <a:rPr lang="en-US" sz="1400" dirty="0"/>
              <a:t> Guan, PhD</a:t>
            </a:r>
          </a:p>
          <a:p>
            <a:r>
              <a:rPr lang="en-US" sz="1400" dirty="0"/>
              <a:t>Jeremy P. </a:t>
            </a:r>
            <a:r>
              <a:rPr lang="en-US" sz="1400" dirty="0" err="1"/>
              <a:t>Gygi</a:t>
            </a:r>
            <a:r>
              <a:rPr lang="en-US" sz="1400" dirty="0"/>
              <a:t>, PhD</a:t>
            </a:r>
          </a:p>
          <a:p>
            <a:r>
              <a:rPr lang="en-US" sz="1400" dirty="0"/>
              <a:t>Ravi K. Patel, PhD</a:t>
            </a:r>
          </a:p>
          <a:p>
            <a:r>
              <a:rPr lang="en-US" sz="1400" dirty="0"/>
              <a:t>Joann </a:t>
            </a:r>
            <a:r>
              <a:rPr lang="en-US" sz="1400" dirty="0" err="1"/>
              <a:t>Diray</a:t>
            </a:r>
            <a:r>
              <a:rPr lang="en-US" sz="1400" dirty="0"/>
              <a:t> Arce, PhD</a:t>
            </a:r>
          </a:p>
          <a:p>
            <a:r>
              <a:rPr lang="en-US" sz="1400" dirty="0"/>
              <a:t>Peter Hunt, MD</a:t>
            </a:r>
          </a:p>
          <a:p>
            <a:r>
              <a:rPr lang="en-US" sz="1400" dirty="0"/>
              <a:t>Hanno Steen, PhD</a:t>
            </a:r>
          </a:p>
          <a:p>
            <a:r>
              <a:rPr lang="en-US" sz="1400" dirty="0"/>
              <a:t>Kinga Smolen, PhD</a:t>
            </a:r>
          </a:p>
          <a:p>
            <a:r>
              <a:rPr lang="en-US" sz="1400" dirty="0"/>
              <a:t>Nadine </a:t>
            </a:r>
            <a:r>
              <a:rPr lang="en-US" sz="1400" dirty="0" err="1"/>
              <a:t>Rouphael</a:t>
            </a:r>
            <a:r>
              <a:rPr lang="en-US" sz="1400" dirty="0"/>
              <a:t>, MD</a:t>
            </a:r>
          </a:p>
          <a:p>
            <a:r>
              <a:rPr lang="en-US" sz="1400" dirty="0"/>
              <a:t>Al </a:t>
            </a:r>
            <a:r>
              <a:rPr lang="en-US" sz="1400" dirty="0" err="1"/>
              <a:t>Ozonoff</a:t>
            </a:r>
            <a:r>
              <a:rPr lang="en-US" sz="1400" dirty="0"/>
              <a:t>, PhD</a:t>
            </a:r>
          </a:p>
          <a:p>
            <a:endParaRPr lang="en-US" sz="1400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1EDBF42-B56E-61CE-7755-36CCEA6879A6}"/>
              </a:ext>
            </a:extLst>
          </p:cNvPr>
          <p:cNvSpPr/>
          <p:nvPr/>
        </p:nvSpPr>
        <p:spPr>
          <a:xfrm>
            <a:off x="516984" y="292100"/>
            <a:ext cx="321216" cy="6743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AE03051-6477-EB73-040D-F894EEFA53F4}"/>
              </a:ext>
            </a:extLst>
          </p:cNvPr>
          <p:cNvSpPr txBox="1"/>
          <p:nvPr/>
        </p:nvSpPr>
        <p:spPr>
          <a:xfrm>
            <a:off x="293457" y="978622"/>
            <a:ext cx="3287942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Melamed Lab</a:t>
            </a:r>
          </a:p>
          <a:p>
            <a:r>
              <a:rPr lang="en-US" sz="1400" dirty="0"/>
              <a:t>Esther Melamed, MD PhD</a:t>
            </a:r>
          </a:p>
          <a:p>
            <a:endParaRPr lang="en-US" sz="1400" dirty="0"/>
          </a:p>
          <a:p>
            <a:r>
              <a:rPr lang="en-US" sz="1400" dirty="0"/>
              <a:t>Sam </a:t>
            </a:r>
            <a:r>
              <a:rPr lang="en-US" sz="1400" dirty="0" err="1"/>
              <a:t>Bazzi</a:t>
            </a:r>
            <a:r>
              <a:rPr lang="en-US" sz="1400" dirty="0"/>
              <a:t>, PhD</a:t>
            </a:r>
          </a:p>
          <a:p>
            <a:r>
              <a:rPr lang="en-US" sz="1400" dirty="0"/>
              <a:t>Kat </a:t>
            </a:r>
            <a:r>
              <a:rPr lang="en-US" sz="1400" dirty="0" err="1"/>
              <a:t>Motovilov</a:t>
            </a:r>
            <a:endParaRPr lang="en-US" sz="1400" dirty="0"/>
          </a:p>
          <a:p>
            <a:r>
              <a:rPr lang="en-US" sz="1400" dirty="0"/>
              <a:t>Maisey Schuler</a:t>
            </a:r>
          </a:p>
          <a:p>
            <a:r>
              <a:rPr lang="en-US" sz="1400" dirty="0"/>
              <a:t>Nadia </a:t>
            </a:r>
            <a:r>
              <a:rPr lang="en-US" sz="1400" dirty="0" err="1"/>
              <a:t>Siles</a:t>
            </a:r>
            <a:endParaRPr lang="en-US" sz="1400" dirty="0"/>
          </a:p>
          <a:p>
            <a:r>
              <a:rPr lang="en-US" sz="1400" dirty="0"/>
              <a:t>Blaine </a:t>
            </a:r>
            <a:r>
              <a:rPr lang="en-US" sz="1400" dirty="0" err="1"/>
              <a:t>Caslin</a:t>
            </a:r>
            <a:r>
              <a:rPr lang="en-US" sz="1400" dirty="0"/>
              <a:t>, PhD</a:t>
            </a:r>
          </a:p>
          <a:p>
            <a:r>
              <a:rPr lang="en-US" sz="1400" dirty="0"/>
              <a:t>Chumeng Wang</a:t>
            </a:r>
          </a:p>
          <a:p>
            <a:r>
              <a:rPr lang="en-US" sz="1400" dirty="0"/>
              <a:t>Akshara Ramasamy</a:t>
            </a:r>
          </a:p>
          <a:p>
            <a:r>
              <a:rPr lang="en-US" sz="1400" dirty="0"/>
              <a:t>Cara </a:t>
            </a:r>
            <a:r>
              <a:rPr lang="en-US" sz="1400" dirty="0" err="1"/>
              <a:t>Fonken</a:t>
            </a:r>
            <a:endParaRPr lang="en-US" sz="1400" dirty="0"/>
          </a:p>
          <a:p>
            <a:r>
              <a:rPr lang="en-US" sz="1400" dirty="0"/>
              <a:t>Brinkley Morse</a:t>
            </a:r>
          </a:p>
          <a:p>
            <a:r>
              <a:rPr lang="en-US" sz="1400" dirty="0"/>
              <a:t>Matt </a:t>
            </a:r>
            <a:r>
              <a:rPr lang="en-US" sz="1400" dirty="0" err="1"/>
              <a:t>Petershack</a:t>
            </a:r>
            <a:endParaRPr lang="en-US" sz="1400" dirty="0"/>
          </a:p>
          <a:p>
            <a:r>
              <a:rPr lang="en-US" sz="1400" dirty="0"/>
              <a:t>Elizabeth Williams</a:t>
            </a:r>
          </a:p>
          <a:p>
            <a:r>
              <a:rPr lang="en-US" sz="1400" dirty="0"/>
              <a:t>Adriana </a:t>
            </a:r>
            <a:r>
              <a:rPr lang="en-US" sz="1400" dirty="0" err="1"/>
              <a:t>Souto</a:t>
            </a:r>
            <a:r>
              <a:rPr lang="en-US" sz="1400" dirty="0"/>
              <a:t> Pereira Nuncio, DVM</a:t>
            </a:r>
          </a:p>
          <a:p>
            <a:r>
              <a:rPr lang="en-US" sz="1400" dirty="0"/>
              <a:t>Max Weed</a:t>
            </a:r>
          </a:p>
          <a:p>
            <a:r>
              <a:rPr lang="en-US" sz="1400" dirty="0"/>
              <a:t>Netta </a:t>
            </a:r>
            <a:r>
              <a:rPr lang="en-US" sz="1400" dirty="0" err="1"/>
              <a:t>Blinchevsky</a:t>
            </a:r>
            <a:endParaRPr lang="en-US" sz="1400" dirty="0"/>
          </a:p>
          <a:p>
            <a:r>
              <a:rPr lang="en-US" sz="1400" dirty="0"/>
              <a:t>Elie </a:t>
            </a:r>
            <a:r>
              <a:rPr lang="en-US" sz="1400" dirty="0" err="1"/>
              <a:t>Soloveichik</a:t>
            </a:r>
            <a:endParaRPr lang="en-US" sz="1400" dirty="0"/>
          </a:p>
          <a:p>
            <a:r>
              <a:rPr lang="en-US" sz="1400" dirty="0" err="1"/>
              <a:t>Kethana</a:t>
            </a:r>
            <a:r>
              <a:rPr lang="en-US" sz="1400" dirty="0"/>
              <a:t> </a:t>
            </a:r>
            <a:r>
              <a:rPr lang="en-US" sz="1400" dirty="0" err="1"/>
              <a:t>Uppalapati</a:t>
            </a:r>
            <a:endParaRPr lang="en-US" sz="1400" dirty="0"/>
          </a:p>
          <a:p>
            <a:r>
              <a:rPr lang="en-US" sz="1400" dirty="0"/>
              <a:t>Sean Pettit</a:t>
            </a:r>
          </a:p>
          <a:p>
            <a:endParaRPr lang="en-US" sz="1400" dirty="0"/>
          </a:p>
        </p:txBody>
      </p:sp>
      <p:pic>
        <p:nvPicPr>
          <p:cNvPr id="1026" name="Picture 2" descr="https://sites.utexas.edu/melamed-lab/files/2023/11/Besties-and-I-1024x683.jpeg">
            <a:extLst>
              <a:ext uri="{FF2B5EF4-FFF2-40B4-BE49-F238E27FC236}">
                <a16:creationId xmlns:a16="http://schemas.microsoft.com/office/drawing/2014/main" id="{7D80F445-B266-444A-BF98-25819CE1825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95" r="25394"/>
          <a:stretch/>
        </p:blipFill>
        <p:spPr bwMode="auto">
          <a:xfrm>
            <a:off x="7069734" y="60554"/>
            <a:ext cx="2174342" cy="2388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FA7EE99A-4302-217C-3FE9-B9DE94D55700}"/>
              </a:ext>
            </a:extLst>
          </p:cNvPr>
          <p:cNvSpPr txBox="1"/>
          <p:nvPr/>
        </p:nvSpPr>
        <p:spPr>
          <a:xfrm>
            <a:off x="6192880" y="4383515"/>
            <a:ext cx="274319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Steven </a:t>
            </a:r>
            <a:r>
              <a:rPr lang="en-US" sz="1400" dirty="0" err="1"/>
              <a:t>Kleinstein</a:t>
            </a:r>
            <a:r>
              <a:rPr lang="en-US" sz="1400" dirty="0"/>
              <a:t>, PhD</a:t>
            </a:r>
          </a:p>
          <a:p>
            <a:r>
              <a:rPr lang="en-US" sz="1400" dirty="0"/>
              <a:t>Holden </a:t>
            </a:r>
            <a:r>
              <a:rPr lang="en-US" sz="1400" dirty="0" err="1"/>
              <a:t>Maecker</a:t>
            </a:r>
            <a:r>
              <a:rPr lang="en-US" sz="1400" dirty="0"/>
              <a:t>, PhD</a:t>
            </a:r>
          </a:p>
          <a:p>
            <a:r>
              <a:rPr lang="en-US" sz="1400" dirty="0"/>
              <a:t>Michael Wilson, MD</a:t>
            </a:r>
          </a:p>
          <a:p>
            <a:r>
              <a:rPr lang="en-US" sz="1400" dirty="0"/>
              <a:t>Elaine Reed, PhD</a:t>
            </a:r>
          </a:p>
          <a:p>
            <a:r>
              <a:rPr lang="en-US" sz="1400" dirty="0"/>
              <a:t>Harry Pickering, PhD</a:t>
            </a:r>
          </a:p>
          <a:p>
            <a:r>
              <a:rPr lang="en-US" sz="1400" dirty="0"/>
              <a:t>Ravi Dandekar, MS</a:t>
            </a:r>
          </a:p>
          <a:p>
            <a:r>
              <a:rPr lang="en-US" sz="1400" dirty="0"/>
              <a:t>Victoria Chu, MD</a:t>
            </a:r>
          </a:p>
          <a:p>
            <a:r>
              <a:rPr lang="en-US" sz="1400" dirty="0"/>
              <a:t>Van Phan, PhD</a:t>
            </a:r>
          </a:p>
          <a:p>
            <a:r>
              <a:rPr lang="en-US" sz="1400" dirty="0"/>
              <a:t>Abigail Glascock, PhD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87665ED-0C62-7B4D-7D5B-205385B24431}"/>
              </a:ext>
            </a:extLst>
          </p:cNvPr>
          <p:cNvSpPr txBox="1"/>
          <p:nvPr/>
        </p:nvSpPr>
        <p:spPr>
          <a:xfrm>
            <a:off x="294369" y="5399178"/>
            <a:ext cx="420415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Lauren Ehrlich, PhD</a:t>
            </a:r>
          </a:p>
          <a:p>
            <a:r>
              <a:rPr lang="en-US" sz="1400" dirty="0"/>
              <a:t>Justin Rousseau, MD, </a:t>
            </a:r>
            <a:r>
              <a:rPr lang="en-US" sz="1400" dirty="0" err="1"/>
              <a:t>MMSc</a:t>
            </a:r>
            <a:r>
              <a:rPr lang="en-US" sz="1400" dirty="0"/>
              <a:t>, FAMIA</a:t>
            </a:r>
          </a:p>
          <a:p>
            <a:r>
              <a:rPr lang="en-US" sz="1400" dirty="0"/>
              <a:t>W. Michael Brode, MD</a:t>
            </a:r>
          </a:p>
          <a:p>
            <a:r>
              <a:rPr lang="en-US" sz="1400" dirty="0"/>
              <a:t>Robert Morrison, MD, FCCP</a:t>
            </a:r>
          </a:p>
          <a:p>
            <a:r>
              <a:rPr lang="en-US" sz="1400" dirty="0"/>
              <a:t>Johanna Busch, MD, PhD, MPhil</a:t>
            </a:r>
          </a:p>
          <a:p>
            <a:endParaRPr lang="en-US" sz="1400" dirty="0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AE3B3A95-1C7A-E402-7C8D-3D8A5FDB5A6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69734" y="1956091"/>
            <a:ext cx="2609850" cy="195738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B4F3578-A8B7-2010-D2C7-2CE0D02C64AF}"/>
              </a:ext>
            </a:extLst>
          </p:cNvPr>
          <p:cNvSpPr txBox="1"/>
          <p:nvPr/>
        </p:nvSpPr>
        <p:spPr>
          <a:xfrm>
            <a:off x="9731721" y="337510"/>
            <a:ext cx="246027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Department of Neuroscience and INP</a:t>
            </a:r>
          </a:p>
          <a:p>
            <a:r>
              <a:rPr lang="en-US" sz="1400" dirty="0"/>
              <a:t>Krystal Phu</a:t>
            </a:r>
          </a:p>
          <a:p>
            <a:r>
              <a:rPr lang="en-US" sz="1400" dirty="0"/>
              <a:t>Susan Cushman, PhD</a:t>
            </a:r>
          </a:p>
          <a:p>
            <a:r>
              <a:rPr lang="en-US" sz="1400" dirty="0"/>
              <a:t>Chris Weatherly</a:t>
            </a:r>
          </a:p>
          <a:p>
            <a:r>
              <a:rPr lang="en-US" sz="1400" dirty="0"/>
              <a:t>Nace Golding, PhD</a:t>
            </a:r>
          </a:p>
          <a:p>
            <a:r>
              <a:rPr lang="en-US" sz="1400" dirty="0"/>
              <a:t>Robert Messing, MD</a:t>
            </a:r>
          </a:p>
          <a:p>
            <a:r>
              <a:rPr lang="en-US" sz="1400" dirty="0"/>
              <a:t>Micky Marinelli, PhD</a:t>
            </a:r>
          </a:p>
          <a:p>
            <a:r>
              <a:rPr lang="en-US" sz="1400" dirty="0"/>
              <a:t>Jarrod Lewis-Peacock, PhD</a:t>
            </a:r>
          </a:p>
          <a:p>
            <a:endParaRPr lang="en-US" sz="14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7636118-1977-2848-D42A-0F5FF694FA16}"/>
              </a:ext>
            </a:extLst>
          </p:cNvPr>
          <p:cNvSpPr txBox="1"/>
          <p:nvPr/>
        </p:nvSpPr>
        <p:spPr>
          <a:xfrm>
            <a:off x="9731721" y="2618705"/>
            <a:ext cx="23803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Department of Neurology</a:t>
            </a:r>
          </a:p>
          <a:p>
            <a:r>
              <a:rPr lang="en-US" sz="1400" dirty="0"/>
              <a:t>Sage Shaw</a:t>
            </a:r>
          </a:p>
          <a:p>
            <a:r>
              <a:rPr lang="en-US" sz="1400" dirty="0"/>
              <a:t>Steve Steffensen, MD</a:t>
            </a:r>
          </a:p>
          <a:p>
            <a:r>
              <a:rPr lang="en-US" sz="1400" dirty="0"/>
              <a:t>David </a:t>
            </a:r>
            <a:r>
              <a:rPr lang="en-US" sz="1400" dirty="0" err="1"/>
              <a:t>Paydarfar</a:t>
            </a:r>
            <a:r>
              <a:rPr lang="en-US" sz="1400" dirty="0"/>
              <a:t>, MD</a:t>
            </a:r>
          </a:p>
          <a:p>
            <a:r>
              <a:rPr lang="en-US" sz="1400" dirty="0"/>
              <a:t>Beth Watson</a:t>
            </a:r>
          </a:p>
          <a:p>
            <a:endParaRPr lang="en-US" sz="14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6374908-3859-F162-EDEA-FED0C7E433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5680" y="-91333"/>
            <a:ext cx="5753100" cy="1325563"/>
          </a:xfrm>
        </p:spPr>
        <p:txBody>
          <a:bodyPr/>
          <a:lstStyle/>
          <a:p>
            <a:r>
              <a:rPr lang="en-US" b="1" dirty="0">
                <a:solidFill>
                  <a:srgbClr val="BF5700"/>
                </a:solidFill>
              </a:rPr>
              <a:t>Acknowledgements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3E1267E-04A3-4C2C-93F1-998E22A964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A9DAA-006C-4F4B-980E-E3DF019B24E2}" type="slidenum">
              <a:rPr lang="en-US" smtClean="0"/>
              <a:t>52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88AE688-AB41-D83F-708B-291ABA6BB304}"/>
              </a:ext>
            </a:extLst>
          </p:cNvPr>
          <p:cNvSpPr txBox="1"/>
          <p:nvPr/>
        </p:nvSpPr>
        <p:spPr>
          <a:xfrm>
            <a:off x="8936079" y="4639465"/>
            <a:ext cx="350097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Funding</a:t>
            </a:r>
          </a:p>
          <a:p>
            <a:r>
              <a:rPr lang="en-US" sz="1400" dirty="0"/>
              <a:t>The University of Texas at Austin Graduate School</a:t>
            </a:r>
          </a:p>
          <a:p>
            <a:r>
              <a:rPr lang="en-US" sz="1400" dirty="0"/>
              <a:t>NIDA 5T32DA018926-18 </a:t>
            </a:r>
          </a:p>
          <a:p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13625024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FF777B66-94CB-491C-AC6B-BDAC98E21D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6840" y="1280102"/>
            <a:ext cx="5276088" cy="2276856"/>
          </a:xfrm>
        </p:spPr>
        <p:txBody>
          <a:bodyPr/>
          <a:lstStyle/>
          <a:p>
            <a:r>
              <a:rPr lang="en-US" dirty="0"/>
              <a:t>Questions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2AF1107-8D35-4E35-93C7-D3640946F74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466840" y="3822134"/>
            <a:ext cx="5276088" cy="1124712"/>
          </a:xfrm>
        </p:spPr>
        <p:txBody>
          <a:bodyPr/>
          <a:lstStyle/>
          <a:p>
            <a:r>
              <a:rPr lang="en-US" dirty="0"/>
              <a:t>Cole Maguire</a:t>
            </a:r>
          </a:p>
          <a:p>
            <a:r>
              <a:rPr lang="en-US" dirty="0"/>
              <a:t>colemag@utexas.edu</a:t>
            </a:r>
          </a:p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0727C85-A6DB-E2A9-5A89-241FF1A6F2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5718" y="0"/>
            <a:ext cx="3246128" cy="2840362"/>
          </a:xfrm>
          <a:prstGeom prst="rect">
            <a:avLst/>
          </a:prstGeom>
        </p:spPr>
      </p:pic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924F897-B46B-6A5C-2AB2-4A198DBD2AA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2F5B560D-427A-7DCD-18AA-A6A3260B655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6CF366F-4CB8-E18F-B626-E9CC9D515F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1195" y="1967643"/>
            <a:ext cx="2740173" cy="2740173"/>
          </a:xfrm>
          <a:prstGeom prst="rect">
            <a:avLst/>
          </a:prstGeom>
        </p:spPr>
      </p:pic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F5F2A347-8F08-73FA-52C4-5589DD2F6CE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FC569399-B040-4A6D-D528-370F4C57028F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40258140-9B50-F202-AE75-9613F62730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66720" y="4319881"/>
            <a:ext cx="3344929" cy="3358595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46210370-7615-5CF9-F6BC-902B0874A3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1052" y="3602906"/>
            <a:ext cx="4046897" cy="4109397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47CD14F-F514-4250-B359-CF6D1154DE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A9DAA-006C-4F4B-980E-E3DF019B24E2}" type="slidenum">
              <a:rPr lang="en-US" smtClean="0"/>
              <a:pPr/>
              <a:t>53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73131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CAE05-6DEC-70C0-992E-3E68F4B48F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b="1" dirty="0">
                <a:solidFill>
                  <a:srgbClr val="BF5700"/>
                </a:solidFill>
              </a:rPr>
              <a:t>Acute vs Chronically Infecting Viruses</a:t>
            </a:r>
            <a:endParaRPr lang="en-US" dirty="0"/>
          </a:p>
        </p:txBody>
      </p:sp>
      <p:pic>
        <p:nvPicPr>
          <p:cNvPr id="16" name="Picture 15" descr="A black and orange line with text&#10;&#10;AI-generated content may be incorrect.">
            <a:extLst>
              <a:ext uri="{FF2B5EF4-FFF2-40B4-BE49-F238E27FC236}">
                <a16:creationId xmlns:a16="http://schemas.microsoft.com/office/drawing/2014/main" id="{171C2A0B-5DC2-0524-CD79-168BC1A5FB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6258" y="2141910"/>
            <a:ext cx="10515600" cy="3645500"/>
          </a:xfrm>
          <a:prstGeom prst="rect">
            <a:avLst/>
          </a:prstGeom>
        </p:spPr>
      </p:pic>
      <p:pic>
        <p:nvPicPr>
          <p:cNvPr id="20" name="Picture 19" descr="A diagram of a patient's disease&#10;&#10;AI-generated content may be incorrect.">
            <a:extLst>
              <a:ext uri="{FF2B5EF4-FFF2-40B4-BE49-F238E27FC236}">
                <a16:creationId xmlns:a16="http://schemas.microsoft.com/office/drawing/2014/main" id="{E3102B73-679A-2E82-00C6-676C2C0621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56258" y="2141910"/>
            <a:ext cx="10515600" cy="36455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C5FA81F-FA7B-A6B7-724D-FDE6D97D0C48}"/>
              </a:ext>
            </a:extLst>
          </p:cNvPr>
          <p:cNvSpPr txBox="1"/>
          <p:nvPr/>
        </p:nvSpPr>
        <p:spPr>
          <a:xfrm>
            <a:off x="2975389" y="5787410"/>
            <a:ext cx="60580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The Average Person has 8-12 Chronic Viral Infections!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C4DEAF4-A07E-B4E9-A791-85E45E1DEF09}"/>
              </a:ext>
            </a:extLst>
          </p:cNvPr>
          <p:cNvSpPr/>
          <p:nvPr/>
        </p:nvSpPr>
        <p:spPr>
          <a:xfrm>
            <a:off x="2814320" y="5689600"/>
            <a:ext cx="6402291" cy="549032"/>
          </a:xfrm>
          <a:prstGeom prst="rect">
            <a:avLst/>
          </a:prstGeom>
          <a:noFill/>
          <a:ln w="38100">
            <a:solidFill>
              <a:srgbClr val="17C5C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02E766B-81C4-D393-E9F1-35BCCFCF265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25305" y="1400768"/>
            <a:ext cx="2522855" cy="2807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8482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AD7AB432-ADBE-EAD0-8EFD-DED272526A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8A34B0-E346-4F5D-EA70-722B00D7A9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b="1" dirty="0">
                <a:solidFill>
                  <a:srgbClr val="BF5700"/>
                </a:solidFill>
              </a:rPr>
              <a:t>Acute vs Chronically Infecting Viruses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98EB176-3A75-094B-18E7-373AB03D26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458404" y="1558608"/>
            <a:ext cx="4553712" cy="823912"/>
          </a:xfrm>
        </p:spPr>
        <p:txBody>
          <a:bodyPr/>
          <a:lstStyle/>
          <a:p>
            <a:r>
              <a:rPr lang="en-US" dirty="0">
                <a:solidFill>
                  <a:srgbClr val="BF5700"/>
                </a:solidFill>
              </a:rPr>
              <a:t>Acute Infecting Viruses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71944F-BF35-9930-6482-5247BEA0AC5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98500" y="1568768"/>
            <a:ext cx="4553712" cy="823912"/>
          </a:xfrm>
        </p:spPr>
        <p:txBody>
          <a:bodyPr/>
          <a:lstStyle/>
          <a:p>
            <a:r>
              <a:rPr lang="en-US" dirty="0">
                <a:solidFill>
                  <a:srgbClr val="BF5700"/>
                </a:solidFill>
              </a:rPr>
              <a:t>Chronically Infecting Viruses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2D1CA685-F3E3-879B-369B-8ED0975FF0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8404" y="2763520"/>
            <a:ext cx="2973978" cy="323437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CD2B5F6-1619-6A39-31E4-DEBEAD2B2B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59526" y="2411357"/>
            <a:ext cx="6112613" cy="412824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2318333-C6DB-C6BF-14AF-F372BA75007B}"/>
              </a:ext>
            </a:extLst>
          </p:cNvPr>
          <p:cNvSpPr/>
          <p:nvPr/>
        </p:nvSpPr>
        <p:spPr>
          <a:xfrm>
            <a:off x="1615440" y="4795520"/>
            <a:ext cx="1402080" cy="5038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F4E32E8-74F1-3E1A-82D0-54531D7D60F9}"/>
              </a:ext>
            </a:extLst>
          </p:cNvPr>
          <p:cNvSpPr/>
          <p:nvPr/>
        </p:nvSpPr>
        <p:spPr>
          <a:xfrm>
            <a:off x="1849120" y="5392578"/>
            <a:ext cx="1402080" cy="5038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6154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8690E6-0C27-1B18-1206-ED23BA5774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b="1" dirty="0">
                <a:solidFill>
                  <a:srgbClr val="BF5700"/>
                </a:solidFill>
              </a:rPr>
              <a:t>Chronic Viral Infections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D5D6E78-2C32-B5DA-FFE4-D378C1C36B2D}"/>
              </a:ext>
            </a:extLst>
          </p:cNvPr>
          <p:cNvSpPr txBox="1"/>
          <p:nvPr/>
        </p:nvSpPr>
        <p:spPr>
          <a:xfrm>
            <a:off x="1073355" y="2547866"/>
            <a:ext cx="419968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On average, people carry 8-12 chronic infection at any given time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Chronic infections have associations to diverse neurological and autoimmune disorders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7E3E787-3C25-493F-681D-4933FA9942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2000" y="2013654"/>
            <a:ext cx="5830662" cy="293665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5D691D5-7FDC-62E4-65DB-E63E43EBD3DC}"/>
              </a:ext>
            </a:extLst>
          </p:cNvPr>
          <p:cNvSpPr txBox="1"/>
          <p:nvPr/>
        </p:nvSpPr>
        <p:spPr>
          <a:xfrm>
            <a:off x="7847591" y="5064748"/>
            <a:ext cx="28354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Virgin et al., </a:t>
            </a:r>
            <a:r>
              <a:rPr lang="en-US" sz="1200" i="1" dirty="0">
                <a:latin typeface="Arial" panose="020B0604020202020204" pitchFamily="34" charset="0"/>
                <a:cs typeface="Arial" panose="020B0604020202020204" pitchFamily="34" charset="0"/>
              </a:rPr>
              <a:t>Cell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2019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B7D30D2-B7C7-4DF5-9BFE-6F9AA5A6D4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A9DAA-006C-4F4B-980E-E3DF019B24E2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4409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CDF130-5571-A629-FC2B-4D77D1BE10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26512E-AAD6-6F5D-2C19-194401A99C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3320" y="358536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>
                <a:solidFill>
                  <a:srgbClr val="BF5700"/>
                </a:solidFill>
              </a:rPr>
              <a:t>Herpesviruses Comprise Many of the Chronic Infecting Viruses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A2A49257-CC48-40EA-71B2-47DA23E4504C}"/>
              </a:ext>
            </a:extLst>
          </p:cNvPr>
          <p:cNvGraphicFramePr>
            <a:graphicFrameLocks noGrp="1"/>
          </p:cNvGraphicFramePr>
          <p:nvPr/>
        </p:nvGraphicFramePr>
        <p:xfrm>
          <a:off x="1372235" y="2042636"/>
          <a:ext cx="4916085" cy="3596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8143">
                  <a:extLst>
                    <a:ext uri="{9D8B030D-6E8A-4147-A177-3AD203B41FA5}">
                      <a16:colId xmlns:a16="http://schemas.microsoft.com/office/drawing/2014/main" val="2541775809"/>
                    </a:ext>
                  </a:extLst>
                </a:gridCol>
                <a:gridCol w="950742">
                  <a:extLst>
                    <a:ext uri="{9D8B030D-6E8A-4147-A177-3AD203B41FA5}">
                      <a16:colId xmlns:a16="http://schemas.microsoft.com/office/drawing/2014/main" val="2279151514"/>
                    </a:ext>
                  </a:extLst>
                </a:gridCol>
                <a:gridCol w="2317200">
                  <a:extLst>
                    <a:ext uri="{9D8B030D-6E8A-4147-A177-3AD203B41FA5}">
                      <a16:colId xmlns:a16="http://schemas.microsoft.com/office/drawing/2014/main" val="16539439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200" dirty="0"/>
                        <a:t>Subfamily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824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Virus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824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Other names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82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3159335"/>
                  </a:ext>
                </a:extLst>
              </a:tr>
              <a:tr h="370840">
                <a:tc rowSpan="3">
                  <a:txBody>
                    <a:bodyPr/>
                    <a:lstStyle/>
                    <a:p>
                      <a:pPr algn="ctr"/>
                      <a:r>
                        <a:rPr lang="en-US" sz="12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Alphaherpesvirus</a:t>
                      </a:r>
                      <a:endParaRPr lang="en-US" sz="12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HHV1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Simplexvirus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6066670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Alphaherpesvirus</a:t>
                      </a:r>
                      <a:endParaRPr lang="en-US" sz="1200" dirty="0"/>
                    </a:p>
                    <a:p>
                      <a:endParaRPr lang="en-US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HHV2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Simplexvirus (STD Herpes)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5001365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r>
                        <a:rPr lang="en-US" sz="12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Alphaherpesvirus</a:t>
                      </a:r>
                      <a:endParaRPr lang="en-US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HHV3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Varicella zoster virus (VZV), (chickenpox/shingles)</a:t>
                      </a:r>
                      <a:endParaRPr lang="en-US" sz="1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7963587"/>
                  </a:ext>
                </a:extLst>
              </a:tr>
              <a:tr h="370840">
                <a:tc rowSpan="3">
                  <a:txBody>
                    <a:bodyPr/>
                    <a:lstStyle/>
                    <a:p>
                      <a:pPr algn="ctr"/>
                      <a:r>
                        <a:rPr lang="en-US" sz="12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Betaherpesvirus</a:t>
                      </a:r>
                      <a:endParaRPr lang="en-US" sz="12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HHV5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Cytomegalovirus (CMV)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7419221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r>
                        <a:rPr lang="en-US" sz="12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Betaherpesvirus</a:t>
                      </a:r>
                      <a:endParaRPr lang="en-US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HHV6A/B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69703080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r>
                        <a:rPr lang="en-US" sz="12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Betaherpesvirus</a:t>
                      </a:r>
                      <a:endParaRPr lang="en-US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HHV7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43729119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en-US" sz="12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Gammaherpesvirus</a:t>
                      </a:r>
                      <a:endParaRPr lang="en-US" sz="12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HHV8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Kaposi's sarcoma-associated herpesvirus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16486849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r>
                        <a:rPr lang="en-US" sz="12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Gammaherpesvirus</a:t>
                      </a:r>
                      <a:endParaRPr lang="en-US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HHV4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Epstein-Barr virus (EBV), </a:t>
                      </a:r>
                      <a:r>
                        <a:rPr lang="en-US" sz="1200" dirty="0" err="1"/>
                        <a:t>Lymphocryptovirus</a:t>
                      </a:r>
                      <a:endParaRPr lang="en-US" sz="1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5910102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258FE0B5-A316-B98D-095E-F02E1ADAD591}"/>
              </a:ext>
            </a:extLst>
          </p:cNvPr>
          <p:cNvSpPr txBox="1"/>
          <p:nvPr/>
        </p:nvSpPr>
        <p:spPr>
          <a:xfrm>
            <a:off x="6990325" y="2905511"/>
            <a:ext cx="400216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All herpesviruses are capable of establishing a latent infection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EBV is the virus that causes mononucleosis (“Mono”)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A9AD348-04EA-402B-BCB8-4F297BD3D0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A9DAA-006C-4F4B-980E-E3DF019B24E2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8264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theme/theme1.xml><?xml version="1.0" encoding="utf-8"?>
<a:theme xmlns:a="http://schemas.openxmlformats.org/drawingml/2006/main" name="GradientUnivers">
  <a:themeElements>
    <a:clrScheme name="Gradient">
      <a:dk1>
        <a:sysClr val="windowText" lastClr="000000"/>
      </a:dk1>
      <a:lt1>
        <a:sysClr val="window" lastClr="FFFFFF"/>
      </a:lt1>
      <a:dk2>
        <a:srgbClr val="10013F"/>
      </a:dk2>
      <a:lt2>
        <a:srgbClr val="F2F0FF"/>
      </a:lt2>
      <a:accent1>
        <a:srgbClr val="814DFF"/>
      </a:accent1>
      <a:accent2>
        <a:srgbClr val="243FFF"/>
      </a:accent2>
      <a:accent3>
        <a:srgbClr val="FF83B6"/>
      </a:accent3>
      <a:accent4>
        <a:srgbClr val="FF9022"/>
      </a:accent4>
      <a:accent5>
        <a:srgbClr val="FF1F85"/>
      </a:accent5>
      <a:accent6>
        <a:srgbClr val="1A98FF"/>
      </a:accent6>
      <a:hlink>
        <a:srgbClr val="0563C1"/>
      </a:hlink>
      <a:folHlink>
        <a:srgbClr val="954F72"/>
      </a:folHlink>
    </a:clrScheme>
    <a:fontScheme name="Univers">
      <a:majorFont>
        <a:latin typeface="Univers"/>
        <a:ea typeface=""/>
        <a:cs typeface=""/>
      </a:majorFont>
      <a:minorFont>
        <a:latin typeface="Univer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radientUnivers" id="{605F9078-86F9-4258-A3E1-F8EFF02AE8CC}" vid="{4848699B-BB01-41E3-9EC4-3D97DFE5292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426e97fa315356fffbdcd9876fe988c2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14b8f0def80e6d70ce3def20c90759ae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BC329F5-30EE-4BF7-AA2A-B837B51416B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9919F73-B6C2-4A43-95E2-833EC48925FE}">
  <ds:schemaRefs>
    <ds:schemaRef ds:uri="71af3243-3dd4-4a8d-8c0d-dd76da1f02a5"/>
    <ds:schemaRef ds:uri="http://purl.org/dc/elements/1.1/"/>
    <ds:schemaRef ds:uri="http://purl.org/dc/terms/"/>
    <ds:schemaRef ds:uri="http://schemas.microsoft.com/office/infopath/2007/PartnerControls"/>
    <ds:schemaRef ds:uri="http://purl.org/dc/dcmitype/"/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16c05727-aa75-4e4a-9b5f-8a80a1165891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3C8E00D1-8EA3-4E42-801D-0253E1EAFC2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{9D044CC7-2969-455D-81C1-BB096E38E4C0}tf89338750_win32</Template>
  <TotalTime>7615</TotalTime>
  <Words>1782</Words>
  <Application>Microsoft Office PowerPoint</Application>
  <PresentationFormat>Widescreen</PresentationFormat>
  <Paragraphs>336</Paragraphs>
  <Slides>53</Slides>
  <Notes>19</Notes>
  <HiddenSlides>1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58" baseType="lpstr">
      <vt:lpstr>Arial</vt:lpstr>
      <vt:lpstr>Arial Black</vt:lpstr>
      <vt:lpstr>Calibri</vt:lpstr>
      <vt:lpstr>Univers</vt:lpstr>
      <vt:lpstr>GradientUnivers</vt:lpstr>
      <vt:lpstr>PowerPoint Presentation</vt:lpstr>
      <vt:lpstr>Routine Transcriptomic Pipeline</vt:lpstr>
      <vt:lpstr>Why Should We Map for Viral Reads in RNA-seq data?</vt:lpstr>
      <vt:lpstr>Outline</vt:lpstr>
      <vt:lpstr>Viral Infections</vt:lpstr>
      <vt:lpstr>Acute vs Chronically Infecting Viruses</vt:lpstr>
      <vt:lpstr>Acute vs Chronically Infecting Viruses</vt:lpstr>
      <vt:lpstr>Chronic Viral Infections</vt:lpstr>
      <vt:lpstr>Herpesviruses Comprise Many of the Chronic Infecting Viruses</vt:lpstr>
      <vt:lpstr>Technical Challenges of Aligning &amp; Mapping Viral Reads</vt:lpstr>
      <vt:lpstr>Pipelines and Approaches</vt:lpstr>
      <vt:lpstr>Okay, Sounds Interesting. How Can I Do This with the Least Work Possible, Especially Before I Commit a Ton of Time to This?</vt:lpstr>
      <vt:lpstr>CZID Continued</vt:lpstr>
      <vt:lpstr>PowerPoint Presentation</vt:lpstr>
      <vt:lpstr>PowerPoint Presentation</vt:lpstr>
      <vt:lpstr>Hostile: More Specific Control</vt:lpstr>
      <vt:lpstr>Case Study in COVID-19</vt:lpstr>
      <vt:lpstr>PowerPoint Presentation</vt:lpstr>
      <vt:lpstr>Background on COVID-19</vt:lpstr>
      <vt:lpstr>Long-COVID / Post-Acute Sequalae of COVID-19</vt:lpstr>
      <vt:lpstr>Long COVID is Often Characterized by Persistent Neurological Symptoms</vt:lpstr>
      <vt:lpstr>Timeline and Markers of a Viral Infection</vt:lpstr>
      <vt:lpstr>Chronic Viruses Reactivate in Acute COVID-19</vt:lpstr>
      <vt:lpstr>PowerPoint Presentation</vt:lpstr>
      <vt:lpstr>PowerPoint Presentation</vt:lpstr>
      <vt:lpstr>PowerPoint Presentation</vt:lpstr>
      <vt:lpstr>Chronic Viral Reactivation is Associated with both COVID-19 Severity and Mortality</vt:lpstr>
      <vt:lpstr>Transcriptomic Diversity suggests Transcripts are Meaningful Signal and Viruses are in Lytic Replication</vt:lpstr>
      <vt:lpstr>Antibody Titers Validate Viral Reactivation</vt:lpstr>
      <vt:lpstr>Expected Circulating Immune Cell Relationships</vt:lpstr>
      <vt:lpstr>Patients who had HSV1 Transcripts were More Likely to have Detectable HSV1 Proteins Circulating in their Plasma</vt:lpstr>
      <vt:lpstr>PowerPoint Presentation</vt:lpstr>
      <vt:lpstr>IL10 Elevated with EBV and CMV Transcripts</vt:lpstr>
      <vt:lpstr>PowerPoint Presentation</vt:lpstr>
      <vt:lpstr>Markers of Kidney Damage are Associated with CMV Reactivation</vt:lpstr>
      <vt:lpstr>PBMC Viruses Only Change PBMC Gene Expression, Nasal Viruses Change both PBMC and Nasal Gene Expression</vt:lpstr>
      <vt:lpstr>PowerPoint Presentation</vt:lpstr>
      <vt:lpstr>PowerPoint Presentation</vt:lpstr>
      <vt:lpstr>Chronic Viruses in the Acute Samples (Visits 1-6) did not Associate with PRO Groups</vt:lpstr>
      <vt:lpstr>There was Minimal Viral Reads in the 3-12 Month Samples</vt:lpstr>
      <vt:lpstr>Anelloviridae Associated with Physical Long-COVID Symptoms</vt:lpstr>
      <vt:lpstr>Anelloviridae</vt:lpstr>
      <vt:lpstr>PowerPoint Presentation</vt:lpstr>
      <vt:lpstr>Intermediate Conclusions</vt:lpstr>
      <vt:lpstr>Human Endogenous Retroviruses (HERVs)</vt:lpstr>
      <vt:lpstr>Overview of how HERVs fit into Processing</vt:lpstr>
      <vt:lpstr>Reanalysis of Dr. Mayfield’s Post-Mortem AUD Brain Study</vt:lpstr>
      <vt:lpstr>No Human-Infecting Viruses, but plenty of HERVs</vt:lpstr>
      <vt:lpstr>Alcohol Use Disorder is Associated with Inflammatory Signaling in the Brain</vt:lpstr>
      <vt:lpstr>HERVs are Differentially Expressed in AUD</vt:lpstr>
      <vt:lpstr>Conclusions</vt:lpstr>
      <vt:lpstr>Acknowledgements</vt:lpstr>
      <vt:lpstr>Questions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Molecular Mimicry: An act of camouflage or Viral war crimes?</dc:title>
  <dc:creator>Maguire, Cole</dc:creator>
  <cp:lastModifiedBy>Maguire, Cole</cp:lastModifiedBy>
  <cp:revision>1593</cp:revision>
  <dcterms:created xsi:type="dcterms:W3CDTF">2023-03-08T05:26:23Z</dcterms:created>
  <dcterms:modified xsi:type="dcterms:W3CDTF">2025-04-15T17:53:40Z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