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74" r:id="rId4"/>
    <p:sldId id="257" r:id="rId5"/>
    <p:sldId id="259" r:id="rId6"/>
    <p:sldId id="260" r:id="rId7"/>
    <p:sldId id="261" r:id="rId8"/>
    <p:sldId id="266" r:id="rId9"/>
    <p:sldId id="262" r:id="rId10"/>
    <p:sldId id="263" r:id="rId11"/>
    <p:sldId id="275" r:id="rId12"/>
    <p:sldId id="264" r:id="rId13"/>
    <p:sldId id="265" r:id="rId14"/>
    <p:sldId id="267" r:id="rId15"/>
    <p:sldId id="268" r:id="rId16"/>
    <p:sldId id="272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76" autoAdjust="0"/>
    <p:restoredTop sz="94476" autoAdjust="0"/>
  </p:normalViewPr>
  <p:slideViewPr>
    <p:cSldViewPr snapToGrid="0">
      <p:cViewPr varScale="1">
        <p:scale>
          <a:sx n="94" d="100"/>
          <a:sy n="94" d="100"/>
        </p:scale>
        <p:origin x="17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75E66-FE8C-4794-B4C2-04BB1E6A8472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4CC16-F4A7-4C83-9A2C-859B14EFD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3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940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29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98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68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893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77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49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623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46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32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39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70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output</a:t>
            </a:r>
            <a:r>
              <a:rPr lang="en-US" baseline="0" dirty="0" smtClean="0"/>
              <a:t> files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1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29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21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23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http://web.stanford.edu/class/cs273a/papers.aut07/lecture5/simpleRepeatsAndDisease.pdf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4CC16-F4A7-4C83-9A2C-859B14EFD8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92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2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02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09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6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340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4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54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9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8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B259-A127-4703-8B7E-196779B2295D}" type="datetimeFigureOut">
              <a:rPr lang="en-US" smtClean="0"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E7C21-6EB7-4EAD-9545-791FF5E0F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0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05904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Benchmarking RNA-seq </a:t>
            </a:r>
            <a:r>
              <a:rPr lang="en-US" sz="4000" dirty="0" smtClean="0"/>
              <a:t>Analysis Tools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Raghav Shroff</a:t>
            </a:r>
          </a:p>
          <a:p>
            <a:r>
              <a:rPr lang="en-US" dirty="0" smtClean="0"/>
              <a:t>Byte Club</a:t>
            </a:r>
          </a:p>
          <a:p>
            <a:r>
              <a:rPr lang="en-US" dirty="0" smtClean="0"/>
              <a:t>May 19,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0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3909" y="1825625"/>
            <a:ext cx="8361441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42" y="1194623"/>
            <a:ext cx="7523116" cy="446875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Accuracy Algorithm</a:t>
            </a:r>
            <a:endParaRPr lang="en-US" sz="3600" dirty="0"/>
          </a:p>
        </p:txBody>
      </p:sp>
      <p:grpSp>
        <p:nvGrpSpPr>
          <p:cNvPr id="6" name="Group 5"/>
          <p:cNvGrpSpPr/>
          <p:nvPr/>
        </p:nvGrpSpPr>
        <p:grpSpPr>
          <a:xfrm>
            <a:off x="2670287" y="2310754"/>
            <a:ext cx="3328681" cy="362958"/>
            <a:chOff x="2498687" y="1233392"/>
            <a:chExt cx="3328681" cy="3629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b="63748"/>
            <a:stretch/>
          </p:blipFill>
          <p:spPr>
            <a:xfrm>
              <a:off x="2498687" y="1233392"/>
              <a:ext cx="3328681" cy="16989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57033"/>
            <a:stretch/>
          </p:blipFill>
          <p:spPr>
            <a:xfrm>
              <a:off x="2498687" y="1394980"/>
              <a:ext cx="3328681" cy="20137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731756" y="984714"/>
            <a:ext cx="52057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SAM file</a:t>
            </a:r>
          </a:p>
          <a:p>
            <a:pPr algn="ctr"/>
            <a:r>
              <a:rPr lang="en-US" sz="1600" dirty="0" smtClean="0"/>
              <a:t>(filter for mapped reads and primary alignment)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120143" y="2310754"/>
            <a:ext cx="1421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TRUE reads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334627" y="1702051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58295" y="3015771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652" y="3956976"/>
            <a:ext cx="2509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</a:t>
            </a:r>
            <a:r>
              <a:rPr lang="en-US" sz="1400" dirty="0"/>
              <a:t>chr14   </a:t>
            </a:r>
            <a:r>
              <a:rPr lang="en-US" sz="1400" dirty="0" smtClean="0"/>
              <a:t>103369754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2777299" y="3956976"/>
            <a:ext cx="2509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chr16   170697491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5375946" y="3956976"/>
            <a:ext cx="2509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</a:t>
            </a:r>
            <a:r>
              <a:rPr lang="en-US" sz="1400" dirty="0"/>
              <a:t>chr14   </a:t>
            </a:r>
            <a:r>
              <a:rPr lang="en-US" sz="1400" dirty="0" smtClean="0"/>
              <a:t>103369754</a:t>
            </a:r>
          </a:p>
          <a:p>
            <a:r>
              <a:rPr lang="en-US" sz="1400" dirty="0"/>
              <a:t>seq.1b   chr16   170697491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974593" y="3956976"/>
            <a:ext cx="11694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*   *</a:t>
            </a:r>
          </a:p>
          <a:p>
            <a:r>
              <a:rPr lang="en-US" sz="1400" dirty="0" smtClean="0"/>
              <a:t>seq.1b   *   *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398475" y="1738881"/>
            <a:ext cx="1421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126682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469042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401834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927220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19678" y="5434304"/>
            <a:ext cx="193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Correctly Mapped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851322" y="5434304"/>
            <a:ext cx="215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Incorrectly Mapped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375946" y="5445582"/>
            <a:ext cx="234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Ambiguously Mapped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885266" y="5434304"/>
            <a:ext cx="12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Unmapped 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98475" y="3043044"/>
            <a:ext cx="332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binned into 1 of 4 categories</a:t>
            </a:r>
            <a:endParaRPr lang="en-US" dirty="0"/>
          </a:p>
        </p:txBody>
      </p:sp>
      <p:sp>
        <p:nvSpPr>
          <p:cNvPr id="29" name="Right Brace 28"/>
          <p:cNvSpPr/>
          <p:nvPr/>
        </p:nvSpPr>
        <p:spPr>
          <a:xfrm rot="16200000">
            <a:off x="4660445" y="125849"/>
            <a:ext cx="274835" cy="7342360"/>
          </a:xfrm>
          <a:prstGeom prst="rightBrace">
            <a:avLst>
              <a:gd name="adj1" fmla="val 8333"/>
              <a:gd name="adj2" fmla="val 4415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99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Junction Detection Algorithm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731756" y="984714"/>
            <a:ext cx="520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SAM file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1756" y="1716215"/>
            <a:ext cx="520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Search for CIGAR scores with *M*N*M pattern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585" y="3145938"/>
            <a:ext cx="2219325" cy="3571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-1" b="16888"/>
          <a:stretch/>
        </p:blipFill>
        <p:spPr>
          <a:xfrm>
            <a:off x="286502" y="4034780"/>
            <a:ext cx="4048125" cy="48289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V="1">
            <a:off x="4386378" y="3250194"/>
            <a:ext cx="2240759" cy="8479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291930" y="3440090"/>
            <a:ext cx="2386958" cy="92815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83506" y="2339257"/>
            <a:ext cx="5205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If junction does exist -&gt; True Positive</a:t>
            </a:r>
          </a:p>
          <a:p>
            <a:pPr algn="ctr"/>
            <a:r>
              <a:rPr lang="en-US" dirty="0" smtClean="0"/>
              <a:t>If junction doesn’t exit -&gt; False Positive</a:t>
            </a:r>
          </a:p>
          <a:p>
            <a:pPr algn="ctr"/>
            <a:r>
              <a:rPr lang="en-US" dirty="0" err="1" smtClean="0"/>
              <a:t>Backcount</a:t>
            </a:r>
            <a:r>
              <a:rPr lang="en-US" dirty="0" smtClean="0"/>
              <a:t> to find False Negatives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40981" y="3727003"/>
            <a:ext cx="1411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SAM file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83697" y="2838161"/>
            <a:ext cx="16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True Junctions List</a:t>
            </a:r>
          </a:p>
        </p:txBody>
      </p:sp>
      <p:cxnSp>
        <p:nvCxnSpPr>
          <p:cNvPr id="18" name="Straight Arrow Connector 17"/>
          <p:cNvCxnSpPr>
            <a:stCxn id="5" idx="2"/>
            <a:endCxn id="6" idx="0"/>
          </p:cNvCxnSpPr>
          <p:nvPr/>
        </p:nvCxnSpPr>
        <p:spPr>
          <a:xfrm>
            <a:off x="4334628" y="1354046"/>
            <a:ext cx="0" cy="3621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340190" y="2058388"/>
            <a:ext cx="0" cy="3621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87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857" y="825782"/>
            <a:ext cx="4944285" cy="520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0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Alignment Summary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9678" y="1363899"/>
            <a:ext cx="8361441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Accuracy and junction detection is similar across the splice aware aligners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STAR vastly outperforms the others with regards to time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134" y="3775296"/>
            <a:ext cx="6599834" cy="267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2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Differential Expression Workflow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383" y="1294944"/>
            <a:ext cx="7119234" cy="39142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3585" y="5489644"/>
            <a:ext cx="3976830" cy="12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Read Simulator: Polyester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9678" y="1056080"/>
            <a:ext cx="8361441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Ability to simulate experiments with differential expression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Inputs user defined transcript levels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016" y="1673014"/>
            <a:ext cx="1552575" cy="1495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922" y="3785373"/>
            <a:ext cx="5967141" cy="28338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5294" y="1303682"/>
            <a:ext cx="1406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Count matrix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39596" y="3416041"/>
            <a:ext cx="1704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Usage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7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At FDR &lt; .05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06664" y="1825625"/>
            <a:ext cx="8361441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160" y="1825625"/>
            <a:ext cx="6182160" cy="371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9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5" y="3259195"/>
            <a:ext cx="4501086" cy="33741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81" y="71090"/>
            <a:ext cx="4501086" cy="33741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6457" y="71090"/>
            <a:ext cx="4501086" cy="337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Summary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9678" y="1270040"/>
            <a:ext cx="853867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Data shown represent a fraction of the tools for RNA-seq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Established </a:t>
            </a:r>
            <a:r>
              <a:rPr lang="en-US" dirty="0" smtClean="0"/>
              <a:t>pipeline for assaying performance of aligners and differential analysis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Compare your favorite tool with others!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2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60884"/>
          <a:stretch/>
        </p:blipFill>
        <p:spPr>
          <a:xfrm>
            <a:off x="255892" y="188988"/>
            <a:ext cx="5529272" cy="637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7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60884"/>
          <a:stretch/>
        </p:blipFill>
        <p:spPr>
          <a:xfrm>
            <a:off x="255892" y="188988"/>
            <a:ext cx="5529272" cy="63784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37565" y="2232119"/>
            <a:ext cx="127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37565" y="2658288"/>
            <a:ext cx="127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37565" y="3599697"/>
            <a:ext cx="127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37565" y="1866827"/>
            <a:ext cx="2467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Number of listed tools</a:t>
            </a:r>
            <a:endParaRPr lang="en-US" u="sng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470590" y="2413472"/>
            <a:ext cx="246697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537140" y="2836612"/>
            <a:ext cx="340042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756340" y="3784363"/>
            <a:ext cx="2181225" cy="23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81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678" y="108528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Selecting a tool for use is often overwhelming: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Published results for a tool tend to promote own software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Changes in performance from updates are unreported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Results can differ by sequencing application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Goals:</a:t>
            </a:r>
          </a:p>
          <a:p>
            <a:pPr marL="0" indent="0">
              <a:buNone/>
            </a:pPr>
            <a:r>
              <a:rPr lang="en-US" sz="2000" dirty="0" smtClean="0"/>
              <a:t>Evaluate the current state of RNA-seq tools</a:t>
            </a:r>
          </a:p>
          <a:p>
            <a:pPr marL="0" indent="0">
              <a:buNone/>
            </a:pPr>
            <a:r>
              <a:rPr lang="en-US" sz="2000" dirty="0" smtClean="0"/>
              <a:t>Create a standardized pipeline for benchmarking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822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Analysis Workflow</a:t>
            </a:r>
            <a:endParaRPr lang="en-US" sz="3600" dirty="0"/>
          </a:p>
        </p:txBody>
      </p:sp>
      <p:pic>
        <p:nvPicPr>
          <p:cNvPr id="96" name="Picture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1762126"/>
            <a:ext cx="8370119" cy="339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RNA-seq Simulation: BEERS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3909" y="1825625"/>
            <a:ext cx="8361441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854" y="759356"/>
            <a:ext cx="3009550" cy="50042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45693" y="995582"/>
            <a:ext cx="106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hg19</a:t>
            </a:r>
            <a:endParaRPr lang="en-US" dirty="0"/>
          </a:p>
        </p:txBody>
      </p:sp>
      <p:cxnSp>
        <p:nvCxnSpPr>
          <p:cNvPr id="10" name="Straight Arrow Connector 9"/>
          <p:cNvCxnSpPr>
            <a:endCxn id="5" idx="1"/>
          </p:cNvCxnSpPr>
          <p:nvPr/>
        </p:nvCxnSpPr>
        <p:spPr>
          <a:xfrm>
            <a:off x="5251010" y="1180248"/>
            <a:ext cx="7946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33895" y="1825624"/>
            <a:ext cx="1406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 = 30000</a:t>
            </a:r>
            <a:endParaRPr lang="en-US" dirty="0"/>
          </a:p>
        </p:txBody>
      </p:sp>
      <p:cxnSp>
        <p:nvCxnSpPr>
          <p:cNvPr id="12" name="Straight Arrow Connector 11"/>
          <p:cNvCxnSpPr>
            <a:endCxn id="11" idx="1"/>
          </p:cNvCxnSpPr>
          <p:nvPr/>
        </p:nvCxnSpPr>
        <p:spPr>
          <a:xfrm>
            <a:off x="5539212" y="2010290"/>
            <a:ext cx="7946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89871" y="5576798"/>
            <a:ext cx="3090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OUTPUT</a:t>
            </a:r>
          </a:p>
          <a:p>
            <a:r>
              <a:rPr lang="en-US" dirty="0" smtClean="0"/>
              <a:t>SAM file (simulated reads)</a:t>
            </a:r>
          </a:p>
          <a:p>
            <a:r>
              <a:rPr lang="en-US" dirty="0" smtClean="0"/>
              <a:t>cig file (true reads)</a:t>
            </a:r>
          </a:p>
          <a:p>
            <a:r>
              <a:rPr lang="en-US" dirty="0" smtClean="0"/>
              <a:t>Junctions list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54317" y="2381027"/>
            <a:ext cx="1406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error rates:</a:t>
            </a:r>
          </a:p>
          <a:p>
            <a:r>
              <a:rPr lang="en-US" dirty="0" smtClean="0"/>
              <a:t>.001 SNP</a:t>
            </a:r>
          </a:p>
          <a:p>
            <a:r>
              <a:rPr lang="en-US" dirty="0" smtClean="0"/>
              <a:t>.0005 </a:t>
            </a:r>
            <a:r>
              <a:rPr lang="en-US" dirty="0" err="1" smtClean="0"/>
              <a:t>indel</a:t>
            </a:r>
            <a:endParaRPr lang="en-US" dirty="0" smtClean="0"/>
          </a:p>
          <a:p>
            <a:r>
              <a:rPr lang="en-US" dirty="0" smtClean="0"/>
              <a:t>.005 error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759634" y="2565693"/>
            <a:ext cx="7946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7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Read Alignment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03" y="1834093"/>
            <a:ext cx="7081594" cy="318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6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CPU Time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3909" y="1825625"/>
            <a:ext cx="8361441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61" y="1283022"/>
            <a:ext cx="8114479" cy="42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78" y="0"/>
            <a:ext cx="7886700" cy="75935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Accuracy Algorithm</a:t>
            </a:r>
            <a:endParaRPr lang="en-US" sz="3600" dirty="0"/>
          </a:p>
        </p:txBody>
      </p:sp>
      <p:grpSp>
        <p:nvGrpSpPr>
          <p:cNvPr id="6" name="Group 5"/>
          <p:cNvGrpSpPr/>
          <p:nvPr/>
        </p:nvGrpSpPr>
        <p:grpSpPr>
          <a:xfrm>
            <a:off x="2670287" y="2310754"/>
            <a:ext cx="3328681" cy="362958"/>
            <a:chOff x="2498687" y="1233392"/>
            <a:chExt cx="3328681" cy="3629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b="63748"/>
            <a:stretch/>
          </p:blipFill>
          <p:spPr>
            <a:xfrm>
              <a:off x="2498687" y="1233392"/>
              <a:ext cx="3328681" cy="16989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57033"/>
            <a:stretch/>
          </p:blipFill>
          <p:spPr>
            <a:xfrm>
              <a:off x="2498687" y="1394980"/>
              <a:ext cx="3328681" cy="20137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731756" y="984714"/>
            <a:ext cx="52057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SAM file</a:t>
            </a:r>
          </a:p>
          <a:p>
            <a:pPr algn="ctr"/>
            <a:r>
              <a:rPr lang="en-US" sz="1600" dirty="0" smtClean="0"/>
              <a:t>(filter for mapped reads and primary alignment)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120143" y="2310754"/>
            <a:ext cx="1421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TRUE reads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334627" y="1702051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58295" y="3015771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652" y="3956976"/>
            <a:ext cx="2509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</a:t>
            </a:r>
            <a:r>
              <a:rPr lang="en-US" sz="1400" dirty="0"/>
              <a:t>chr14   </a:t>
            </a:r>
            <a:r>
              <a:rPr lang="en-US" sz="1400" dirty="0" smtClean="0"/>
              <a:t>103369754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2777299" y="3956976"/>
            <a:ext cx="2509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chr16   170697491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5375946" y="3956976"/>
            <a:ext cx="2509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chr14   103371738</a:t>
            </a:r>
          </a:p>
          <a:p>
            <a:r>
              <a:rPr lang="en-US" sz="1400" dirty="0" smtClean="0"/>
              <a:t>seq.1b   </a:t>
            </a:r>
            <a:r>
              <a:rPr lang="en-US" sz="1400" dirty="0"/>
              <a:t>chr14   </a:t>
            </a:r>
            <a:r>
              <a:rPr lang="en-US" sz="1400" dirty="0" smtClean="0"/>
              <a:t>103369754</a:t>
            </a:r>
          </a:p>
          <a:p>
            <a:r>
              <a:rPr lang="en-US" sz="1400" dirty="0"/>
              <a:t>seq.1b   chr16   170697491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974593" y="3956976"/>
            <a:ext cx="11694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seq.1a   *   *</a:t>
            </a:r>
          </a:p>
          <a:p>
            <a:r>
              <a:rPr lang="en-US" sz="1400" dirty="0" smtClean="0"/>
              <a:t>seq.1b   *   *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398475" y="1738881"/>
            <a:ext cx="1421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126682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469042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401834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927220" y="4695640"/>
            <a:ext cx="0" cy="525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19678" y="5434304"/>
            <a:ext cx="193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Correctly Mapped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851322" y="5434304"/>
            <a:ext cx="215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Incorrectly Mapped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375946" y="5445582"/>
            <a:ext cx="2346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Ambiguously Mapped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885266" y="5434304"/>
            <a:ext cx="12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Unmapped 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98475" y="3043044"/>
            <a:ext cx="332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binned into 1 of 4 categories</a:t>
            </a:r>
            <a:endParaRPr lang="en-US" dirty="0"/>
          </a:p>
        </p:txBody>
      </p:sp>
      <p:sp>
        <p:nvSpPr>
          <p:cNvPr id="29" name="Right Brace 28"/>
          <p:cNvSpPr/>
          <p:nvPr/>
        </p:nvSpPr>
        <p:spPr>
          <a:xfrm rot="16200000">
            <a:off x="4660445" y="125849"/>
            <a:ext cx="274835" cy="7342360"/>
          </a:xfrm>
          <a:prstGeom prst="rightBrace">
            <a:avLst>
              <a:gd name="adj1" fmla="val 8333"/>
              <a:gd name="adj2" fmla="val 4415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38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1492</TotalTime>
  <Words>386</Words>
  <Application>Microsoft Office PowerPoint</Application>
  <PresentationFormat>On-screen Show (4:3)</PresentationFormat>
  <Paragraphs>124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Benchmarking RNA-seq Analysis Tools</vt:lpstr>
      <vt:lpstr>PowerPoint Presentation</vt:lpstr>
      <vt:lpstr>PowerPoint Presentation</vt:lpstr>
      <vt:lpstr>Introduction</vt:lpstr>
      <vt:lpstr>Analysis Workflow</vt:lpstr>
      <vt:lpstr>RNA-seq Simulation: BEERS</vt:lpstr>
      <vt:lpstr>Read Alignment</vt:lpstr>
      <vt:lpstr>CPU Time</vt:lpstr>
      <vt:lpstr>Accuracy Algorithm</vt:lpstr>
      <vt:lpstr>PowerPoint Presentation</vt:lpstr>
      <vt:lpstr>Accuracy Algorithm</vt:lpstr>
      <vt:lpstr>Junction Detection Algorithm</vt:lpstr>
      <vt:lpstr>PowerPoint Presentation</vt:lpstr>
      <vt:lpstr>Alignment Summary</vt:lpstr>
      <vt:lpstr>Differential Expression Workflow</vt:lpstr>
      <vt:lpstr>Read Simulator: Polyester</vt:lpstr>
      <vt:lpstr>At FDR &lt; .05</vt:lpstr>
      <vt:lpstr>PowerPoint Presentation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Raghav Shroff</dc:creator>
  <cp:lastModifiedBy>Raghav Shroff</cp:lastModifiedBy>
  <cp:revision>51</cp:revision>
  <dcterms:created xsi:type="dcterms:W3CDTF">2015-04-27T19:55:41Z</dcterms:created>
  <dcterms:modified xsi:type="dcterms:W3CDTF">2015-05-19T18:12:20Z</dcterms:modified>
</cp:coreProperties>
</file>