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84" r:id="rId8"/>
    <p:sldId id="285" r:id="rId9"/>
    <p:sldId id="262" r:id="rId10"/>
    <p:sldId id="266" r:id="rId11"/>
    <p:sldId id="269" r:id="rId12"/>
    <p:sldId id="265" r:id="rId13"/>
    <p:sldId id="263" r:id="rId14"/>
    <p:sldId id="267" r:id="rId15"/>
    <p:sldId id="280" r:id="rId16"/>
    <p:sldId id="278" r:id="rId17"/>
    <p:sldId id="264" r:id="rId18"/>
    <p:sldId id="268" r:id="rId19"/>
    <p:sldId id="286" r:id="rId20"/>
    <p:sldId id="272" r:id="rId21"/>
    <p:sldId id="270" r:id="rId22"/>
    <p:sldId id="283" r:id="rId23"/>
    <p:sldId id="279" r:id="rId24"/>
    <p:sldId id="273" r:id="rId25"/>
    <p:sldId id="275" r:id="rId26"/>
    <p:sldId id="274" r:id="rId27"/>
    <p:sldId id="288" r:id="rId28"/>
    <p:sldId id="287" r:id="rId29"/>
    <p:sldId id="277" r:id="rId30"/>
    <p:sldId id="282" r:id="rId31"/>
    <p:sldId id="281"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126" d="100"/>
          <a:sy n="126" d="100"/>
        </p:scale>
        <p:origin x="-1194" y="-102"/>
      </p:cViewPr>
      <p:guideLst>
        <p:guide orient="horz" pos="2160"/>
        <p:guide pos="2880"/>
      </p:guideLst>
    </p:cSldViewPr>
  </p:slideViewPr>
  <p:outlineViewPr>
    <p:cViewPr>
      <p:scale>
        <a:sx n="33" d="100"/>
        <a:sy n="33" d="100"/>
      </p:scale>
      <p:origin x="30" y="751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E7C442-00AF-4E21-803C-9A94C40A42ED}" type="datetimeFigureOut">
              <a:rPr lang="en-US" smtClean="0"/>
              <a:t>12/6/2017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1451529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E7C442-00AF-4E21-803C-9A94C40A42ED}" type="datetimeFigureOut">
              <a:rPr lang="en-US" smtClean="0"/>
              <a:t>12/6/2017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1744518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E7C442-00AF-4E21-803C-9A94C40A42ED}" type="datetimeFigureOut">
              <a:rPr lang="en-US" smtClean="0"/>
              <a:t>12/6/2017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687940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E7C442-00AF-4E21-803C-9A94C40A42ED}" type="datetimeFigureOut">
              <a:rPr lang="en-US" smtClean="0"/>
              <a:t>12/6/2017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4150338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E7C442-00AF-4E21-803C-9A94C40A42ED}" type="datetimeFigureOut">
              <a:rPr lang="en-US" smtClean="0"/>
              <a:t>12/6/2017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1110767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E7C442-00AF-4E21-803C-9A94C40A42ED}" type="datetimeFigureOut">
              <a:rPr lang="en-US" smtClean="0"/>
              <a:t>12/6/2017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3343385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E7C442-00AF-4E21-803C-9A94C40A42ED}" type="datetimeFigureOut">
              <a:rPr lang="en-US" smtClean="0"/>
              <a:t>12/6/2017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2077396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E7C442-00AF-4E21-803C-9A94C40A42ED}" type="datetimeFigureOut">
              <a:rPr lang="en-US" smtClean="0"/>
              <a:t>12/6/2017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33579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7C442-00AF-4E21-803C-9A94C40A42ED}" type="datetimeFigureOut">
              <a:rPr lang="en-US" smtClean="0"/>
              <a:t>12/6/2017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1857366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E7C442-00AF-4E21-803C-9A94C40A42ED}" type="datetimeFigureOut">
              <a:rPr lang="en-US" smtClean="0"/>
              <a:t>12/6/2017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2019378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E7C442-00AF-4E21-803C-9A94C40A42ED}" type="datetimeFigureOut">
              <a:rPr lang="en-US" smtClean="0"/>
              <a:t>12/6/2017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0602A9-4708-45F6-AA0D-AE2E882D583B}" type="slidenum">
              <a:rPr lang="en-US" smtClean="0"/>
              <a:t>‹#›</a:t>
            </a:fld>
            <a:endParaRPr lang="en-US"/>
          </a:p>
        </p:txBody>
      </p:sp>
    </p:spTree>
    <p:extLst>
      <p:ext uri="{BB962C8B-B14F-4D97-AF65-F5344CB8AC3E}">
        <p14:creationId xmlns:p14="http://schemas.microsoft.com/office/powerpoint/2010/main" val="2002164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7C442-00AF-4E21-803C-9A94C40A42ED}" type="datetimeFigureOut">
              <a:rPr lang="en-US" smtClean="0"/>
              <a:t>12/6/2017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0602A9-4708-45F6-AA0D-AE2E882D583B}" type="slidenum">
              <a:rPr lang="en-US" smtClean="0"/>
              <a:t>‹#›</a:t>
            </a:fld>
            <a:endParaRPr lang="en-US"/>
          </a:p>
        </p:txBody>
      </p:sp>
    </p:spTree>
    <p:extLst>
      <p:ext uri="{BB962C8B-B14F-4D97-AF65-F5344CB8AC3E}">
        <p14:creationId xmlns:p14="http://schemas.microsoft.com/office/powerpoint/2010/main" val="76245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838200"/>
            <a:ext cx="7772400" cy="1470025"/>
          </a:xfrm>
        </p:spPr>
        <p:txBody>
          <a:bodyPr>
            <a:noAutofit/>
          </a:bodyPr>
          <a:lstStyle/>
          <a:p>
            <a:r>
              <a:rPr lang="en-US" sz="9600" dirty="0" smtClean="0"/>
              <a:t>RNA-</a:t>
            </a:r>
            <a:r>
              <a:rPr lang="en-US" sz="9600" dirty="0" err="1" smtClean="0"/>
              <a:t>Seq</a:t>
            </a:r>
            <a:endParaRPr lang="en-US" sz="9600" dirty="0"/>
          </a:p>
        </p:txBody>
      </p:sp>
      <p:sp>
        <p:nvSpPr>
          <p:cNvPr id="3" name="Subtitle 2"/>
          <p:cNvSpPr>
            <a:spLocks noGrp="1"/>
          </p:cNvSpPr>
          <p:nvPr>
            <p:ph type="subTitle" idx="1"/>
          </p:nvPr>
        </p:nvSpPr>
        <p:spPr>
          <a:xfrm>
            <a:off x="1371600" y="2895600"/>
            <a:ext cx="6400800" cy="1752600"/>
          </a:xfrm>
        </p:spPr>
        <p:txBody>
          <a:bodyPr>
            <a:noAutofit/>
          </a:bodyPr>
          <a:lstStyle/>
          <a:p>
            <a:r>
              <a:rPr lang="en-US" sz="4800" dirty="0" smtClean="0">
                <a:solidFill>
                  <a:schemeClr val="tx1"/>
                </a:solidFill>
                <a:latin typeface="+mj-lt"/>
              </a:rPr>
              <a:t>Comparison of Library Prep Methods</a:t>
            </a:r>
          </a:p>
          <a:p>
            <a:r>
              <a:rPr lang="en-US" dirty="0" smtClean="0">
                <a:solidFill>
                  <a:schemeClr val="tx1"/>
                </a:solidFill>
                <a:latin typeface="+mj-lt"/>
              </a:rPr>
              <a:t>Jessica </a:t>
            </a:r>
            <a:r>
              <a:rPr lang="en-US" dirty="0" err="1" smtClean="0">
                <a:solidFill>
                  <a:schemeClr val="tx1"/>
                </a:solidFill>
                <a:latin typeface="+mj-lt"/>
              </a:rPr>
              <a:t>Podnar</a:t>
            </a:r>
            <a:endParaRPr lang="en-US" dirty="0">
              <a:solidFill>
                <a:schemeClr val="tx1"/>
              </a:solidFill>
              <a:latin typeface="+mj-lt"/>
            </a:endParaRPr>
          </a:p>
        </p:txBody>
      </p:sp>
    </p:spTree>
    <p:extLst>
      <p:ext uri="{BB962C8B-B14F-4D97-AF65-F5344CB8AC3E}">
        <p14:creationId xmlns:p14="http://schemas.microsoft.com/office/powerpoint/2010/main" val="11657650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470025"/>
          </a:xfrm>
        </p:spPr>
        <p:txBody>
          <a:bodyPr>
            <a:normAutofit/>
          </a:bodyPr>
          <a:lstStyle/>
          <a:p>
            <a:r>
              <a:rPr lang="en-US" dirty="0" smtClean="0"/>
              <a:t>First, what is the final product</a:t>
            </a:r>
            <a:br>
              <a:rPr lang="en-US" dirty="0" smtClean="0"/>
            </a:br>
            <a:r>
              <a:rPr lang="en-US" sz="2200" dirty="0" smtClean="0"/>
              <a:t>When constructing any </a:t>
            </a:r>
            <a:r>
              <a:rPr lang="en-US" sz="2200" dirty="0" err="1" smtClean="0"/>
              <a:t>Illumina</a:t>
            </a:r>
            <a:r>
              <a:rPr lang="en-US" sz="2200" dirty="0" smtClean="0"/>
              <a:t> NGS library all final products have the same components</a:t>
            </a:r>
            <a:endParaRPr lang="en-US" sz="2200" dirty="0"/>
          </a:p>
        </p:txBody>
      </p:sp>
      <p:sp>
        <p:nvSpPr>
          <p:cNvPr id="3" name="Subtitle 2"/>
          <p:cNvSpPr>
            <a:spLocks noGrp="1"/>
          </p:cNvSpPr>
          <p:nvPr>
            <p:ph type="subTitle" idx="1"/>
          </p:nvPr>
        </p:nvSpPr>
        <p:spPr>
          <a:xfrm>
            <a:off x="685800" y="1752600"/>
            <a:ext cx="8022606" cy="2133600"/>
          </a:xfrm>
        </p:spPr>
        <p:txBody>
          <a:bodyPr>
            <a:normAutofit lnSpcReduction="10000"/>
          </a:bodyPr>
          <a:lstStyle/>
          <a:p>
            <a:pPr marL="457200" indent="-457200" algn="l">
              <a:buFont typeface="Arial" pitchFamily="34" charset="0"/>
              <a:buChar char="•"/>
            </a:pPr>
            <a:r>
              <a:rPr lang="en-US" sz="2600" dirty="0">
                <a:solidFill>
                  <a:schemeClr val="tx1"/>
                </a:solidFill>
              </a:rPr>
              <a:t>All preparations end with the same product, double stranded DNA that will bind to </a:t>
            </a:r>
            <a:r>
              <a:rPr lang="en-US" sz="2600" dirty="0" err="1">
                <a:solidFill>
                  <a:schemeClr val="tx1"/>
                </a:solidFill>
              </a:rPr>
              <a:t>oligos</a:t>
            </a:r>
            <a:r>
              <a:rPr lang="en-US" sz="2600" dirty="0">
                <a:solidFill>
                  <a:schemeClr val="tx1"/>
                </a:solidFill>
              </a:rPr>
              <a:t> on an </a:t>
            </a:r>
            <a:r>
              <a:rPr lang="en-US" sz="2600" dirty="0" err="1">
                <a:solidFill>
                  <a:schemeClr val="tx1"/>
                </a:solidFill>
              </a:rPr>
              <a:t>Illumina</a:t>
            </a:r>
            <a:r>
              <a:rPr lang="en-US" sz="2600" dirty="0">
                <a:solidFill>
                  <a:schemeClr val="tx1"/>
                </a:solidFill>
              </a:rPr>
              <a:t> </a:t>
            </a:r>
            <a:r>
              <a:rPr lang="en-US" sz="2600" dirty="0" err="1">
                <a:solidFill>
                  <a:schemeClr val="tx1"/>
                </a:solidFill>
              </a:rPr>
              <a:t>flowcell</a:t>
            </a:r>
            <a:endParaRPr lang="en-US" sz="2600" dirty="0">
              <a:solidFill>
                <a:schemeClr val="tx1"/>
              </a:solidFill>
            </a:endParaRPr>
          </a:p>
          <a:p>
            <a:pPr marL="457200" indent="-457200" algn="l">
              <a:buFont typeface="Arial" pitchFamily="34" charset="0"/>
              <a:buChar char="•"/>
            </a:pPr>
            <a:r>
              <a:rPr lang="en-US" sz="2600" dirty="0" smtClean="0">
                <a:solidFill>
                  <a:schemeClr val="tx1"/>
                </a:solidFill>
              </a:rPr>
              <a:t>The process of adding those adapter is what makes each library prep unique</a:t>
            </a:r>
          </a:p>
          <a:p>
            <a:pPr marL="457200" indent="-457200" algn="l">
              <a:buFont typeface="Arial" pitchFamily="34" charset="0"/>
              <a:buChar char="•"/>
            </a:pPr>
            <a:endParaRPr lang="en-US" dirty="0"/>
          </a:p>
        </p:txBody>
      </p:sp>
      <p:pic>
        <p:nvPicPr>
          <p:cNvPr id="1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0"/>
            <a:ext cx="8385810" cy="1327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295400" y="5005537"/>
            <a:ext cx="2781969" cy="461665"/>
          </a:xfrm>
          <a:prstGeom prst="rect">
            <a:avLst/>
          </a:prstGeom>
          <a:noFill/>
        </p:spPr>
        <p:txBody>
          <a:bodyPr wrap="square" rtlCol="0">
            <a:spAutoFit/>
          </a:bodyPr>
          <a:lstStyle/>
          <a:p>
            <a:r>
              <a:rPr lang="en-US" sz="1200" dirty="0" smtClean="0"/>
              <a:t>P5-flow cell capture site</a:t>
            </a:r>
          </a:p>
          <a:p>
            <a:r>
              <a:rPr lang="en-US" sz="1200" dirty="0" smtClean="0"/>
              <a:t>Rd1 SP-read 1 sequencing primer site</a:t>
            </a:r>
            <a:endParaRPr lang="en-US" sz="1200" dirty="0"/>
          </a:p>
        </p:txBody>
      </p:sp>
      <p:sp>
        <p:nvSpPr>
          <p:cNvPr id="18" name="TextBox 17"/>
          <p:cNvSpPr txBox="1"/>
          <p:nvPr/>
        </p:nvSpPr>
        <p:spPr>
          <a:xfrm>
            <a:off x="6096000" y="5147022"/>
            <a:ext cx="2655803" cy="646331"/>
          </a:xfrm>
          <a:prstGeom prst="rect">
            <a:avLst/>
          </a:prstGeom>
          <a:noFill/>
        </p:spPr>
        <p:txBody>
          <a:bodyPr wrap="square" rtlCol="0">
            <a:spAutoFit/>
          </a:bodyPr>
          <a:lstStyle/>
          <a:p>
            <a:r>
              <a:rPr lang="en-US" sz="1200" dirty="0" smtClean="0"/>
              <a:t>P7-flow cell capture site</a:t>
            </a:r>
          </a:p>
          <a:p>
            <a:r>
              <a:rPr lang="en-US" sz="1200" dirty="0" smtClean="0"/>
              <a:t>Index-Unique identifier to sample</a:t>
            </a:r>
          </a:p>
          <a:p>
            <a:r>
              <a:rPr lang="en-US" sz="1200" dirty="0" smtClean="0"/>
              <a:t>Rd2 SP-read </a:t>
            </a:r>
            <a:r>
              <a:rPr lang="en-US" sz="1200" dirty="0"/>
              <a:t>2</a:t>
            </a:r>
            <a:r>
              <a:rPr lang="en-US" sz="1200" dirty="0" smtClean="0"/>
              <a:t> sequencing primer site</a:t>
            </a:r>
            <a:endParaRPr lang="en-US" sz="1200" dirty="0"/>
          </a:p>
        </p:txBody>
      </p:sp>
    </p:spTree>
    <p:extLst>
      <p:ext uri="{BB962C8B-B14F-4D97-AF65-F5344CB8AC3E}">
        <p14:creationId xmlns:p14="http://schemas.microsoft.com/office/powerpoint/2010/main" val="24455885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smtClean="0"/>
              <a:t>Ligation Based Method</a:t>
            </a:r>
            <a:endParaRPr lang="en-US" sz="6000" dirty="0"/>
          </a:p>
        </p:txBody>
      </p:sp>
    </p:spTree>
    <p:extLst>
      <p:ext uri="{BB962C8B-B14F-4D97-AF65-F5344CB8AC3E}">
        <p14:creationId xmlns:p14="http://schemas.microsoft.com/office/powerpoint/2010/main" val="26864760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28600"/>
            <a:ext cx="7772400" cy="1470025"/>
          </a:xfrm>
        </p:spPr>
        <p:txBody>
          <a:bodyPr/>
          <a:lstStyle/>
          <a:p>
            <a:r>
              <a:rPr lang="en-US" dirty="0" smtClean="0"/>
              <a:t>Ligation Based Method</a:t>
            </a:r>
            <a:endParaRPr lang="en-US" dirty="0"/>
          </a:p>
        </p:txBody>
      </p:sp>
      <p:sp>
        <p:nvSpPr>
          <p:cNvPr id="3" name="Subtitle 2"/>
          <p:cNvSpPr>
            <a:spLocks noGrp="1"/>
          </p:cNvSpPr>
          <p:nvPr>
            <p:ph type="subTitle" idx="1"/>
          </p:nvPr>
        </p:nvSpPr>
        <p:spPr>
          <a:xfrm>
            <a:off x="457200" y="1295400"/>
            <a:ext cx="7315200" cy="5334000"/>
          </a:xfrm>
        </p:spPr>
        <p:txBody>
          <a:bodyPr>
            <a:normAutofit fontScale="92500" lnSpcReduction="20000"/>
          </a:bodyPr>
          <a:lstStyle/>
          <a:p>
            <a:pPr marL="457200" indent="-457200" algn="l">
              <a:buFont typeface="Arial" pitchFamily="34" charset="0"/>
              <a:buChar char="•"/>
            </a:pPr>
            <a:r>
              <a:rPr lang="en-US" dirty="0">
                <a:solidFill>
                  <a:schemeClr val="tx1"/>
                </a:solidFill>
              </a:rPr>
              <a:t>Input RNA is fragmented</a:t>
            </a:r>
          </a:p>
          <a:p>
            <a:pPr marL="457200" indent="-457200" algn="l">
              <a:buFont typeface="Arial" pitchFamily="34" charset="0"/>
              <a:buChar char="•"/>
            </a:pPr>
            <a:r>
              <a:rPr lang="en-US" dirty="0" smtClean="0">
                <a:solidFill>
                  <a:schemeClr val="tx1"/>
                </a:solidFill>
              </a:rPr>
              <a:t>3</a:t>
            </a:r>
            <a:r>
              <a:rPr lang="en-US" dirty="0">
                <a:solidFill>
                  <a:schemeClr val="tx1"/>
                </a:solidFill>
              </a:rPr>
              <a:t>’ Adapter is ligated onto the RNA (this is the Read 2 portion of the Adapter</a:t>
            </a:r>
            <a:r>
              <a:rPr lang="en-US" dirty="0" smtClean="0">
                <a:solidFill>
                  <a:schemeClr val="tx1"/>
                </a:solidFill>
              </a:rPr>
              <a:t>)</a:t>
            </a:r>
          </a:p>
          <a:p>
            <a:pPr marL="457200" indent="-457200" algn="l">
              <a:buFont typeface="Arial" pitchFamily="34" charset="0"/>
              <a:buChar char="•"/>
            </a:pPr>
            <a:r>
              <a:rPr lang="en-US" dirty="0" smtClean="0">
                <a:solidFill>
                  <a:schemeClr val="tx1"/>
                </a:solidFill>
              </a:rPr>
              <a:t>Next is the hybridization of the SR RT Primer</a:t>
            </a:r>
          </a:p>
          <a:p>
            <a:pPr marL="914400" lvl="1" indent="-457200" algn="l">
              <a:buFont typeface="Arial" pitchFamily="34" charset="0"/>
              <a:buChar char="•"/>
            </a:pPr>
            <a:r>
              <a:rPr lang="en-US" dirty="0" smtClean="0">
                <a:solidFill>
                  <a:schemeClr val="tx1"/>
                </a:solidFill>
              </a:rPr>
              <a:t>Note that this is complimentary to the 3’ Adapter, will prevent adapter-dimer formation</a:t>
            </a:r>
          </a:p>
          <a:p>
            <a:pPr marL="914400" lvl="1" indent="-457200" algn="l">
              <a:buFont typeface="Arial" pitchFamily="34" charset="0"/>
              <a:buChar char="•"/>
            </a:pPr>
            <a:r>
              <a:rPr lang="en-US" dirty="0" smtClean="0">
                <a:solidFill>
                  <a:schemeClr val="tx1"/>
                </a:solidFill>
              </a:rPr>
              <a:t>Hybridizes to the 3’ Adapter</a:t>
            </a:r>
          </a:p>
          <a:p>
            <a:pPr marL="457200" indent="-457200" algn="l">
              <a:buFont typeface="Arial" pitchFamily="34" charset="0"/>
              <a:buChar char="•"/>
            </a:pPr>
            <a:r>
              <a:rPr lang="en-US" dirty="0" smtClean="0">
                <a:solidFill>
                  <a:schemeClr val="tx1"/>
                </a:solidFill>
              </a:rPr>
              <a:t>5’ Adapter Ligation (this is Read 1 Primer site)</a:t>
            </a:r>
          </a:p>
          <a:p>
            <a:pPr marL="457200" indent="-457200" algn="l">
              <a:buFont typeface="Arial" pitchFamily="34" charset="0"/>
              <a:buChar char="•"/>
            </a:pPr>
            <a:r>
              <a:rPr lang="en-US" dirty="0" smtClean="0">
                <a:solidFill>
                  <a:schemeClr val="tx1"/>
                </a:solidFill>
              </a:rPr>
              <a:t>Perform Reverse Transcription, first strand </a:t>
            </a:r>
            <a:r>
              <a:rPr lang="en-US" dirty="0" err="1" smtClean="0">
                <a:solidFill>
                  <a:schemeClr val="tx1"/>
                </a:solidFill>
              </a:rPr>
              <a:t>cDNA</a:t>
            </a:r>
            <a:r>
              <a:rPr lang="en-US" dirty="0" smtClean="0">
                <a:solidFill>
                  <a:schemeClr val="tx1"/>
                </a:solidFill>
              </a:rPr>
              <a:t> synthesis</a:t>
            </a:r>
          </a:p>
          <a:p>
            <a:pPr marL="457200" indent="-457200" algn="l">
              <a:buFont typeface="Arial" pitchFamily="34" charset="0"/>
              <a:buChar char="•"/>
            </a:pPr>
            <a:r>
              <a:rPr lang="en-US" dirty="0" smtClean="0">
                <a:solidFill>
                  <a:schemeClr val="tx1"/>
                </a:solidFill>
              </a:rPr>
              <a:t>Amplify the </a:t>
            </a:r>
            <a:r>
              <a:rPr lang="en-US" dirty="0" err="1" smtClean="0">
                <a:solidFill>
                  <a:schemeClr val="tx1"/>
                </a:solidFill>
              </a:rPr>
              <a:t>cDNA</a:t>
            </a:r>
            <a:endParaRPr lang="en-US" dirty="0" smtClean="0">
              <a:solidFill>
                <a:schemeClr val="tx1"/>
              </a:solidFill>
            </a:endParaRPr>
          </a:p>
        </p:txBody>
      </p:sp>
    </p:spTree>
    <p:extLst>
      <p:ext uri="{BB962C8B-B14F-4D97-AF65-F5344CB8AC3E}">
        <p14:creationId xmlns:p14="http://schemas.microsoft.com/office/powerpoint/2010/main" val="38045648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229600" cy="1143000"/>
          </a:xfrm>
        </p:spPr>
        <p:txBody>
          <a:bodyPr/>
          <a:lstStyle/>
          <a:p>
            <a:r>
              <a:rPr lang="en-US" dirty="0" smtClean="0"/>
              <a:t>Ligation Based Method</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171361"/>
            <a:ext cx="5715000" cy="5305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254794" y="6688723"/>
            <a:ext cx="3853940" cy="169277"/>
          </a:xfrm>
          <a:prstGeom prst="rect">
            <a:avLst/>
          </a:prstGeom>
          <a:noFill/>
        </p:spPr>
        <p:txBody>
          <a:bodyPr wrap="none" rtlCol="0">
            <a:spAutoFit/>
          </a:bodyPr>
          <a:lstStyle/>
          <a:p>
            <a:r>
              <a:rPr lang="en-US" sz="500" dirty="0" smtClean="0"/>
              <a:t>Image: https</a:t>
            </a:r>
            <a:r>
              <a:rPr lang="en-US" sz="500" dirty="0"/>
              <a:t>://www.neb.com/products/e7330-nebnext-small-rna-library-prep-set-for-illumina-multiplex-compatible#Product%20Information</a:t>
            </a:r>
          </a:p>
        </p:txBody>
      </p:sp>
      <p:sp>
        <p:nvSpPr>
          <p:cNvPr id="5" name="TextBox 4"/>
          <p:cNvSpPr txBox="1"/>
          <p:nvPr/>
        </p:nvSpPr>
        <p:spPr>
          <a:xfrm>
            <a:off x="3352800" y="6400800"/>
            <a:ext cx="1438214" cy="461665"/>
          </a:xfrm>
          <a:prstGeom prst="rect">
            <a:avLst/>
          </a:prstGeom>
          <a:noFill/>
        </p:spPr>
        <p:txBody>
          <a:bodyPr wrap="none" rtlCol="0">
            <a:spAutoFit/>
          </a:bodyPr>
          <a:lstStyle/>
          <a:p>
            <a:r>
              <a:rPr lang="en-US" sz="2400" dirty="0" smtClean="0"/>
              <a:t>PCR </a:t>
            </a:r>
            <a:r>
              <a:rPr lang="en-US" sz="2400" dirty="0" err="1" smtClean="0"/>
              <a:t>cDNA</a:t>
            </a:r>
            <a:endParaRPr lang="en-US" sz="2400" dirty="0"/>
          </a:p>
        </p:txBody>
      </p:sp>
      <p:sp>
        <p:nvSpPr>
          <p:cNvPr id="6" name="TextBox 5"/>
          <p:cNvSpPr txBox="1"/>
          <p:nvPr/>
        </p:nvSpPr>
        <p:spPr>
          <a:xfrm>
            <a:off x="2242953" y="896035"/>
            <a:ext cx="2100447" cy="323165"/>
          </a:xfrm>
          <a:prstGeom prst="rect">
            <a:avLst/>
          </a:prstGeom>
          <a:noFill/>
        </p:spPr>
        <p:txBody>
          <a:bodyPr wrap="none" rtlCol="0">
            <a:spAutoFit/>
          </a:bodyPr>
          <a:lstStyle/>
          <a:p>
            <a:r>
              <a:rPr lang="en-US" sz="1500" dirty="0" smtClean="0"/>
              <a:t>Input RNA is fragmented</a:t>
            </a:r>
            <a:endParaRPr lang="en-US" sz="1500" dirty="0"/>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5410200"/>
            <a:ext cx="3040140" cy="48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2983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PCR Amplification of </a:t>
            </a:r>
            <a:r>
              <a:rPr lang="en-US" sz="3200" dirty="0" err="1" smtClean="0"/>
              <a:t>cDNA</a:t>
            </a:r>
            <a:r>
              <a:rPr lang="en-US" sz="3200" dirty="0" smtClean="0"/>
              <a:t> and Incorporation of the </a:t>
            </a:r>
            <a:r>
              <a:rPr lang="en-US" sz="3200" dirty="0" err="1" smtClean="0"/>
              <a:t>Illumina</a:t>
            </a:r>
            <a:r>
              <a:rPr lang="en-US" sz="3200" dirty="0" smtClean="0"/>
              <a:t> Adapter and Indices</a:t>
            </a:r>
            <a:endParaRPr lang="en-US" sz="3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447800"/>
            <a:ext cx="3595688" cy="4227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4600" y="4800600"/>
            <a:ext cx="2611086" cy="413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42563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143837"/>
            <a:ext cx="5229225" cy="526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66800" y="228600"/>
            <a:ext cx="7247433" cy="461665"/>
          </a:xfrm>
          <a:prstGeom prst="rect">
            <a:avLst/>
          </a:prstGeom>
          <a:noFill/>
        </p:spPr>
        <p:txBody>
          <a:bodyPr wrap="none" rtlCol="0">
            <a:spAutoFit/>
          </a:bodyPr>
          <a:lstStyle/>
          <a:p>
            <a:r>
              <a:rPr lang="en-US" sz="2400" dirty="0" smtClean="0"/>
              <a:t>Example of a Final RNA-</a:t>
            </a:r>
            <a:r>
              <a:rPr lang="en-US" sz="2400" dirty="0" err="1" smtClean="0"/>
              <a:t>Seq</a:t>
            </a:r>
            <a:r>
              <a:rPr lang="en-US" sz="2400" dirty="0" smtClean="0"/>
              <a:t> Library ready for Sequencing</a:t>
            </a:r>
            <a:endParaRPr lang="en-US" sz="2400" dirty="0"/>
          </a:p>
        </p:txBody>
      </p:sp>
    </p:spTree>
    <p:extLst>
      <p:ext uri="{BB962C8B-B14F-4D97-AF65-F5344CB8AC3E}">
        <p14:creationId xmlns:p14="http://schemas.microsoft.com/office/powerpoint/2010/main" val="15937639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err="1" smtClean="0"/>
              <a:t>dUTP</a:t>
            </a:r>
            <a:r>
              <a:rPr lang="en-US" sz="6000" dirty="0" smtClean="0"/>
              <a:t> Method</a:t>
            </a:r>
            <a:endParaRPr lang="en-US" sz="6000" dirty="0"/>
          </a:p>
        </p:txBody>
      </p:sp>
    </p:spTree>
    <p:extLst>
      <p:ext uri="{BB962C8B-B14F-4D97-AF65-F5344CB8AC3E}">
        <p14:creationId xmlns:p14="http://schemas.microsoft.com/office/powerpoint/2010/main" val="20892743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dUTP</a:t>
            </a:r>
            <a:r>
              <a:rPr lang="en-US" dirty="0" smtClean="0"/>
              <a:t> Method</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Starting material again is one of three most popular choices </a:t>
            </a:r>
          </a:p>
          <a:p>
            <a:pPr lvl="1"/>
            <a:r>
              <a:rPr lang="en-US" dirty="0" smtClean="0"/>
              <a:t>Poly(A) enriched RNA, </a:t>
            </a:r>
            <a:r>
              <a:rPr lang="en-US" dirty="0" err="1" smtClean="0"/>
              <a:t>Ribo</a:t>
            </a:r>
            <a:r>
              <a:rPr lang="en-US" dirty="0" smtClean="0"/>
              <a:t>-Depleted RNA of Total RNA</a:t>
            </a:r>
          </a:p>
          <a:p>
            <a:pPr lvl="1"/>
            <a:r>
              <a:rPr lang="en-US" dirty="0" smtClean="0"/>
              <a:t>First Step is to fragment the RNA</a:t>
            </a:r>
          </a:p>
          <a:p>
            <a:pPr lvl="1"/>
            <a:r>
              <a:rPr lang="en-US" dirty="0" smtClean="0"/>
              <a:t>Next </a:t>
            </a:r>
            <a:r>
              <a:rPr lang="en-US" dirty="0" err="1" smtClean="0"/>
              <a:t>cDNA</a:t>
            </a:r>
            <a:r>
              <a:rPr lang="en-US" dirty="0" smtClean="0"/>
              <a:t> synthesis, first and second strand</a:t>
            </a:r>
          </a:p>
          <a:p>
            <a:pPr lvl="1"/>
            <a:r>
              <a:rPr lang="en-US" dirty="0" smtClean="0"/>
              <a:t>During second strand synthesis Uracil is incorporated in place of Thymine</a:t>
            </a:r>
          </a:p>
          <a:p>
            <a:pPr lvl="1"/>
            <a:r>
              <a:rPr lang="en-US" dirty="0" smtClean="0"/>
              <a:t>Second strand is now considered “marked”</a:t>
            </a:r>
          </a:p>
          <a:p>
            <a:pPr lvl="1"/>
            <a:r>
              <a:rPr lang="en-US" dirty="0"/>
              <a:t>T</a:t>
            </a:r>
            <a:r>
              <a:rPr lang="en-US" dirty="0" smtClean="0"/>
              <a:t>he </a:t>
            </a:r>
            <a:r>
              <a:rPr lang="en-US" dirty="0" err="1" smtClean="0"/>
              <a:t>cDNA</a:t>
            </a:r>
            <a:r>
              <a:rPr lang="en-US" dirty="0" smtClean="0"/>
              <a:t> is then treated with the “USER” enzyme (Uracil-Specific Excision) used to degrade the second strand</a:t>
            </a:r>
          </a:p>
          <a:p>
            <a:pPr lvl="1"/>
            <a:r>
              <a:rPr lang="en-US" dirty="0" smtClean="0"/>
              <a:t>The treatment can happen directly after Adapter ligation of just before to PCR amplification</a:t>
            </a:r>
          </a:p>
          <a:p>
            <a:pPr lvl="1"/>
            <a:endParaRPr lang="en-US" dirty="0"/>
          </a:p>
        </p:txBody>
      </p:sp>
    </p:spTree>
    <p:extLst>
      <p:ext uri="{BB962C8B-B14F-4D97-AF65-F5344CB8AC3E}">
        <p14:creationId xmlns:p14="http://schemas.microsoft.com/office/powerpoint/2010/main" val="8548426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6200"/>
            <a:ext cx="7772400" cy="838199"/>
          </a:xfrm>
        </p:spPr>
        <p:txBody>
          <a:bodyPr/>
          <a:lstStyle/>
          <a:p>
            <a:r>
              <a:rPr lang="en-US" dirty="0" err="1" smtClean="0"/>
              <a:t>dUTP</a:t>
            </a:r>
            <a:r>
              <a:rPr lang="en-US" dirty="0" smtClean="0"/>
              <a:t> Method</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685800"/>
            <a:ext cx="5300662" cy="599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191000" y="6629400"/>
            <a:ext cx="4698722" cy="215444"/>
          </a:xfrm>
          <a:prstGeom prst="rect">
            <a:avLst/>
          </a:prstGeom>
          <a:noFill/>
        </p:spPr>
        <p:txBody>
          <a:bodyPr wrap="none" rtlCol="0">
            <a:spAutoFit/>
          </a:bodyPr>
          <a:lstStyle/>
          <a:p>
            <a:r>
              <a:rPr lang="en-US" sz="800" dirty="0" smtClean="0"/>
              <a:t>https://www.neb.com/-/media/catalog/Long%20Description/Illumina_UltraNonDirRNAWorkflow_0916.png</a:t>
            </a:r>
            <a:endParaRPr lang="en-US" sz="800" dirty="0"/>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5181600"/>
            <a:ext cx="1905000" cy="30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92265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 generation for </a:t>
            </a:r>
            <a:r>
              <a:rPr lang="en-US" dirty="0" err="1" smtClean="0"/>
              <a:t>Sequenncing</a:t>
            </a:r>
            <a:endParaRPr lang="en-US" dirty="0"/>
          </a:p>
        </p:txBody>
      </p:sp>
      <p:sp>
        <p:nvSpPr>
          <p:cNvPr id="3" name="Content Placeholder 2"/>
          <p:cNvSpPr>
            <a:spLocks noGrp="1"/>
          </p:cNvSpPr>
          <p:nvPr>
            <p:ph idx="1"/>
          </p:nvPr>
        </p:nvSpPr>
        <p:spPr>
          <a:xfrm>
            <a:off x="457200" y="1295400"/>
            <a:ext cx="8229600" cy="4525963"/>
          </a:xfrm>
        </p:spPr>
        <p:txBody>
          <a:bodyPr>
            <a:normAutofit/>
          </a:bodyPr>
          <a:lstStyle/>
          <a:p>
            <a:r>
              <a:rPr lang="en-US" sz="2800" dirty="0" smtClean="0"/>
              <a:t>Hybridize DNA to flow cell</a:t>
            </a:r>
          </a:p>
          <a:p>
            <a:r>
              <a:rPr lang="en-US" sz="2800" dirty="0" smtClean="0"/>
              <a:t>Extend hybridized template</a:t>
            </a:r>
          </a:p>
          <a:p>
            <a:r>
              <a:rPr lang="en-US" sz="2800" dirty="0" smtClean="0"/>
              <a:t>Perform bridge amplification</a:t>
            </a:r>
          </a:p>
          <a:p>
            <a:r>
              <a:rPr lang="en-US" sz="2800" dirty="0" smtClean="0"/>
              <a:t>Clusters have been made from unique DNA molecules and are ready to be sequenced</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9830" y="4177598"/>
            <a:ext cx="4606294" cy="2070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518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normAutofit/>
          </a:bodyPr>
          <a:lstStyle/>
          <a:p>
            <a:r>
              <a:rPr lang="en-US" sz="8000" dirty="0" smtClean="0"/>
              <a:t>Outline</a:t>
            </a:r>
            <a:endParaRPr lang="en-US" sz="8000" dirty="0"/>
          </a:p>
        </p:txBody>
      </p:sp>
      <p:sp>
        <p:nvSpPr>
          <p:cNvPr id="5" name="Subtitle 4"/>
          <p:cNvSpPr>
            <a:spLocks noGrp="1"/>
          </p:cNvSpPr>
          <p:nvPr>
            <p:ph type="subTitle" idx="1"/>
          </p:nvPr>
        </p:nvSpPr>
        <p:spPr>
          <a:xfrm>
            <a:off x="914400" y="1524000"/>
            <a:ext cx="7239000" cy="4800600"/>
          </a:xfrm>
        </p:spPr>
        <p:txBody>
          <a:bodyPr>
            <a:normAutofit/>
          </a:bodyPr>
          <a:lstStyle/>
          <a:p>
            <a:pPr marL="457200" indent="-457200" algn="l">
              <a:buFont typeface="Arial" pitchFamily="34" charset="0"/>
              <a:buChar char="•"/>
            </a:pPr>
            <a:r>
              <a:rPr lang="en-US" dirty="0" smtClean="0">
                <a:solidFill>
                  <a:schemeClr val="tx1"/>
                </a:solidFill>
              </a:rPr>
              <a:t>RNA</a:t>
            </a:r>
          </a:p>
          <a:p>
            <a:pPr marL="914400" lvl="1" indent="-457200" algn="l">
              <a:buFont typeface="Arial" pitchFamily="34" charset="0"/>
              <a:buChar char="•"/>
            </a:pPr>
            <a:r>
              <a:rPr lang="en-US" dirty="0" smtClean="0">
                <a:solidFill>
                  <a:schemeClr val="tx1"/>
                </a:solidFill>
              </a:rPr>
              <a:t>Quality check of the RNA</a:t>
            </a:r>
          </a:p>
          <a:p>
            <a:pPr marL="914400" lvl="1" indent="-457200" algn="l">
              <a:buFont typeface="Arial" pitchFamily="34" charset="0"/>
              <a:buChar char="•"/>
            </a:pPr>
            <a:r>
              <a:rPr lang="en-US" dirty="0" smtClean="0">
                <a:solidFill>
                  <a:schemeClr val="tx1"/>
                </a:solidFill>
              </a:rPr>
              <a:t>Types of RNA used for library prep</a:t>
            </a:r>
          </a:p>
          <a:p>
            <a:pPr marL="457200" indent="-457200" algn="l">
              <a:buFont typeface="Arial" pitchFamily="34" charset="0"/>
              <a:buChar char="•"/>
            </a:pPr>
            <a:r>
              <a:rPr lang="en-US" dirty="0" smtClean="0">
                <a:solidFill>
                  <a:schemeClr val="tx1"/>
                </a:solidFill>
              </a:rPr>
              <a:t>Library Prep Methods used in the GSAF</a:t>
            </a:r>
          </a:p>
          <a:p>
            <a:pPr marL="914400" lvl="1" indent="-457200" algn="l">
              <a:buFont typeface="Arial" pitchFamily="34" charset="0"/>
              <a:buChar char="•"/>
            </a:pPr>
            <a:r>
              <a:rPr lang="en-US" dirty="0" smtClean="0">
                <a:solidFill>
                  <a:schemeClr val="tx1"/>
                </a:solidFill>
              </a:rPr>
              <a:t>Ligation Based</a:t>
            </a:r>
          </a:p>
          <a:p>
            <a:pPr marL="914400" lvl="1" indent="-457200" algn="l">
              <a:buFont typeface="Arial" pitchFamily="34" charset="0"/>
              <a:buChar char="•"/>
            </a:pPr>
            <a:r>
              <a:rPr lang="en-US" dirty="0" err="1" smtClean="0">
                <a:solidFill>
                  <a:schemeClr val="tx1"/>
                </a:solidFill>
              </a:rPr>
              <a:t>dUTP</a:t>
            </a:r>
            <a:r>
              <a:rPr lang="en-US" dirty="0" smtClean="0">
                <a:solidFill>
                  <a:schemeClr val="tx1"/>
                </a:solidFill>
              </a:rPr>
              <a:t> method</a:t>
            </a:r>
          </a:p>
          <a:p>
            <a:pPr marL="914400" lvl="1" indent="-457200" algn="l">
              <a:buFont typeface="Arial" pitchFamily="34" charset="0"/>
              <a:buChar char="•"/>
            </a:pPr>
            <a:r>
              <a:rPr lang="en-US" dirty="0" smtClean="0">
                <a:solidFill>
                  <a:schemeClr val="tx1"/>
                </a:solidFill>
              </a:rPr>
              <a:t>Tag-</a:t>
            </a:r>
            <a:r>
              <a:rPr lang="en-US" dirty="0" err="1" smtClean="0">
                <a:solidFill>
                  <a:schemeClr val="tx1"/>
                </a:solidFill>
              </a:rPr>
              <a:t>Seq</a:t>
            </a:r>
            <a:endParaRPr lang="en-US" dirty="0">
              <a:solidFill>
                <a:schemeClr val="tx1"/>
              </a:solidFill>
            </a:endParaRPr>
          </a:p>
        </p:txBody>
      </p:sp>
    </p:spTree>
    <p:extLst>
      <p:ext uri="{BB962C8B-B14F-4D97-AF65-F5344CB8AC3E}">
        <p14:creationId xmlns:p14="http://schemas.microsoft.com/office/powerpoint/2010/main" val="2378695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lstStyle/>
          <a:p>
            <a:r>
              <a:rPr lang="en-US" dirty="0" err="1" smtClean="0"/>
              <a:t>Illumina</a:t>
            </a:r>
            <a:r>
              <a:rPr lang="en-US" dirty="0" smtClean="0"/>
              <a:t> Sequencing Output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80286"/>
            <a:ext cx="5741450" cy="320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280262" y="5334000"/>
            <a:ext cx="6727419" cy="830997"/>
          </a:xfrm>
          <a:prstGeom prst="rect">
            <a:avLst/>
          </a:prstGeom>
          <a:noFill/>
        </p:spPr>
        <p:txBody>
          <a:bodyPr wrap="none" rtlCol="0">
            <a:spAutoFit/>
          </a:bodyPr>
          <a:lstStyle/>
          <a:p>
            <a:pPr algn="ctr"/>
            <a:r>
              <a:rPr lang="en-US" sz="2400" dirty="0" smtClean="0"/>
              <a:t>The </a:t>
            </a:r>
            <a:r>
              <a:rPr lang="en-US" sz="2400" dirty="0" err="1" smtClean="0"/>
              <a:t>dUTP</a:t>
            </a:r>
            <a:r>
              <a:rPr lang="en-US" sz="2400" dirty="0" smtClean="0"/>
              <a:t> Method will produce an antisense read R1</a:t>
            </a:r>
          </a:p>
          <a:p>
            <a:pPr algn="ctr"/>
            <a:r>
              <a:rPr lang="en-US" sz="2400" dirty="0" smtClean="0"/>
              <a:t>The Ligation Method will produce a sense read R1</a:t>
            </a:r>
            <a:endParaRPr lang="en-US" sz="2400" dirty="0"/>
          </a:p>
        </p:txBody>
      </p:sp>
    </p:spTree>
    <p:extLst>
      <p:ext uri="{BB962C8B-B14F-4D97-AF65-F5344CB8AC3E}">
        <p14:creationId xmlns:p14="http://schemas.microsoft.com/office/powerpoint/2010/main" val="38504764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514600"/>
            <a:ext cx="884474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956832" y="6642556"/>
            <a:ext cx="6110968" cy="215444"/>
          </a:xfrm>
          <a:prstGeom prst="rect">
            <a:avLst/>
          </a:prstGeom>
          <a:noFill/>
        </p:spPr>
        <p:txBody>
          <a:bodyPr wrap="none" rtlCol="0">
            <a:spAutoFit/>
          </a:bodyPr>
          <a:lstStyle/>
          <a:p>
            <a:r>
              <a:rPr lang="en-US" sz="800" dirty="0" smtClean="0"/>
              <a:t>Image: https</a:t>
            </a:r>
            <a:r>
              <a:rPr lang="en-US" sz="800" dirty="0"/>
              <a:t>://www.researchgate.net/figure/265175730_fig7_Figure-2-Strand-specific-sequencing-with-DSN-normalization-In-strand-specific</a:t>
            </a:r>
          </a:p>
        </p:txBody>
      </p:sp>
      <p:sp>
        <p:nvSpPr>
          <p:cNvPr id="4" name="TextBox 3"/>
          <p:cNvSpPr txBox="1"/>
          <p:nvPr/>
        </p:nvSpPr>
        <p:spPr>
          <a:xfrm>
            <a:off x="1752600" y="762000"/>
            <a:ext cx="5210850" cy="1477328"/>
          </a:xfrm>
          <a:prstGeom prst="rect">
            <a:avLst/>
          </a:prstGeom>
          <a:noFill/>
        </p:spPr>
        <p:txBody>
          <a:bodyPr wrap="none" rtlCol="0">
            <a:spAutoFit/>
          </a:bodyPr>
          <a:lstStyle/>
          <a:p>
            <a:pPr algn="ctr"/>
            <a:r>
              <a:rPr lang="en-US" sz="3600" dirty="0"/>
              <a:t>Sequencing of Final </a:t>
            </a:r>
            <a:r>
              <a:rPr lang="en-US" sz="3600" dirty="0" smtClean="0"/>
              <a:t>Library</a:t>
            </a:r>
          </a:p>
          <a:p>
            <a:pPr algn="ctr"/>
            <a:r>
              <a:rPr lang="en-US" sz="3600" dirty="0" err="1" smtClean="0"/>
              <a:t>dUTP</a:t>
            </a:r>
            <a:r>
              <a:rPr lang="en-US" sz="3600" dirty="0" smtClean="0"/>
              <a:t> Method</a:t>
            </a:r>
            <a:endParaRPr lang="en-US" sz="3600" dirty="0"/>
          </a:p>
          <a:p>
            <a:endParaRPr lang="en-US" dirty="0"/>
          </a:p>
        </p:txBody>
      </p:sp>
    </p:spTree>
    <p:extLst>
      <p:ext uri="{BB962C8B-B14F-4D97-AF65-F5344CB8AC3E}">
        <p14:creationId xmlns:p14="http://schemas.microsoft.com/office/powerpoint/2010/main" val="2060566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
            <a:ext cx="7772400" cy="1470025"/>
          </a:xfrm>
        </p:spPr>
        <p:txBody>
          <a:bodyPr/>
          <a:lstStyle/>
          <a:p>
            <a:r>
              <a:rPr lang="en-US" dirty="0" smtClean="0"/>
              <a:t>Stranded verses Non-Stranded</a:t>
            </a:r>
            <a:endParaRPr lang="en-US" dirty="0"/>
          </a:p>
        </p:txBody>
      </p:sp>
      <p:sp>
        <p:nvSpPr>
          <p:cNvPr id="3" name="Subtitle 2"/>
          <p:cNvSpPr>
            <a:spLocks noGrp="1"/>
          </p:cNvSpPr>
          <p:nvPr>
            <p:ph type="subTitle" idx="1"/>
          </p:nvPr>
        </p:nvSpPr>
        <p:spPr>
          <a:xfrm>
            <a:off x="990600" y="1447800"/>
            <a:ext cx="6629400" cy="3962400"/>
          </a:xfrm>
        </p:spPr>
        <p:txBody>
          <a:bodyPr>
            <a:normAutofit fontScale="92500" lnSpcReduction="10000"/>
          </a:bodyPr>
          <a:lstStyle/>
          <a:p>
            <a:pPr marL="457200" indent="-457200" algn="l">
              <a:buFont typeface="Arial" pitchFamily="34" charset="0"/>
              <a:buChar char="•"/>
            </a:pPr>
            <a:r>
              <a:rPr lang="en-US" sz="2700" dirty="0" smtClean="0">
                <a:solidFill>
                  <a:schemeClr val="tx1"/>
                </a:solidFill>
              </a:rPr>
              <a:t>The strand information is important in order to retain information about RNA transcription</a:t>
            </a:r>
          </a:p>
          <a:p>
            <a:pPr marL="457200" indent="-457200" algn="l">
              <a:buFont typeface="Arial" pitchFamily="34" charset="0"/>
              <a:buChar char="•"/>
            </a:pPr>
            <a:r>
              <a:rPr lang="en-US" sz="2700" dirty="0" smtClean="0">
                <a:solidFill>
                  <a:schemeClr val="tx1"/>
                </a:solidFill>
              </a:rPr>
              <a:t>There are regions that overlap in many genomes and without knowledge of the origin of the library, sense or antisense strand, it is very difficult to accurately quantity some gene expression </a:t>
            </a:r>
            <a:r>
              <a:rPr lang="en-US" sz="2700" dirty="0" smtClean="0">
                <a:solidFill>
                  <a:schemeClr val="tx1"/>
                </a:solidFill>
              </a:rPr>
              <a:t>levels</a:t>
            </a:r>
          </a:p>
          <a:p>
            <a:pPr marL="457200" indent="-457200" algn="l">
              <a:buFont typeface="Arial" pitchFamily="34" charset="0"/>
              <a:buChar char="•"/>
            </a:pPr>
            <a:r>
              <a:rPr lang="en-US" sz="2700" dirty="0" smtClean="0">
                <a:solidFill>
                  <a:schemeClr val="tx1"/>
                </a:solidFill>
              </a:rPr>
              <a:t>The </a:t>
            </a:r>
            <a:r>
              <a:rPr lang="en-US" sz="2700" dirty="0" err="1" smtClean="0">
                <a:solidFill>
                  <a:schemeClr val="tx1"/>
                </a:solidFill>
              </a:rPr>
              <a:t>dUTP</a:t>
            </a:r>
            <a:r>
              <a:rPr lang="en-US" sz="2700" dirty="0" smtClean="0">
                <a:solidFill>
                  <a:schemeClr val="tx1"/>
                </a:solidFill>
              </a:rPr>
              <a:t> method produces </a:t>
            </a:r>
            <a:r>
              <a:rPr lang="en-US" sz="2700" dirty="0" err="1" smtClean="0">
                <a:solidFill>
                  <a:schemeClr val="tx1"/>
                </a:solidFill>
              </a:rPr>
              <a:t>AntiSense</a:t>
            </a:r>
            <a:r>
              <a:rPr lang="en-US" sz="2700" dirty="0" smtClean="0">
                <a:solidFill>
                  <a:schemeClr val="tx1"/>
                </a:solidFill>
              </a:rPr>
              <a:t> R1 reads and both the ligation based and </a:t>
            </a:r>
            <a:r>
              <a:rPr lang="en-US" sz="2700" dirty="0" err="1" smtClean="0">
                <a:solidFill>
                  <a:schemeClr val="tx1"/>
                </a:solidFill>
              </a:rPr>
              <a:t>TagSeq</a:t>
            </a:r>
            <a:r>
              <a:rPr lang="en-US" sz="2700" dirty="0" smtClean="0">
                <a:solidFill>
                  <a:schemeClr val="tx1"/>
                </a:solidFill>
              </a:rPr>
              <a:t> produce Sense R1 reads</a:t>
            </a:r>
            <a:endParaRPr lang="en-US" sz="2700" dirty="0" smtClean="0">
              <a:solidFill>
                <a:schemeClr val="tx1"/>
              </a:solidFill>
            </a:endParaRPr>
          </a:p>
          <a:p>
            <a:pPr marL="457200" indent="-457200" algn="l">
              <a:buFont typeface="Arial" pitchFamily="34" charset="0"/>
              <a:buChar char="•"/>
            </a:pPr>
            <a:endParaRPr lang="en-US" dirty="0">
              <a:solidFill>
                <a:schemeClr val="tx1"/>
              </a:solidFill>
            </a:endParaRPr>
          </a:p>
        </p:txBody>
      </p:sp>
    </p:spTree>
    <p:extLst>
      <p:ext uri="{BB962C8B-B14F-4D97-AF65-F5344CB8AC3E}">
        <p14:creationId xmlns:p14="http://schemas.microsoft.com/office/powerpoint/2010/main" val="4714003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smtClean="0"/>
              <a:t>Tag-</a:t>
            </a:r>
            <a:r>
              <a:rPr lang="en-US" sz="6000" dirty="0" err="1" smtClean="0"/>
              <a:t>Seq</a:t>
            </a:r>
            <a:endParaRPr lang="en-US" sz="6000" dirty="0"/>
          </a:p>
        </p:txBody>
      </p:sp>
    </p:spTree>
    <p:extLst>
      <p:ext uri="{BB962C8B-B14F-4D97-AF65-F5344CB8AC3E}">
        <p14:creationId xmlns:p14="http://schemas.microsoft.com/office/powerpoint/2010/main" val="2896890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Tag-</a:t>
            </a:r>
            <a:r>
              <a:rPr lang="en-US" dirty="0" err="1" smtClean="0"/>
              <a:t>Seq</a:t>
            </a:r>
            <a:endParaRPr lang="en-US" dirty="0"/>
          </a:p>
        </p:txBody>
      </p:sp>
      <p:sp>
        <p:nvSpPr>
          <p:cNvPr id="3" name="Content Placeholder 2"/>
          <p:cNvSpPr>
            <a:spLocks noGrp="1"/>
          </p:cNvSpPr>
          <p:nvPr>
            <p:ph idx="1"/>
          </p:nvPr>
        </p:nvSpPr>
        <p:spPr/>
        <p:txBody>
          <a:bodyPr>
            <a:normAutofit/>
          </a:bodyPr>
          <a:lstStyle/>
          <a:p>
            <a:r>
              <a:rPr lang="en-US" dirty="0" smtClean="0"/>
              <a:t>Low Cost Alternative to Standard RNA-</a:t>
            </a:r>
            <a:r>
              <a:rPr lang="en-US" dirty="0" err="1" smtClean="0"/>
              <a:t>Seq</a:t>
            </a:r>
            <a:endParaRPr lang="en-US" dirty="0" smtClean="0"/>
          </a:p>
          <a:p>
            <a:r>
              <a:rPr lang="en-US" dirty="0" smtClean="0"/>
              <a:t>$20 verses $206 (Library Prep Only)</a:t>
            </a:r>
          </a:p>
          <a:p>
            <a:r>
              <a:rPr lang="en-US" dirty="0" smtClean="0"/>
              <a:t>Generates libraries from the 3’ ends</a:t>
            </a:r>
          </a:p>
          <a:p>
            <a:r>
              <a:rPr lang="en-US" dirty="0" smtClean="0"/>
              <a:t>Eliminates the need for high number of reads</a:t>
            </a:r>
          </a:p>
          <a:p>
            <a:r>
              <a:rPr lang="en-US" dirty="0" smtClean="0"/>
              <a:t>Only needs Single End Read Data</a:t>
            </a:r>
          </a:p>
          <a:p>
            <a:r>
              <a:rPr lang="en-US" dirty="0" smtClean="0"/>
              <a:t>Excellent choice for Differential Gene Expression projects</a:t>
            </a:r>
            <a:endParaRPr lang="en-US" dirty="0"/>
          </a:p>
        </p:txBody>
      </p:sp>
    </p:spTree>
    <p:extLst>
      <p:ext uri="{BB962C8B-B14F-4D97-AF65-F5344CB8AC3E}">
        <p14:creationId xmlns:p14="http://schemas.microsoft.com/office/powerpoint/2010/main" val="14737424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04800"/>
            <a:ext cx="7772400" cy="1470025"/>
          </a:xfrm>
        </p:spPr>
        <p:txBody>
          <a:bodyPr/>
          <a:lstStyle/>
          <a:p>
            <a:r>
              <a:rPr lang="en-US" dirty="0" smtClean="0"/>
              <a:t>Tag-</a:t>
            </a:r>
            <a:r>
              <a:rPr lang="en-US" dirty="0" err="1" smtClean="0"/>
              <a:t>Seq</a:t>
            </a:r>
            <a:r>
              <a:rPr lang="en-US" dirty="0" smtClean="0"/>
              <a:t> Library Prep</a:t>
            </a:r>
            <a:endParaRPr lang="en-US" dirty="0"/>
          </a:p>
        </p:txBody>
      </p:sp>
      <p:sp>
        <p:nvSpPr>
          <p:cNvPr id="3" name="Subtitle 2"/>
          <p:cNvSpPr>
            <a:spLocks noGrp="1"/>
          </p:cNvSpPr>
          <p:nvPr>
            <p:ph type="subTitle" idx="1"/>
          </p:nvPr>
        </p:nvSpPr>
        <p:spPr>
          <a:xfrm>
            <a:off x="533400" y="1600200"/>
            <a:ext cx="7239000" cy="4343400"/>
          </a:xfrm>
        </p:spPr>
        <p:txBody>
          <a:bodyPr/>
          <a:lstStyle/>
          <a:p>
            <a:pPr marL="457200" indent="-457200" algn="l">
              <a:buFont typeface="Arial" pitchFamily="34" charset="0"/>
              <a:buChar char="•"/>
            </a:pPr>
            <a:r>
              <a:rPr lang="en-US" dirty="0" smtClean="0">
                <a:solidFill>
                  <a:schemeClr val="tx1"/>
                </a:solidFill>
              </a:rPr>
              <a:t>Fragment the RNA </a:t>
            </a:r>
          </a:p>
          <a:p>
            <a:pPr marL="457200" indent="-457200" algn="l">
              <a:buFont typeface="Arial" pitchFamily="34" charset="0"/>
              <a:buChar char="•"/>
            </a:pPr>
            <a:r>
              <a:rPr lang="en-US" dirty="0" smtClean="0">
                <a:solidFill>
                  <a:schemeClr val="tx1"/>
                </a:solidFill>
              </a:rPr>
              <a:t>First Strand synthesis</a:t>
            </a:r>
          </a:p>
          <a:p>
            <a:pPr marL="457200" indent="-457200" algn="l">
              <a:buFont typeface="Arial" pitchFamily="34" charset="0"/>
              <a:buChar char="•"/>
            </a:pPr>
            <a:r>
              <a:rPr lang="en-US" dirty="0" smtClean="0">
                <a:solidFill>
                  <a:schemeClr val="tx1"/>
                </a:solidFill>
              </a:rPr>
              <a:t>Amplify the </a:t>
            </a:r>
            <a:r>
              <a:rPr lang="en-US" dirty="0" err="1" smtClean="0">
                <a:solidFill>
                  <a:schemeClr val="tx1"/>
                </a:solidFill>
              </a:rPr>
              <a:t>cDNA</a:t>
            </a:r>
            <a:endParaRPr lang="en-US" dirty="0" smtClean="0">
              <a:solidFill>
                <a:schemeClr val="tx1"/>
              </a:solidFill>
            </a:endParaRPr>
          </a:p>
          <a:p>
            <a:pPr marL="457200" indent="-457200" algn="l">
              <a:buFont typeface="Arial" pitchFamily="34" charset="0"/>
              <a:buChar char="•"/>
            </a:pPr>
            <a:r>
              <a:rPr lang="en-US" dirty="0" smtClean="0">
                <a:solidFill>
                  <a:schemeClr val="tx1"/>
                </a:solidFill>
              </a:rPr>
              <a:t>Add the indexes to the </a:t>
            </a:r>
            <a:r>
              <a:rPr lang="en-US" dirty="0" err="1" smtClean="0">
                <a:solidFill>
                  <a:schemeClr val="tx1"/>
                </a:solidFill>
              </a:rPr>
              <a:t>cDNA</a:t>
            </a:r>
            <a:endParaRPr lang="en-US" dirty="0" smtClean="0">
              <a:solidFill>
                <a:schemeClr val="tx1"/>
              </a:solidFill>
            </a:endParaRPr>
          </a:p>
          <a:p>
            <a:pPr marL="457200" indent="-457200" algn="l">
              <a:buFont typeface="Arial" pitchFamily="34" charset="0"/>
              <a:buChar char="•"/>
            </a:pPr>
            <a:r>
              <a:rPr lang="en-US" dirty="0" smtClean="0">
                <a:solidFill>
                  <a:schemeClr val="tx1"/>
                </a:solidFill>
              </a:rPr>
              <a:t>Pool Samples</a:t>
            </a:r>
          </a:p>
          <a:p>
            <a:pPr marL="457200" indent="-457200" algn="l">
              <a:buFont typeface="Arial" pitchFamily="34" charset="0"/>
              <a:buChar char="•"/>
            </a:pPr>
            <a:r>
              <a:rPr lang="en-US" dirty="0" smtClean="0">
                <a:solidFill>
                  <a:schemeClr val="tx1"/>
                </a:solidFill>
              </a:rPr>
              <a:t>Size Select with Pippin</a:t>
            </a:r>
          </a:p>
          <a:p>
            <a:pPr marL="457200" indent="-457200" algn="l">
              <a:buFont typeface="Arial" pitchFamily="34" charset="0"/>
              <a:buChar char="•"/>
            </a:pPr>
            <a:r>
              <a:rPr lang="en-US" dirty="0" smtClean="0">
                <a:solidFill>
                  <a:schemeClr val="tx1"/>
                </a:solidFill>
              </a:rPr>
              <a:t>Sequence on a Single End Run</a:t>
            </a:r>
          </a:p>
          <a:p>
            <a:pPr algn="l"/>
            <a:endParaRPr lang="en-US" dirty="0">
              <a:solidFill>
                <a:schemeClr val="tx1"/>
              </a:solidFill>
            </a:endParaRPr>
          </a:p>
        </p:txBody>
      </p:sp>
    </p:spTree>
    <p:extLst>
      <p:ext uri="{BB962C8B-B14F-4D97-AF65-F5344CB8AC3E}">
        <p14:creationId xmlns:p14="http://schemas.microsoft.com/office/powerpoint/2010/main" val="10336048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1876" y="685800"/>
            <a:ext cx="4168724"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86000" y="123483"/>
            <a:ext cx="4953792" cy="584775"/>
          </a:xfrm>
          <a:prstGeom prst="rect">
            <a:avLst/>
          </a:prstGeom>
          <a:noFill/>
        </p:spPr>
        <p:txBody>
          <a:bodyPr wrap="none" rtlCol="0">
            <a:spAutoFit/>
          </a:bodyPr>
          <a:lstStyle/>
          <a:p>
            <a:r>
              <a:rPr lang="en-US" sz="3200" dirty="0" smtClean="0"/>
              <a:t>Tag-</a:t>
            </a:r>
            <a:r>
              <a:rPr lang="en-US" sz="3200" dirty="0" err="1" smtClean="0"/>
              <a:t>Seq</a:t>
            </a:r>
            <a:r>
              <a:rPr lang="en-US" sz="3200" dirty="0" smtClean="0"/>
              <a:t> Library Construction</a:t>
            </a:r>
            <a:endParaRPr lang="en-US" sz="3200" dirty="0"/>
          </a:p>
        </p:txBody>
      </p:sp>
      <p:sp>
        <p:nvSpPr>
          <p:cNvPr id="3" name="TextBox 2"/>
          <p:cNvSpPr txBox="1"/>
          <p:nvPr/>
        </p:nvSpPr>
        <p:spPr>
          <a:xfrm>
            <a:off x="0" y="1219200"/>
            <a:ext cx="5122621" cy="6186309"/>
          </a:xfrm>
          <a:prstGeom prst="rect">
            <a:avLst/>
          </a:prstGeom>
          <a:noFill/>
        </p:spPr>
        <p:txBody>
          <a:bodyPr wrap="none" rtlCol="0">
            <a:spAutoFit/>
          </a:bodyPr>
          <a:lstStyle/>
          <a:p>
            <a:pPr marL="285750" indent="-285750">
              <a:buFont typeface="Arial" pitchFamily="34" charset="0"/>
              <a:buChar char="•"/>
            </a:pPr>
            <a:r>
              <a:rPr lang="en-US" dirty="0" smtClean="0"/>
              <a:t>During first strand synthesis as the                           </a:t>
            </a:r>
          </a:p>
          <a:p>
            <a:r>
              <a:rPr lang="en-US" dirty="0"/>
              <a:t> </a:t>
            </a:r>
            <a:r>
              <a:rPr lang="en-US" dirty="0" smtClean="0"/>
              <a:t>    MMLV reaches the 5’ end it intrinsically </a:t>
            </a:r>
          </a:p>
          <a:p>
            <a:r>
              <a:rPr lang="en-US" dirty="0"/>
              <a:t> </a:t>
            </a:r>
            <a:r>
              <a:rPr lang="en-US" dirty="0" smtClean="0"/>
              <a:t>    adds additional nucleotides</a:t>
            </a:r>
          </a:p>
          <a:p>
            <a:endParaRPr lang="en-US" dirty="0" smtClean="0"/>
          </a:p>
          <a:p>
            <a:pPr marL="285750" indent="-285750">
              <a:buFont typeface="Arial" pitchFamily="34" charset="0"/>
              <a:buChar char="•"/>
            </a:pPr>
            <a:r>
              <a:rPr lang="en-US" dirty="0" smtClean="0"/>
              <a:t>Majority of these nucleotides are </a:t>
            </a:r>
            <a:r>
              <a:rPr lang="en-US" dirty="0" err="1" smtClean="0"/>
              <a:t>deoxycytidine</a:t>
            </a:r>
            <a:endParaRPr lang="en-US" dirty="0" smtClean="0"/>
          </a:p>
          <a:p>
            <a:pPr marL="285750" indent="-285750">
              <a:buFont typeface="Arial" pitchFamily="34" charset="0"/>
              <a:buChar char="•"/>
            </a:pPr>
            <a:endParaRPr lang="en-US" dirty="0" smtClean="0"/>
          </a:p>
          <a:p>
            <a:pPr marL="285750" indent="-285750">
              <a:buFont typeface="Arial" pitchFamily="34" charset="0"/>
              <a:buChar char="•"/>
            </a:pPr>
            <a:r>
              <a:rPr lang="en-US" dirty="0" smtClean="0"/>
              <a:t>These nucleotides serve as an anchor </a:t>
            </a:r>
          </a:p>
          <a:p>
            <a:r>
              <a:rPr lang="en-US" dirty="0"/>
              <a:t> </a:t>
            </a:r>
            <a:r>
              <a:rPr lang="en-US" dirty="0" smtClean="0"/>
              <a:t>    for the switch </a:t>
            </a:r>
            <a:r>
              <a:rPr lang="en-US" dirty="0" err="1" smtClean="0"/>
              <a:t>oligos</a:t>
            </a:r>
            <a:endParaRPr lang="en-US" dirty="0" smtClean="0"/>
          </a:p>
          <a:p>
            <a:endParaRPr lang="en-US" dirty="0" smtClean="0"/>
          </a:p>
          <a:p>
            <a:pPr marL="285750" indent="-285750">
              <a:buFont typeface="Arial" pitchFamily="34" charset="0"/>
              <a:buChar char="•"/>
            </a:pPr>
            <a:r>
              <a:rPr lang="en-US" dirty="0" smtClean="0"/>
              <a:t>NEW SOP introduces 3 </a:t>
            </a:r>
            <a:r>
              <a:rPr lang="en-US" dirty="0" err="1" smtClean="0"/>
              <a:t>oligos</a:t>
            </a:r>
            <a:r>
              <a:rPr lang="en-US" dirty="0" smtClean="0"/>
              <a:t> at this step</a:t>
            </a:r>
          </a:p>
          <a:p>
            <a:r>
              <a:rPr lang="en-US" dirty="0"/>
              <a:t> </a:t>
            </a:r>
            <a:r>
              <a:rPr lang="en-US" dirty="0" smtClean="0"/>
              <a:t>     to assist with base diversity </a:t>
            </a:r>
          </a:p>
          <a:p>
            <a:endParaRPr lang="en-US" dirty="0" smtClean="0"/>
          </a:p>
          <a:p>
            <a:pPr marL="285750" indent="-285750">
              <a:buFont typeface="Arial" pitchFamily="34" charset="0"/>
              <a:buChar char="•"/>
            </a:pPr>
            <a:r>
              <a:rPr lang="en-US" dirty="0" smtClean="0"/>
              <a:t>The new </a:t>
            </a:r>
            <a:r>
              <a:rPr lang="en-US" dirty="0" err="1" smtClean="0"/>
              <a:t>cDNA</a:t>
            </a:r>
            <a:r>
              <a:rPr lang="en-US" dirty="0" smtClean="0"/>
              <a:t> strand with portions of the</a:t>
            </a:r>
          </a:p>
          <a:p>
            <a:r>
              <a:rPr lang="en-US" dirty="0"/>
              <a:t> </a:t>
            </a:r>
            <a:r>
              <a:rPr lang="en-US" dirty="0" smtClean="0"/>
              <a:t>     adapter add is then amplified</a:t>
            </a:r>
          </a:p>
          <a:p>
            <a:endParaRPr lang="en-US" dirty="0" smtClean="0"/>
          </a:p>
          <a:p>
            <a:pPr marL="285750" indent="-285750">
              <a:buFont typeface="Arial" pitchFamily="34" charset="0"/>
              <a:buChar char="•"/>
            </a:pPr>
            <a:r>
              <a:rPr lang="en-US" dirty="0" smtClean="0"/>
              <a:t>Following </a:t>
            </a:r>
            <a:r>
              <a:rPr lang="en-US" dirty="0" err="1" smtClean="0"/>
              <a:t>cDNA</a:t>
            </a:r>
            <a:r>
              <a:rPr lang="en-US" dirty="0" smtClean="0"/>
              <a:t> amplification there </a:t>
            </a:r>
          </a:p>
          <a:p>
            <a:r>
              <a:rPr lang="en-US" dirty="0"/>
              <a:t> </a:t>
            </a:r>
            <a:r>
              <a:rPr lang="en-US" dirty="0" smtClean="0"/>
              <a:t>    is a second PCR to add the index portion </a:t>
            </a:r>
          </a:p>
          <a:p>
            <a:r>
              <a:rPr lang="en-US" dirty="0"/>
              <a:t> </a:t>
            </a:r>
            <a:r>
              <a:rPr lang="en-US" dirty="0" smtClean="0"/>
              <a:t>    of the adapter</a:t>
            </a:r>
          </a:p>
          <a:p>
            <a:pPr marL="285750" indent="-285750">
              <a:buFont typeface="Arial" pitchFamily="34" charset="0"/>
              <a:buChar char="•"/>
            </a:pPr>
            <a:endParaRPr lang="en-US" dirty="0" smtClean="0"/>
          </a:p>
          <a:p>
            <a:pPr marL="285750" indent="-285750">
              <a:buFont typeface="Arial" pitchFamily="34" charset="0"/>
              <a:buChar char="•"/>
            </a:pPr>
            <a:endParaRPr lang="en-US" dirty="0" smtClean="0"/>
          </a:p>
          <a:p>
            <a:pPr marL="285750" indent="-285750">
              <a:buFont typeface="Arial" pitchFamily="34" charset="0"/>
              <a:buChar char="•"/>
            </a:pPr>
            <a:endParaRPr lang="en-US" dirty="0" smtClean="0"/>
          </a:p>
          <a:p>
            <a:r>
              <a:rPr lang="en-US" dirty="0" smtClean="0"/>
              <a:t>      </a:t>
            </a:r>
            <a:endParaRPr lang="en-US" dirty="0"/>
          </a:p>
        </p:txBody>
      </p:sp>
      <p:sp>
        <p:nvSpPr>
          <p:cNvPr id="4" name="TextBox 3"/>
          <p:cNvSpPr txBox="1"/>
          <p:nvPr/>
        </p:nvSpPr>
        <p:spPr>
          <a:xfrm>
            <a:off x="4205456" y="6169223"/>
            <a:ext cx="4483920" cy="307777"/>
          </a:xfrm>
          <a:prstGeom prst="rect">
            <a:avLst/>
          </a:prstGeom>
          <a:noFill/>
        </p:spPr>
        <p:txBody>
          <a:bodyPr wrap="none" rtlCol="0">
            <a:spAutoFit/>
          </a:bodyPr>
          <a:lstStyle/>
          <a:p>
            <a:r>
              <a:rPr lang="en-US" sz="700" dirty="0" smtClean="0"/>
              <a:t>Meyer E., </a:t>
            </a:r>
            <a:r>
              <a:rPr lang="en-US" sz="700" dirty="0" err="1" smtClean="0"/>
              <a:t>Aglyamova</a:t>
            </a:r>
            <a:r>
              <a:rPr lang="en-US" sz="700" dirty="0" smtClean="0"/>
              <a:t> G.V., </a:t>
            </a:r>
            <a:r>
              <a:rPr lang="en-US" sz="700" dirty="0" err="1" smtClean="0"/>
              <a:t>Matz</a:t>
            </a:r>
            <a:r>
              <a:rPr lang="en-US" sz="700" dirty="0"/>
              <a:t> M.V (2011) Profiling gene expression responses of coral larvae (</a:t>
            </a:r>
            <a:r>
              <a:rPr lang="en-US" sz="700" dirty="0" err="1"/>
              <a:t>Acropora</a:t>
            </a:r>
            <a:r>
              <a:rPr lang="en-US" sz="700" dirty="0"/>
              <a:t> </a:t>
            </a:r>
            <a:r>
              <a:rPr lang="en-US" sz="700" dirty="0" err="1"/>
              <a:t>millepora</a:t>
            </a:r>
            <a:r>
              <a:rPr lang="en-US" sz="700" dirty="0" smtClean="0"/>
              <a:t>)</a:t>
            </a:r>
          </a:p>
          <a:p>
            <a:r>
              <a:rPr lang="en-US" sz="700" dirty="0" smtClean="0"/>
              <a:t> </a:t>
            </a:r>
            <a:r>
              <a:rPr lang="en-US" sz="700" dirty="0"/>
              <a:t>to elevated temperature and settlement inducers using a novel RNA-</a:t>
            </a:r>
            <a:r>
              <a:rPr lang="en-US" sz="700" dirty="0" err="1"/>
              <a:t>Seq</a:t>
            </a:r>
            <a:r>
              <a:rPr lang="en-US" sz="700" dirty="0"/>
              <a:t> procedure, </a:t>
            </a:r>
            <a:r>
              <a:rPr lang="en-US" sz="700" i="1" dirty="0"/>
              <a:t>Molecular </a:t>
            </a:r>
            <a:r>
              <a:rPr lang="en-US" sz="700" i="1" dirty="0" smtClean="0"/>
              <a:t>Ecology </a:t>
            </a:r>
            <a:r>
              <a:rPr lang="en-US" sz="700" dirty="0" smtClean="0"/>
              <a:t>365-294</a:t>
            </a:r>
            <a:endParaRPr lang="en-US" sz="700" dirty="0"/>
          </a:p>
        </p:txBody>
      </p:sp>
    </p:spTree>
    <p:extLst>
      <p:ext uri="{BB962C8B-B14F-4D97-AF65-F5344CB8AC3E}">
        <p14:creationId xmlns:p14="http://schemas.microsoft.com/office/powerpoint/2010/main" val="23296504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Tag-</a:t>
            </a:r>
            <a:r>
              <a:rPr lang="en-US" dirty="0" err="1" smtClean="0"/>
              <a:t>Seq</a:t>
            </a:r>
            <a:r>
              <a:rPr lang="en-US" dirty="0" smtClean="0"/>
              <a:t> Cont.</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561" y="1295400"/>
            <a:ext cx="6794239"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5410200"/>
            <a:ext cx="51625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66800" y="4876800"/>
            <a:ext cx="3042243" cy="369332"/>
          </a:xfrm>
          <a:prstGeom prst="rect">
            <a:avLst/>
          </a:prstGeom>
          <a:noFill/>
        </p:spPr>
        <p:txBody>
          <a:bodyPr wrap="none" rtlCol="0">
            <a:spAutoFit/>
          </a:bodyPr>
          <a:lstStyle/>
          <a:p>
            <a:r>
              <a:rPr lang="en-US" dirty="0" smtClean="0"/>
              <a:t>TS </a:t>
            </a:r>
            <a:r>
              <a:rPr lang="en-US" dirty="0" err="1" smtClean="0"/>
              <a:t>Oligos</a:t>
            </a:r>
            <a:r>
              <a:rPr lang="en-US" dirty="0" smtClean="0"/>
              <a:t> (Template Switching)</a:t>
            </a:r>
            <a:endParaRPr lang="en-US" dirty="0"/>
          </a:p>
        </p:txBody>
      </p:sp>
      <p:sp>
        <p:nvSpPr>
          <p:cNvPr id="6" name="TextBox 5"/>
          <p:cNvSpPr txBox="1"/>
          <p:nvPr/>
        </p:nvSpPr>
        <p:spPr>
          <a:xfrm>
            <a:off x="6010549" y="2115979"/>
            <a:ext cx="923651" cy="246221"/>
          </a:xfrm>
          <a:prstGeom prst="rect">
            <a:avLst/>
          </a:prstGeom>
          <a:noFill/>
        </p:spPr>
        <p:txBody>
          <a:bodyPr wrap="none" rtlCol="0">
            <a:spAutoFit/>
          </a:bodyPr>
          <a:lstStyle/>
          <a:p>
            <a:r>
              <a:rPr lang="en-US" sz="1000" dirty="0" smtClean="0"/>
              <a:t>R2 Primer Site</a:t>
            </a:r>
            <a:endParaRPr lang="en-US" sz="1000" dirty="0"/>
          </a:p>
        </p:txBody>
      </p:sp>
      <p:sp>
        <p:nvSpPr>
          <p:cNvPr id="8" name="TextBox 7"/>
          <p:cNvSpPr txBox="1"/>
          <p:nvPr/>
        </p:nvSpPr>
        <p:spPr>
          <a:xfrm>
            <a:off x="1371600" y="2895600"/>
            <a:ext cx="923651" cy="246221"/>
          </a:xfrm>
          <a:prstGeom prst="rect">
            <a:avLst/>
          </a:prstGeom>
          <a:noFill/>
        </p:spPr>
        <p:txBody>
          <a:bodyPr wrap="none" rtlCol="0">
            <a:spAutoFit/>
          </a:bodyPr>
          <a:lstStyle/>
          <a:p>
            <a:r>
              <a:rPr lang="en-US" sz="1000" dirty="0" smtClean="0"/>
              <a:t>R1 Primer Site</a:t>
            </a:r>
            <a:endParaRPr lang="en-US" sz="1000" dirty="0"/>
          </a:p>
        </p:txBody>
      </p:sp>
      <p:pic>
        <p:nvPicPr>
          <p:cNvPr id="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419600"/>
            <a:ext cx="3573540" cy="565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4618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 Traces on Tag-</a:t>
            </a:r>
            <a:r>
              <a:rPr lang="en-US" dirty="0" err="1" smtClean="0"/>
              <a:t>Seq</a:t>
            </a:r>
            <a:r>
              <a:rPr lang="en-US" dirty="0" smtClean="0"/>
              <a:t> libraries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1529725"/>
            <a:ext cx="3638550" cy="395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080113"/>
            <a:ext cx="3695700" cy="348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43000" y="5177135"/>
            <a:ext cx="2156360" cy="461665"/>
          </a:xfrm>
          <a:prstGeom prst="rect">
            <a:avLst/>
          </a:prstGeom>
          <a:noFill/>
        </p:spPr>
        <p:txBody>
          <a:bodyPr wrap="none" rtlCol="0">
            <a:spAutoFit/>
          </a:bodyPr>
          <a:lstStyle/>
          <a:p>
            <a:r>
              <a:rPr lang="en-US" sz="2400" dirty="0" smtClean="0"/>
              <a:t>Amplified </a:t>
            </a:r>
            <a:r>
              <a:rPr lang="en-US" sz="2400" dirty="0" err="1" smtClean="0"/>
              <a:t>cDNA</a:t>
            </a:r>
            <a:endParaRPr lang="en-US" sz="2400" dirty="0"/>
          </a:p>
        </p:txBody>
      </p:sp>
      <p:sp>
        <p:nvSpPr>
          <p:cNvPr id="8" name="TextBox 7"/>
          <p:cNvSpPr txBox="1"/>
          <p:nvPr/>
        </p:nvSpPr>
        <p:spPr>
          <a:xfrm>
            <a:off x="4800600" y="5181600"/>
            <a:ext cx="3161443" cy="461665"/>
          </a:xfrm>
          <a:prstGeom prst="rect">
            <a:avLst/>
          </a:prstGeom>
          <a:noFill/>
        </p:spPr>
        <p:txBody>
          <a:bodyPr wrap="none" rtlCol="0">
            <a:spAutoFit/>
          </a:bodyPr>
          <a:lstStyle/>
          <a:p>
            <a:r>
              <a:rPr lang="en-US" sz="2400" dirty="0" smtClean="0"/>
              <a:t>Final Library Post Pippin</a:t>
            </a:r>
            <a:endParaRPr lang="en-US" sz="2400" dirty="0"/>
          </a:p>
        </p:txBody>
      </p:sp>
    </p:spTree>
    <p:extLst>
      <p:ext uri="{BB962C8B-B14F-4D97-AF65-F5344CB8AC3E}">
        <p14:creationId xmlns:p14="http://schemas.microsoft.com/office/powerpoint/2010/main" val="11707609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24050"/>
            <a:ext cx="8239125" cy="271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895600" y="76200"/>
            <a:ext cx="3735446" cy="492443"/>
          </a:xfrm>
          <a:prstGeom prst="rect">
            <a:avLst/>
          </a:prstGeom>
          <a:noFill/>
        </p:spPr>
        <p:txBody>
          <a:bodyPr wrap="none" rtlCol="0">
            <a:spAutoFit/>
          </a:bodyPr>
          <a:lstStyle/>
          <a:p>
            <a:r>
              <a:rPr lang="en-US" sz="2600" dirty="0" smtClean="0"/>
              <a:t>Supplemental Information</a:t>
            </a:r>
          </a:p>
        </p:txBody>
      </p:sp>
      <p:sp>
        <p:nvSpPr>
          <p:cNvPr id="3" name="TextBox 2"/>
          <p:cNvSpPr txBox="1"/>
          <p:nvPr/>
        </p:nvSpPr>
        <p:spPr>
          <a:xfrm>
            <a:off x="381000" y="1478518"/>
            <a:ext cx="1771062" cy="369332"/>
          </a:xfrm>
          <a:prstGeom prst="rect">
            <a:avLst/>
          </a:prstGeom>
          <a:noFill/>
        </p:spPr>
        <p:txBody>
          <a:bodyPr wrap="none" rtlCol="0">
            <a:spAutoFit/>
          </a:bodyPr>
          <a:lstStyle/>
          <a:p>
            <a:r>
              <a:rPr lang="en-US" dirty="0" smtClean="0"/>
              <a:t>ds Index Adapter</a:t>
            </a:r>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 y="3219450"/>
            <a:ext cx="51625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61387" y="2737966"/>
            <a:ext cx="3410538" cy="369332"/>
          </a:xfrm>
          <a:prstGeom prst="rect">
            <a:avLst/>
          </a:prstGeom>
          <a:noFill/>
        </p:spPr>
        <p:txBody>
          <a:bodyPr wrap="square" rtlCol="0">
            <a:spAutoFit/>
          </a:bodyPr>
          <a:lstStyle/>
          <a:p>
            <a:r>
              <a:rPr lang="en-US" dirty="0" smtClean="0"/>
              <a:t>Switch </a:t>
            </a:r>
            <a:r>
              <a:rPr lang="en-US" dirty="0" err="1" smtClean="0"/>
              <a:t>Oligos</a:t>
            </a:r>
            <a:r>
              <a:rPr lang="en-US" dirty="0" smtClean="0"/>
              <a:t> </a:t>
            </a:r>
            <a:endParaRPr lang="en-US" dirty="0"/>
          </a:p>
        </p:txBody>
      </p:sp>
    </p:spTree>
    <p:extLst>
      <p:ext uri="{BB962C8B-B14F-4D97-AF65-F5344CB8AC3E}">
        <p14:creationId xmlns:p14="http://schemas.microsoft.com/office/powerpoint/2010/main" val="23938947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RNA, the Starting Material </a:t>
            </a:r>
            <a:endParaRPr lang="en-US" dirty="0"/>
          </a:p>
        </p:txBody>
      </p:sp>
      <p:sp>
        <p:nvSpPr>
          <p:cNvPr id="3" name="Content Placeholder 2"/>
          <p:cNvSpPr>
            <a:spLocks noGrp="1"/>
          </p:cNvSpPr>
          <p:nvPr>
            <p:ph idx="1"/>
          </p:nvPr>
        </p:nvSpPr>
        <p:spPr>
          <a:xfrm>
            <a:off x="457200" y="1341437"/>
            <a:ext cx="8229600" cy="4525963"/>
          </a:xfrm>
        </p:spPr>
        <p:txBody>
          <a:bodyPr>
            <a:normAutofit lnSpcReduction="10000"/>
          </a:bodyPr>
          <a:lstStyle/>
          <a:p>
            <a:r>
              <a:rPr lang="en-US" dirty="0" smtClean="0"/>
              <a:t>First step is to check the quality of the RNA before any work begins</a:t>
            </a:r>
          </a:p>
          <a:p>
            <a:pPr lvl="1"/>
            <a:r>
              <a:rPr lang="en-US" dirty="0" smtClean="0"/>
              <a:t>We check the RNA quality and the concentration using the Agilent </a:t>
            </a:r>
            <a:r>
              <a:rPr lang="en-US" dirty="0" err="1" smtClean="0"/>
              <a:t>Bioanalyzer</a:t>
            </a:r>
            <a:r>
              <a:rPr lang="en-US" dirty="0" smtClean="0"/>
              <a:t>, an automated gel electrophoresis system</a:t>
            </a:r>
          </a:p>
          <a:p>
            <a:pPr lvl="2"/>
            <a:r>
              <a:rPr lang="en-US" dirty="0" smtClean="0"/>
              <a:t>RNA is assigned a RIN, RNA Integrity Number, this is a value designed by Agilent</a:t>
            </a:r>
          </a:p>
          <a:p>
            <a:pPr lvl="2"/>
            <a:r>
              <a:rPr lang="en-US" dirty="0" smtClean="0"/>
              <a:t>1 is the lowest and 10 the highest, most intact </a:t>
            </a:r>
          </a:p>
          <a:p>
            <a:pPr lvl="3"/>
            <a:r>
              <a:rPr lang="en-US" dirty="0" smtClean="0"/>
              <a:t>Ex. Total RNA degraded</a:t>
            </a:r>
          </a:p>
          <a:p>
            <a:pPr marL="1371600" lvl="3" indent="0">
              <a:buNone/>
            </a:pPr>
            <a:endParaRPr lang="en-US" dirty="0" smtClean="0"/>
          </a:p>
          <a:p>
            <a:pPr marL="914400" lvl="2" indent="0">
              <a:buNone/>
            </a:pPr>
            <a:r>
              <a:rPr lang="en-US" dirty="0"/>
              <a:t> </a:t>
            </a:r>
            <a:r>
              <a:rPr lang="en-US" dirty="0" smtClean="0"/>
              <a:t>  	</a:t>
            </a:r>
            <a:endParaRPr lang="en-US" sz="20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625778"/>
            <a:ext cx="3054927" cy="215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562600" y="6705600"/>
            <a:ext cx="2969083" cy="184666"/>
          </a:xfrm>
          <a:prstGeom prst="rect">
            <a:avLst/>
          </a:prstGeom>
          <a:noFill/>
        </p:spPr>
        <p:txBody>
          <a:bodyPr wrap="none" rtlCol="0">
            <a:spAutoFit/>
          </a:bodyPr>
          <a:lstStyle/>
          <a:p>
            <a:r>
              <a:rPr lang="en-US" sz="600" dirty="0" smtClean="0"/>
              <a:t>Image. Retrieved from http://www.agilent.com/cs/library/applications/5989-1165EN.pdf</a:t>
            </a:r>
            <a:endParaRPr lang="en-US" sz="600" dirty="0"/>
          </a:p>
        </p:txBody>
      </p:sp>
    </p:spTree>
    <p:extLst>
      <p:ext uri="{BB962C8B-B14F-4D97-AF65-F5344CB8AC3E}">
        <p14:creationId xmlns:p14="http://schemas.microsoft.com/office/powerpoint/2010/main" val="29432777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28600"/>
            <a:ext cx="5093605" cy="6019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85800" y="6384908"/>
            <a:ext cx="8092665" cy="369332"/>
          </a:xfrm>
          <a:prstGeom prst="rect">
            <a:avLst/>
          </a:prstGeom>
          <a:noFill/>
        </p:spPr>
        <p:txBody>
          <a:bodyPr wrap="none" rtlCol="0">
            <a:spAutoFit/>
          </a:bodyPr>
          <a:lstStyle/>
          <a:p>
            <a:r>
              <a:rPr lang="en-US" dirty="0" smtClean="0"/>
              <a:t>This Text is misleading and I have seen this stated several times while doing searches</a:t>
            </a:r>
            <a:endParaRPr lang="en-US" dirty="0"/>
          </a:p>
        </p:txBody>
      </p:sp>
    </p:spTree>
    <p:extLst>
      <p:ext uri="{BB962C8B-B14F-4D97-AF65-F5344CB8AC3E}">
        <p14:creationId xmlns:p14="http://schemas.microsoft.com/office/powerpoint/2010/main" val="4739885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04"/>
          <p:cNvSpPr/>
          <p:nvPr/>
        </p:nvSpPr>
        <p:spPr>
          <a:xfrm>
            <a:off x="1694634" y="1696442"/>
            <a:ext cx="5493545" cy="36116"/>
          </a:xfrm>
          <a:prstGeom prst="rect">
            <a:avLst/>
          </a:prstGeom>
          <a:blipFill>
            <a:blip r:embed="rId2"/>
          </a:blipFill>
          <a:ln w="12700">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5" name="Shape 205"/>
          <p:cNvSpPr/>
          <p:nvPr/>
        </p:nvSpPr>
        <p:spPr>
          <a:xfrm>
            <a:off x="6503415" y="1729647"/>
            <a:ext cx="735585" cy="4064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lvl1pPr>
          </a:lstStyle>
          <a:p>
            <a:r>
              <a:t>Gene</a:t>
            </a:r>
          </a:p>
        </p:txBody>
      </p:sp>
      <p:sp>
        <p:nvSpPr>
          <p:cNvPr id="6" name="Shape 206"/>
          <p:cNvSpPr/>
          <p:nvPr/>
        </p:nvSpPr>
        <p:spPr>
          <a:xfrm>
            <a:off x="1698074" y="1510903"/>
            <a:ext cx="735585" cy="1"/>
          </a:xfrm>
          <a:prstGeom prst="line">
            <a:avLst/>
          </a:prstGeom>
          <a:ln w="25400">
            <a:solidFill>
              <a:srgbClr val="000000"/>
            </a:solidFill>
            <a:miter lim="400000"/>
            <a:tailEnd type="triangle"/>
          </a:ln>
        </p:spPr>
        <p:txBody>
          <a:bodyPr lIns="50800" tIns="50800" rIns="50800" bIns="50800" anchor="ctr"/>
          <a:lstStyle/>
          <a:p>
            <a:pPr>
              <a:defRPr sz="2400"/>
            </a:pPr>
            <a:endParaRPr/>
          </a:p>
        </p:txBody>
      </p:sp>
      <p:sp>
        <p:nvSpPr>
          <p:cNvPr id="7" name="Shape 207"/>
          <p:cNvSpPr/>
          <p:nvPr/>
        </p:nvSpPr>
        <p:spPr>
          <a:xfrm>
            <a:off x="1604031" y="1105230"/>
            <a:ext cx="2474088" cy="3556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700"/>
            </a:lvl1pPr>
          </a:lstStyle>
          <a:p>
            <a:r>
              <a:t>Direction of transcription</a:t>
            </a:r>
          </a:p>
        </p:txBody>
      </p:sp>
      <p:sp>
        <p:nvSpPr>
          <p:cNvPr id="8" name="Shape 208"/>
          <p:cNvSpPr/>
          <p:nvPr/>
        </p:nvSpPr>
        <p:spPr>
          <a:xfrm>
            <a:off x="1681141" y="1918096"/>
            <a:ext cx="1824176" cy="1"/>
          </a:xfrm>
          <a:prstGeom prst="line">
            <a:avLst/>
          </a:prstGeom>
          <a:ln w="25400">
            <a:solidFill>
              <a:schemeClr val="accent5"/>
            </a:solidFill>
            <a:miter lim="400000"/>
            <a:tailEnd type="triangle"/>
          </a:ln>
        </p:spPr>
        <p:txBody>
          <a:bodyPr lIns="50800" tIns="50800" rIns="50800" bIns="50800" anchor="ctr"/>
          <a:lstStyle/>
          <a:p>
            <a:pPr>
              <a:defRPr sz="2400"/>
            </a:pPr>
            <a:endParaRPr/>
          </a:p>
        </p:txBody>
      </p:sp>
      <p:sp>
        <p:nvSpPr>
          <p:cNvPr id="9" name="Shape 209"/>
          <p:cNvSpPr/>
          <p:nvPr/>
        </p:nvSpPr>
        <p:spPr>
          <a:xfrm>
            <a:off x="1377679" y="1968169"/>
            <a:ext cx="2926792" cy="3556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1">
              <a:defRPr sz="1700"/>
            </a:pPr>
            <a:r>
              <a:rPr dirty="0"/>
              <a:t>R1 reads in same direction</a:t>
            </a:r>
          </a:p>
        </p:txBody>
      </p:sp>
      <p:sp>
        <p:nvSpPr>
          <p:cNvPr id="10" name="Shape 210"/>
          <p:cNvSpPr/>
          <p:nvPr/>
        </p:nvSpPr>
        <p:spPr>
          <a:xfrm>
            <a:off x="1686168" y="3709061"/>
            <a:ext cx="5493544" cy="36116"/>
          </a:xfrm>
          <a:prstGeom prst="rect">
            <a:avLst/>
          </a:prstGeom>
          <a:blipFill>
            <a:blip r:embed="rId2"/>
          </a:blipFill>
          <a:ln w="12700">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11" name="Shape 211"/>
          <p:cNvSpPr/>
          <p:nvPr/>
        </p:nvSpPr>
        <p:spPr>
          <a:xfrm>
            <a:off x="6494949" y="3742266"/>
            <a:ext cx="735585" cy="4064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a:lvl1pPr>
          </a:lstStyle>
          <a:p>
            <a:r>
              <a:t>Gene</a:t>
            </a:r>
          </a:p>
        </p:txBody>
      </p:sp>
      <p:sp>
        <p:nvSpPr>
          <p:cNvPr id="12" name="Shape 212"/>
          <p:cNvSpPr/>
          <p:nvPr/>
        </p:nvSpPr>
        <p:spPr>
          <a:xfrm>
            <a:off x="1689608" y="3523522"/>
            <a:ext cx="735585" cy="1"/>
          </a:xfrm>
          <a:prstGeom prst="line">
            <a:avLst/>
          </a:prstGeom>
          <a:ln w="25400">
            <a:solidFill>
              <a:srgbClr val="000000"/>
            </a:solidFill>
            <a:miter lim="400000"/>
            <a:tailEnd type="triangle"/>
          </a:ln>
        </p:spPr>
        <p:txBody>
          <a:bodyPr lIns="50800" tIns="50800" rIns="50800" bIns="50800" anchor="ctr"/>
          <a:lstStyle/>
          <a:p>
            <a:pPr>
              <a:defRPr sz="2400"/>
            </a:pPr>
            <a:endParaRPr/>
          </a:p>
        </p:txBody>
      </p:sp>
      <p:sp>
        <p:nvSpPr>
          <p:cNvPr id="13" name="Shape 213"/>
          <p:cNvSpPr/>
          <p:nvPr/>
        </p:nvSpPr>
        <p:spPr>
          <a:xfrm>
            <a:off x="1595564" y="3117849"/>
            <a:ext cx="2474088" cy="3556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700"/>
            </a:lvl1pPr>
          </a:lstStyle>
          <a:p>
            <a:r>
              <a:t>Direction of transcription</a:t>
            </a:r>
          </a:p>
        </p:txBody>
      </p:sp>
      <p:sp>
        <p:nvSpPr>
          <p:cNvPr id="14" name="Shape 214"/>
          <p:cNvSpPr/>
          <p:nvPr/>
        </p:nvSpPr>
        <p:spPr>
          <a:xfrm flipH="1">
            <a:off x="1698074" y="3930715"/>
            <a:ext cx="1824176" cy="1"/>
          </a:xfrm>
          <a:prstGeom prst="line">
            <a:avLst/>
          </a:prstGeom>
          <a:ln w="25400">
            <a:solidFill>
              <a:schemeClr val="accent5"/>
            </a:solidFill>
            <a:miter lim="400000"/>
            <a:tailEnd type="triangle"/>
          </a:ln>
        </p:spPr>
        <p:txBody>
          <a:bodyPr lIns="50800" tIns="50800" rIns="50800" bIns="50800" anchor="ctr"/>
          <a:lstStyle/>
          <a:p>
            <a:pPr>
              <a:defRPr sz="2400"/>
            </a:pPr>
            <a:endParaRPr/>
          </a:p>
        </p:txBody>
      </p:sp>
      <p:sp>
        <p:nvSpPr>
          <p:cNvPr id="15" name="Shape 215"/>
          <p:cNvSpPr/>
          <p:nvPr/>
        </p:nvSpPr>
        <p:spPr>
          <a:xfrm>
            <a:off x="1382558" y="3980788"/>
            <a:ext cx="3238767" cy="3556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1">
              <a:defRPr sz="1700"/>
            </a:pPr>
            <a:r>
              <a:t>R1 reads in opposite direction</a:t>
            </a:r>
          </a:p>
        </p:txBody>
      </p:sp>
      <p:sp>
        <p:nvSpPr>
          <p:cNvPr id="16" name="Shape 216"/>
          <p:cNvSpPr/>
          <p:nvPr/>
        </p:nvSpPr>
        <p:spPr>
          <a:xfrm>
            <a:off x="1602358" y="2609108"/>
            <a:ext cx="910085" cy="469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400" b="1">
                <a:latin typeface="Helvetica"/>
                <a:ea typeface="Helvetica"/>
                <a:cs typeface="Helvetica"/>
                <a:sym typeface="Helvetica"/>
              </a:defRPr>
            </a:lvl1pPr>
          </a:lstStyle>
          <a:p>
            <a:r>
              <a:t>dUTP</a:t>
            </a:r>
          </a:p>
        </p:txBody>
      </p:sp>
      <p:sp>
        <p:nvSpPr>
          <p:cNvPr id="17" name="Shape 217"/>
          <p:cNvSpPr/>
          <p:nvPr/>
        </p:nvSpPr>
        <p:spPr>
          <a:xfrm>
            <a:off x="1575878" y="583736"/>
            <a:ext cx="1299419" cy="469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400" b="1">
                <a:latin typeface="Helvetica"/>
                <a:ea typeface="Helvetica"/>
                <a:cs typeface="Helvetica"/>
                <a:sym typeface="Helvetica"/>
              </a:defRPr>
            </a:lvl1pPr>
          </a:lstStyle>
          <a:p>
            <a:r>
              <a:rPr dirty="0"/>
              <a:t>Ligation</a:t>
            </a:r>
          </a:p>
        </p:txBody>
      </p:sp>
      <p:sp>
        <p:nvSpPr>
          <p:cNvPr id="18" name="Shape 218"/>
          <p:cNvSpPr/>
          <p:nvPr/>
        </p:nvSpPr>
        <p:spPr>
          <a:xfrm>
            <a:off x="1345679" y="4571999"/>
            <a:ext cx="4684758" cy="609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lvl="1" algn="l">
              <a:defRPr sz="1700"/>
            </a:pPr>
            <a:r>
              <a:t>HT-SEQ —reverse tag applicable for dUTP library prepped data</a:t>
            </a:r>
          </a:p>
        </p:txBody>
      </p:sp>
    </p:spTree>
    <p:extLst>
      <p:ext uri="{BB962C8B-B14F-4D97-AF65-F5344CB8AC3E}">
        <p14:creationId xmlns:p14="http://schemas.microsoft.com/office/powerpoint/2010/main" val="4918981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of Intact and Degraded RNA</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411" y="1447800"/>
            <a:ext cx="8295389"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90575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is this so Important for RNA-</a:t>
            </a:r>
            <a:r>
              <a:rPr lang="en-US" dirty="0" err="1" smtClean="0"/>
              <a:t>Seq</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quality of the RNA will determine what options are available for library prep.</a:t>
            </a:r>
          </a:p>
          <a:p>
            <a:pPr lvl="1"/>
            <a:r>
              <a:rPr lang="en-US" dirty="0" smtClean="0"/>
              <a:t>When you have intact RNA, RIN &gt; 7, you can choose from either poly(A) capture or </a:t>
            </a:r>
            <a:r>
              <a:rPr lang="en-US" dirty="0" err="1" smtClean="0"/>
              <a:t>Ribo</a:t>
            </a:r>
            <a:r>
              <a:rPr lang="en-US" dirty="0" smtClean="0"/>
              <a:t>-Depletion, depending on the study</a:t>
            </a:r>
          </a:p>
          <a:p>
            <a:pPr lvl="1"/>
            <a:r>
              <a:rPr lang="en-US" dirty="0" smtClean="0"/>
              <a:t>If the samples are degraded it is highly recommended to either do a </a:t>
            </a:r>
            <a:r>
              <a:rPr lang="en-US" dirty="0" err="1" smtClean="0"/>
              <a:t>ribo</a:t>
            </a:r>
            <a:r>
              <a:rPr lang="en-US" dirty="0" smtClean="0"/>
              <a:t>-depletion or use total RNA as the starting material, using total can be costly unless it’s prokaryotic</a:t>
            </a:r>
          </a:p>
          <a:p>
            <a:pPr lvl="2"/>
            <a:r>
              <a:rPr lang="en-US" dirty="0" smtClean="0"/>
              <a:t>Degradation results in the loss of poly(A) tails, so                 </a:t>
            </a:r>
            <a:r>
              <a:rPr lang="en-US" dirty="0" err="1" smtClean="0"/>
              <a:t>Ribo</a:t>
            </a:r>
            <a:r>
              <a:rPr lang="en-US" dirty="0" smtClean="0"/>
              <a:t>-Depletion would be a better option</a:t>
            </a:r>
          </a:p>
          <a:p>
            <a:pPr lvl="3"/>
            <a:r>
              <a:rPr lang="en-US" dirty="0" smtClean="0"/>
              <a:t>Highly Degraded RNA can perform in RNA-</a:t>
            </a:r>
            <a:r>
              <a:rPr lang="en-US" dirty="0" err="1" smtClean="0"/>
              <a:t>Seq</a:t>
            </a:r>
            <a:r>
              <a:rPr lang="en-US" dirty="0" smtClean="0"/>
              <a:t> </a:t>
            </a:r>
          </a:p>
          <a:p>
            <a:pPr lvl="5"/>
            <a:r>
              <a:rPr lang="en-US" dirty="0"/>
              <a:t>https://www.nature.com/articles/nbt.2972</a:t>
            </a:r>
            <a:endParaRPr lang="en-US" dirty="0" smtClean="0"/>
          </a:p>
        </p:txBody>
      </p:sp>
    </p:spTree>
    <p:extLst>
      <p:ext uri="{BB962C8B-B14F-4D97-AF65-F5344CB8AC3E}">
        <p14:creationId xmlns:p14="http://schemas.microsoft.com/office/powerpoint/2010/main" val="26872561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3 most popular choices </a:t>
            </a:r>
            <a:endParaRPr lang="en-US" sz="3600" dirty="0"/>
          </a:p>
        </p:txBody>
      </p:sp>
      <p:sp>
        <p:nvSpPr>
          <p:cNvPr id="3" name="Content Placeholder 2"/>
          <p:cNvSpPr>
            <a:spLocks noGrp="1"/>
          </p:cNvSpPr>
          <p:nvPr>
            <p:ph idx="1"/>
          </p:nvPr>
        </p:nvSpPr>
        <p:spPr/>
        <p:txBody>
          <a:bodyPr>
            <a:normAutofit fontScale="92500" lnSpcReduction="20000"/>
          </a:bodyPr>
          <a:lstStyle/>
          <a:p>
            <a:r>
              <a:rPr lang="en-US" dirty="0" smtClean="0"/>
              <a:t>Choosing the starting material is dependent on what the questions are being answered and is usually decided by the customer</a:t>
            </a:r>
          </a:p>
          <a:p>
            <a:pPr lvl="1"/>
            <a:r>
              <a:rPr lang="en-US" dirty="0" smtClean="0"/>
              <a:t>Poly(A) selection</a:t>
            </a:r>
          </a:p>
          <a:p>
            <a:pPr lvl="2"/>
            <a:r>
              <a:rPr lang="en-US" dirty="0" smtClean="0"/>
              <a:t>Great for standard RNA-</a:t>
            </a:r>
            <a:r>
              <a:rPr lang="en-US" dirty="0" err="1"/>
              <a:t>S</a:t>
            </a:r>
            <a:r>
              <a:rPr lang="en-US" dirty="0" err="1" smtClean="0"/>
              <a:t>eq</a:t>
            </a:r>
            <a:r>
              <a:rPr lang="en-US" dirty="0" smtClean="0"/>
              <a:t> studies</a:t>
            </a:r>
          </a:p>
          <a:p>
            <a:pPr lvl="1"/>
            <a:r>
              <a:rPr lang="en-US" dirty="0" err="1" smtClean="0"/>
              <a:t>Ribo</a:t>
            </a:r>
            <a:r>
              <a:rPr lang="en-US" dirty="0" smtClean="0"/>
              <a:t>-depleted RNA</a:t>
            </a:r>
          </a:p>
          <a:p>
            <a:pPr lvl="2"/>
            <a:r>
              <a:rPr lang="en-US" dirty="0" smtClean="0"/>
              <a:t>Important if looking at non-coding RNA’s or </a:t>
            </a:r>
            <a:r>
              <a:rPr lang="en-US" dirty="0" err="1" smtClean="0"/>
              <a:t>prokayrotic</a:t>
            </a:r>
            <a:r>
              <a:rPr lang="en-US" dirty="0" smtClean="0"/>
              <a:t> RNA</a:t>
            </a:r>
          </a:p>
          <a:p>
            <a:pPr lvl="1"/>
            <a:r>
              <a:rPr lang="en-US" dirty="0" smtClean="0"/>
              <a:t>Total RNA</a:t>
            </a:r>
          </a:p>
          <a:p>
            <a:pPr lvl="2"/>
            <a:r>
              <a:rPr lang="en-US" dirty="0" smtClean="0"/>
              <a:t>For </a:t>
            </a:r>
            <a:r>
              <a:rPr lang="en-US" dirty="0" err="1" smtClean="0"/>
              <a:t>micorRNA</a:t>
            </a:r>
            <a:r>
              <a:rPr lang="en-US" dirty="0" smtClean="0"/>
              <a:t> libs (will not cover this but uses the ligation method)</a:t>
            </a:r>
          </a:p>
          <a:p>
            <a:pPr lvl="2"/>
            <a:r>
              <a:rPr lang="en-US" dirty="0"/>
              <a:t>Sometimes a more cost effective approach when dealing with bacteria, </a:t>
            </a:r>
            <a:r>
              <a:rPr lang="en-US" dirty="0" err="1"/>
              <a:t>ribo</a:t>
            </a:r>
            <a:r>
              <a:rPr lang="en-US" dirty="0"/>
              <a:t>-depletion </a:t>
            </a:r>
            <a:r>
              <a:rPr lang="en-US" dirty="0" smtClean="0"/>
              <a:t>can be </a:t>
            </a:r>
            <a:r>
              <a:rPr lang="en-US" dirty="0"/>
              <a:t>costly</a:t>
            </a:r>
          </a:p>
          <a:p>
            <a:pPr lvl="1"/>
            <a:endParaRPr lang="en-US" dirty="0"/>
          </a:p>
        </p:txBody>
      </p:sp>
    </p:spTree>
    <p:extLst>
      <p:ext uri="{BB962C8B-B14F-4D97-AF65-F5344CB8AC3E}">
        <p14:creationId xmlns:p14="http://schemas.microsoft.com/office/powerpoint/2010/main" val="1345340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190"/>
            <a:ext cx="8229600" cy="1143000"/>
          </a:xfrm>
        </p:spPr>
        <p:txBody>
          <a:bodyPr/>
          <a:lstStyle/>
          <a:p>
            <a:r>
              <a:rPr lang="en-US" dirty="0" smtClean="0"/>
              <a:t>Poly(A) and </a:t>
            </a:r>
            <a:r>
              <a:rPr lang="en-US" dirty="0" err="1" smtClean="0"/>
              <a:t>Ribo</a:t>
            </a:r>
            <a:r>
              <a:rPr lang="en-US" dirty="0" smtClean="0"/>
              <a:t>-Zero</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90600"/>
            <a:ext cx="1905000" cy="5638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085850"/>
            <a:ext cx="2926092" cy="554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90600" y="6642556"/>
            <a:ext cx="3191899" cy="215444"/>
          </a:xfrm>
          <a:prstGeom prst="rect">
            <a:avLst/>
          </a:prstGeom>
          <a:noFill/>
        </p:spPr>
        <p:txBody>
          <a:bodyPr wrap="none" rtlCol="0">
            <a:spAutoFit/>
          </a:bodyPr>
          <a:lstStyle/>
          <a:p>
            <a:r>
              <a:rPr lang="en-US" sz="800" dirty="0" smtClean="0"/>
              <a:t>Image: https</a:t>
            </a:r>
            <a:r>
              <a:rPr lang="en-US" sz="800" dirty="0"/>
              <a:t>://www.thermofisher.com/order/catalog/product/AM1922</a:t>
            </a:r>
          </a:p>
        </p:txBody>
      </p:sp>
    </p:spTree>
    <p:extLst>
      <p:ext uri="{BB962C8B-B14F-4D97-AF65-F5344CB8AC3E}">
        <p14:creationId xmlns:p14="http://schemas.microsoft.com/office/powerpoint/2010/main" val="1502158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BA’s Post Poly(A) and </a:t>
            </a:r>
            <a:r>
              <a:rPr lang="en-US" dirty="0" err="1" smtClean="0"/>
              <a:t>Ribo</a:t>
            </a:r>
            <a:r>
              <a:rPr lang="en-US" dirty="0" smtClean="0"/>
              <a:t>-depletion</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3771900"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5498" y="914400"/>
            <a:ext cx="2965502" cy="5695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5123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Library Prep Methods</a:t>
            </a:r>
            <a:endParaRPr lang="en-US" dirty="0"/>
          </a:p>
        </p:txBody>
      </p:sp>
      <p:sp>
        <p:nvSpPr>
          <p:cNvPr id="3" name="Content Placeholder 2"/>
          <p:cNvSpPr>
            <a:spLocks noGrp="1"/>
          </p:cNvSpPr>
          <p:nvPr>
            <p:ph idx="1"/>
          </p:nvPr>
        </p:nvSpPr>
        <p:spPr>
          <a:xfrm>
            <a:off x="381000" y="1371600"/>
            <a:ext cx="8305800" cy="4754563"/>
          </a:xfrm>
        </p:spPr>
        <p:txBody>
          <a:bodyPr>
            <a:normAutofit lnSpcReduction="10000"/>
          </a:bodyPr>
          <a:lstStyle/>
          <a:p>
            <a:r>
              <a:rPr lang="en-US" sz="3000" dirty="0" smtClean="0"/>
              <a:t>GSAF has primarily used two library prep methods for RNA-</a:t>
            </a:r>
            <a:r>
              <a:rPr lang="en-US" sz="3000" dirty="0" err="1" smtClean="0"/>
              <a:t>Seq</a:t>
            </a:r>
            <a:r>
              <a:rPr lang="en-US" sz="3000" dirty="0" smtClean="0"/>
              <a:t> since the introduction of our </a:t>
            </a:r>
            <a:r>
              <a:rPr lang="en-US" sz="3000" dirty="0" err="1" smtClean="0"/>
              <a:t>Illumina</a:t>
            </a:r>
            <a:r>
              <a:rPr lang="en-US" sz="3000" dirty="0" smtClean="0"/>
              <a:t> Sequencers </a:t>
            </a:r>
          </a:p>
          <a:p>
            <a:pPr lvl="1"/>
            <a:r>
              <a:rPr lang="en-US" sz="2200" dirty="0" smtClean="0"/>
              <a:t>Methods and reagents continue to have slight changes and improvements over time but the concept has not altered</a:t>
            </a:r>
          </a:p>
          <a:p>
            <a:pPr lvl="2"/>
            <a:r>
              <a:rPr lang="en-US" sz="2800" dirty="0" err="1" smtClean="0"/>
              <a:t>NEBNext</a:t>
            </a:r>
            <a:r>
              <a:rPr lang="en-US" sz="2800" dirty="0" smtClean="0"/>
              <a:t> Small RNA kit</a:t>
            </a:r>
          </a:p>
          <a:p>
            <a:pPr lvl="3"/>
            <a:r>
              <a:rPr lang="en-US" sz="2800" dirty="0" smtClean="0"/>
              <a:t>Will be referred to as the </a:t>
            </a:r>
            <a:r>
              <a:rPr lang="en-US" sz="2800" b="1" dirty="0" smtClean="0"/>
              <a:t>ligation based method</a:t>
            </a:r>
          </a:p>
          <a:p>
            <a:pPr lvl="2"/>
            <a:r>
              <a:rPr lang="en-US" sz="2800" dirty="0" err="1" smtClean="0"/>
              <a:t>NEBNext</a:t>
            </a:r>
            <a:r>
              <a:rPr lang="en-US" sz="2800" dirty="0" smtClean="0"/>
              <a:t> Ultra II Directional RNA library kit</a:t>
            </a:r>
          </a:p>
          <a:p>
            <a:pPr lvl="3"/>
            <a:r>
              <a:rPr lang="en-US" sz="2800" dirty="0" smtClean="0"/>
              <a:t>Will be referred to as the </a:t>
            </a:r>
            <a:r>
              <a:rPr lang="en-US" sz="2800" b="1" dirty="0" err="1" smtClean="0"/>
              <a:t>dUTP</a:t>
            </a:r>
            <a:r>
              <a:rPr lang="en-US" sz="2800" b="1" dirty="0" smtClean="0"/>
              <a:t> based method</a:t>
            </a:r>
          </a:p>
          <a:p>
            <a:pPr lvl="3"/>
            <a:endParaRPr lang="en-US" dirty="0" smtClean="0"/>
          </a:p>
          <a:p>
            <a:pPr lvl="1"/>
            <a:endParaRPr lang="en-US" dirty="0"/>
          </a:p>
        </p:txBody>
      </p:sp>
    </p:spTree>
    <p:extLst>
      <p:ext uri="{BB962C8B-B14F-4D97-AF65-F5344CB8AC3E}">
        <p14:creationId xmlns:p14="http://schemas.microsoft.com/office/powerpoint/2010/main" val="34631059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2134</TotalTime>
  <Words>1067</Words>
  <Application>Microsoft Office PowerPoint</Application>
  <PresentationFormat>On-screen Show (4:3)</PresentationFormat>
  <Paragraphs>159</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RNA-Seq</vt:lpstr>
      <vt:lpstr>Outline</vt:lpstr>
      <vt:lpstr>RNA, the Starting Material </vt:lpstr>
      <vt:lpstr>Example of Intact and Degraded RNA</vt:lpstr>
      <vt:lpstr>Why is this so Important for RNA-Seq</vt:lpstr>
      <vt:lpstr>3 most popular choices </vt:lpstr>
      <vt:lpstr>Poly(A) and Ribo-Zero</vt:lpstr>
      <vt:lpstr>BA’s Post Poly(A) and Ribo-depletion</vt:lpstr>
      <vt:lpstr>Library Prep Methods</vt:lpstr>
      <vt:lpstr>First, what is the final product When constructing any Illumina NGS library all final products have the same components</vt:lpstr>
      <vt:lpstr>Ligation Based Method</vt:lpstr>
      <vt:lpstr>Ligation Based Method</vt:lpstr>
      <vt:lpstr>Ligation Based Method</vt:lpstr>
      <vt:lpstr>PCR Amplification of cDNA and Incorporation of the Illumina Adapter and Indices</vt:lpstr>
      <vt:lpstr>PowerPoint Presentation</vt:lpstr>
      <vt:lpstr>dUTP Method</vt:lpstr>
      <vt:lpstr>dUTP Method</vt:lpstr>
      <vt:lpstr>dUTP Method</vt:lpstr>
      <vt:lpstr>Cluster generation for Sequenncing</vt:lpstr>
      <vt:lpstr>Illumina Sequencing Output</vt:lpstr>
      <vt:lpstr>PowerPoint Presentation</vt:lpstr>
      <vt:lpstr>Stranded verses Non-Stranded</vt:lpstr>
      <vt:lpstr>Tag-Seq</vt:lpstr>
      <vt:lpstr>Tag-Seq</vt:lpstr>
      <vt:lpstr>Tag-Seq Library Prep</vt:lpstr>
      <vt:lpstr>PowerPoint Presentation</vt:lpstr>
      <vt:lpstr>Tag-Seq Cont.</vt:lpstr>
      <vt:lpstr>BA Traces on Tag-Seq libraries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RNA-Seq</dc:title>
  <dc:creator>GSAF</dc:creator>
  <cp:lastModifiedBy>GSAF</cp:lastModifiedBy>
  <cp:revision>76</cp:revision>
  <cp:lastPrinted>2017-11-14T23:31:54Z</cp:lastPrinted>
  <dcterms:created xsi:type="dcterms:W3CDTF">2017-10-17T21:17:24Z</dcterms:created>
  <dcterms:modified xsi:type="dcterms:W3CDTF">2017-12-06T18:14:32Z</dcterms:modified>
</cp:coreProperties>
</file>