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xlsx" ContentType="application/vnd.openxmlformats-officedocument.spreadsheetml.sheet"/>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0"/>
  </p:notesMasterIdLst>
  <p:sldIdLst>
    <p:sldId id="256" r:id="rId2"/>
    <p:sldId id="297" r:id="rId3"/>
    <p:sldId id="302" r:id="rId4"/>
    <p:sldId id="301" r:id="rId5"/>
    <p:sldId id="307" r:id="rId6"/>
    <p:sldId id="306" r:id="rId7"/>
    <p:sldId id="308" r:id="rId8"/>
    <p:sldId id="309" r:id="rId9"/>
    <p:sldId id="310" r:id="rId10"/>
    <p:sldId id="315" r:id="rId11"/>
    <p:sldId id="304" r:id="rId12"/>
    <p:sldId id="312" r:id="rId13"/>
    <p:sldId id="313" r:id="rId14"/>
    <p:sldId id="314" r:id="rId15"/>
    <p:sldId id="316" r:id="rId16"/>
    <p:sldId id="317" r:id="rId17"/>
    <p:sldId id="318" r:id="rId18"/>
    <p:sldId id="319" r:id="rId19"/>
    <p:sldId id="320" r:id="rId20"/>
    <p:sldId id="321" r:id="rId21"/>
    <p:sldId id="288" r:id="rId22"/>
    <p:sldId id="259" r:id="rId23"/>
    <p:sldId id="260" r:id="rId24"/>
    <p:sldId id="262" r:id="rId25"/>
    <p:sldId id="322" r:id="rId26"/>
    <p:sldId id="323" r:id="rId27"/>
    <p:sldId id="293" r:id="rId28"/>
    <p:sldId id="263" r:id="rId29"/>
    <p:sldId id="266" r:id="rId30"/>
    <p:sldId id="268" r:id="rId31"/>
    <p:sldId id="292" r:id="rId32"/>
    <p:sldId id="285" r:id="rId33"/>
    <p:sldId id="272" r:id="rId34"/>
    <p:sldId id="273" r:id="rId35"/>
    <p:sldId id="274" r:id="rId36"/>
    <p:sldId id="275" r:id="rId37"/>
    <p:sldId id="276" r:id="rId38"/>
    <p:sldId id="277" r:id="rId39"/>
    <p:sldId id="278" r:id="rId40"/>
    <p:sldId id="279" r:id="rId41"/>
    <p:sldId id="280" r:id="rId42"/>
    <p:sldId id="281" r:id="rId43"/>
    <p:sldId id="282" r:id="rId44"/>
    <p:sldId id="283" r:id="rId45"/>
    <p:sldId id="284" r:id="rId46"/>
    <p:sldId id="294" r:id="rId47"/>
    <p:sldId id="295" r:id="rId48"/>
    <p:sldId id="296" r:id="rId4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617" autoAdjust="0"/>
  </p:normalViewPr>
  <p:slideViewPr>
    <p:cSldViewPr snapToGrid="0" snapToObjects="1">
      <p:cViewPr>
        <p:scale>
          <a:sx n="76" d="100"/>
          <a:sy n="76" d="100"/>
        </p:scale>
        <p:origin x="-1144" y="-2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notesMaster" Target="notesMasters/notesMaster1.xml"/><Relationship Id="rId51" Type="http://schemas.openxmlformats.org/officeDocument/2006/relationships/printerSettings" Target="printerSettings/printerSettings1.bin"/><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400D4D-467F-E54B-A792-756F0A8B6CA8}" type="datetimeFigureOut">
              <a:rPr lang="en-US" smtClean="0"/>
              <a:pPr/>
              <a:t>5/25/16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A19F79-BFB5-774B-9C0E-A8BCC8FFEF20}" type="slidenum">
              <a:rPr lang="en-US" smtClean="0"/>
              <a:pPr/>
              <a:t>‹#›</a:t>
            </a:fld>
            <a:endParaRPr lang="en-US"/>
          </a:p>
        </p:txBody>
      </p:sp>
    </p:spTree>
    <p:extLst>
      <p:ext uri="{BB962C8B-B14F-4D97-AF65-F5344CB8AC3E}">
        <p14:creationId xmlns:p14="http://schemas.microsoft.com/office/powerpoint/2010/main" val="9571732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section, we discuss two alternative approaches that offer more theoretical justification and a rational way of choosing the parameter equivalent to n0 above. The regularized logarithm or </a:t>
            </a:r>
            <a:r>
              <a:rPr lang="en-US" dirty="0" err="1" smtClean="0"/>
              <a:t>rlog</a:t>
            </a:r>
            <a:r>
              <a:rPr lang="en-US" dirty="0" smtClean="0"/>
              <a:t> incorporates a prior on the sample differences [1], and the other uses the concept of variance stabilizing transformations (VST) [4, 5, 6]. Both transformations produce transformed data on the log2 scale which has been normalized with respect to library size. </a:t>
            </a:r>
          </a:p>
          <a:p>
            <a:endParaRPr lang="en-US" dirty="0" smtClean="0"/>
          </a:p>
          <a:p>
            <a:r>
              <a:rPr lang="en-US" dirty="0" smtClean="0"/>
              <a:t>Therefore, we use the shrinkage approach of DESeq2 to implement a regularized logarithm transformation (</a:t>
            </a:r>
            <a:r>
              <a:rPr lang="en-US" dirty="0" err="1" smtClean="0"/>
              <a:t>rlog</a:t>
            </a:r>
            <a:r>
              <a:rPr lang="en-US" dirty="0" smtClean="0"/>
              <a:t>),which behaves similarly to a log2 transformation for genes with high counts, while shrinking together the values for different samples for genes with low counts. It therefore avoids a commonly observed property of the standard logarithm transformation, the spreading apart of data for genes with low counts, where random noise is likely to dominate any biologically meaningful signal. When we consider the variance of each gene, computed across </a:t>
            </a:r>
            <a:r>
              <a:rPr lang="en-US" dirty="0" err="1" smtClean="0"/>
              <a:t>sam</a:t>
            </a:r>
            <a:r>
              <a:rPr lang="en-US" dirty="0" smtClean="0"/>
              <a:t>- </a:t>
            </a:r>
            <a:r>
              <a:rPr lang="en-US" dirty="0" err="1" smtClean="0"/>
              <a:t>ples</a:t>
            </a:r>
            <a:r>
              <a:rPr lang="en-US" dirty="0" smtClean="0"/>
              <a:t>, these variances are stabilized – i.e., approximately the same, or </a:t>
            </a:r>
            <a:r>
              <a:rPr lang="en-US" dirty="0" err="1" smtClean="0"/>
              <a:t>homoskedastic</a:t>
            </a:r>
            <a:r>
              <a:rPr lang="en-US" dirty="0" smtClean="0"/>
              <a:t> – after the </a:t>
            </a:r>
            <a:r>
              <a:rPr lang="en-US" dirty="0" err="1" smtClean="0"/>
              <a:t>rlog</a:t>
            </a:r>
            <a:r>
              <a:rPr lang="en-US" dirty="0" smtClean="0"/>
              <a:t> </a:t>
            </a:r>
            <a:r>
              <a:rPr lang="en-US" dirty="0" err="1" smtClean="0"/>
              <a:t>transforma</a:t>
            </a:r>
            <a:r>
              <a:rPr lang="en-US" dirty="0" smtClean="0"/>
              <a:t>- </a:t>
            </a:r>
            <a:r>
              <a:rPr lang="en-US" dirty="0" err="1" smtClean="0"/>
              <a:t>tion</a:t>
            </a:r>
            <a:r>
              <a:rPr lang="en-US" dirty="0" smtClean="0"/>
              <a:t>, while they would otherwise strongly depend on the mean counts. It thus facilitates multivariate visualization and ordinations such as clustering or principal component analysis that tend to work best when the variables have similar dynamic range.</a:t>
            </a:r>
            <a:endParaRPr lang="en-US" dirty="0"/>
          </a:p>
        </p:txBody>
      </p:sp>
      <p:sp>
        <p:nvSpPr>
          <p:cNvPr id="4" name="Slide Number Placeholder 3"/>
          <p:cNvSpPr>
            <a:spLocks noGrp="1"/>
          </p:cNvSpPr>
          <p:nvPr>
            <p:ph type="sldNum" sz="quarter" idx="10"/>
          </p:nvPr>
        </p:nvSpPr>
        <p:spPr/>
        <p:txBody>
          <a:bodyPr/>
          <a:lstStyle/>
          <a:p>
            <a:fld id="{E7A19F79-BFB5-774B-9C0E-A8BCC8FFEF20}" type="slidenum">
              <a:rPr lang="en-US" smtClean="0"/>
              <a:pPr/>
              <a:t>22</a:t>
            </a:fld>
            <a:endParaRPr lang="en-US"/>
          </a:p>
        </p:txBody>
      </p:sp>
    </p:spTree>
    <p:extLst>
      <p:ext uri="{BB962C8B-B14F-4D97-AF65-F5344CB8AC3E}">
        <p14:creationId xmlns:p14="http://schemas.microsoft.com/office/powerpoint/2010/main" val="13899662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968EC7-9F02-D540-9EA9-69250B637D92}" type="slidenum">
              <a:rPr lang="en-US" smtClean="0"/>
              <a:pPr/>
              <a:t>44</a:t>
            </a:fld>
            <a:endParaRPr lang="en-US"/>
          </a:p>
        </p:txBody>
      </p:sp>
    </p:spTree>
    <p:extLst>
      <p:ext uri="{BB962C8B-B14F-4D97-AF65-F5344CB8AC3E}">
        <p14:creationId xmlns:p14="http://schemas.microsoft.com/office/powerpoint/2010/main" val="1948350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968EC7-9F02-D540-9EA9-69250B637D92}" type="slidenum">
              <a:rPr lang="en-US" smtClean="0"/>
              <a:pPr/>
              <a:t>34</a:t>
            </a:fld>
            <a:endParaRPr lang="en-US"/>
          </a:p>
        </p:txBody>
      </p:sp>
    </p:spTree>
    <p:extLst>
      <p:ext uri="{BB962C8B-B14F-4D97-AF65-F5344CB8AC3E}">
        <p14:creationId xmlns:p14="http://schemas.microsoft.com/office/powerpoint/2010/main" val="3608606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968EC7-9F02-D540-9EA9-69250B637D92}" type="slidenum">
              <a:rPr lang="en-US" smtClean="0"/>
              <a:pPr/>
              <a:t>36</a:t>
            </a:fld>
            <a:endParaRPr lang="en-US"/>
          </a:p>
        </p:txBody>
      </p:sp>
    </p:spTree>
    <p:extLst>
      <p:ext uri="{BB962C8B-B14F-4D97-AF65-F5344CB8AC3E}">
        <p14:creationId xmlns:p14="http://schemas.microsoft.com/office/powerpoint/2010/main" val="4082401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968EC7-9F02-D540-9EA9-69250B637D92}" type="slidenum">
              <a:rPr lang="en-US" smtClean="0"/>
              <a:pPr/>
              <a:t>37</a:t>
            </a:fld>
            <a:endParaRPr lang="en-US"/>
          </a:p>
        </p:txBody>
      </p:sp>
    </p:spTree>
    <p:extLst>
      <p:ext uri="{BB962C8B-B14F-4D97-AF65-F5344CB8AC3E}">
        <p14:creationId xmlns:p14="http://schemas.microsoft.com/office/powerpoint/2010/main" val="744922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968EC7-9F02-D540-9EA9-69250B637D92}" type="slidenum">
              <a:rPr lang="en-US" smtClean="0"/>
              <a:pPr/>
              <a:t>38</a:t>
            </a:fld>
            <a:endParaRPr lang="en-US"/>
          </a:p>
        </p:txBody>
      </p:sp>
    </p:spTree>
    <p:extLst>
      <p:ext uri="{BB962C8B-B14F-4D97-AF65-F5344CB8AC3E}">
        <p14:creationId xmlns:p14="http://schemas.microsoft.com/office/powerpoint/2010/main" val="40289591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968EC7-9F02-D540-9EA9-69250B637D92}" type="slidenum">
              <a:rPr lang="en-US" smtClean="0"/>
              <a:pPr/>
              <a:t>39</a:t>
            </a:fld>
            <a:endParaRPr lang="en-US"/>
          </a:p>
        </p:txBody>
      </p:sp>
    </p:spTree>
    <p:extLst>
      <p:ext uri="{BB962C8B-B14F-4D97-AF65-F5344CB8AC3E}">
        <p14:creationId xmlns:p14="http://schemas.microsoft.com/office/powerpoint/2010/main" val="4155324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B01F07-4D16-4743-A0B1-2A48EDAA3B43}" type="slidenum">
              <a:rPr lang="en-US" smtClean="0"/>
              <a:pPr/>
              <a:t>40</a:t>
            </a:fld>
            <a:endParaRPr lang="en-US"/>
          </a:p>
        </p:txBody>
      </p:sp>
    </p:spTree>
    <p:extLst>
      <p:ext uri="{BB962C8B-B14F-4D97-AF65-F5344CB8AC3E}">
        <p14:creationId xmlns:p14="http://schemas.microsoft.com/office/powerpoint/2010/main" val="3427021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968EC7-9F02-D540-9EA9-69250B637D92}" type="slidenum">
              <a:rPr lang="en-US" smtClean="0"/>
              <a:pPr/>
              <a:t>41</a:t>
            </a:fld>
            <a:endParaRPr lang="en-US"/>
          </a:p>
        </p:txBody>
      </p:sp>
    </p:spTree>
    <p:extLst>
      <p:ext uri="{BB962C8B-B14F-4D97-AF65-F5344CB8AC3E}">
        <p14:creationId xmlns:p14="http://schemas.microsoft.com/office/powerpoint/2010/main" val="26510935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968EC7-9F02-D540-9EA9-69250B637D92}" type="slidenum">
              <a:rPr lang="en-US" smtClean="0"/>
              <a:pPr/>
              <a:t>43</a:t>
            </a:fld>
            <a:endParaRPr lang="en-US"/>
          </a:p>
        </p:txBody>
      </p:sp>
    </p:spTree>
    <p:extLst>
      <p:ext uri="{BB962C8B-B14F-4D97-AF65-F5344CB8AC3E}">
        <p14:creationId xmlns:p14="http://schemas.microsoft.com/office/powerpoint/2010/main" val="14345972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A7A46D2-6ED3-134D-966C-C124DE4ED3B3}" type="datetimeFigureOut">
              <a:rPr lang="en-US" smtClean="0"/>
              <a:pPr/>
              <a:t>5/25/16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A64004-5167-5C47-B9A8-F187309A3B6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7A46D2-6ED3-134D-966C-C124DE4ED3B3}" type="datetimeFigureOut">
              <a:rPr lang="en-US" smtClean="0"/>
              <a:pPr/>
              <a:t>5/25/16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A64004-5167-5C47-B9A8-F187309A3B6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7A46D2-6ED3-134D-966C-C124DE4ED3B3}" type="datetimeFigureOut">
              <a:rPr lang="en-US" smtClean="0"/>
              <a:pPr/>
              <a:t>5/25/16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A64004-5167-5C47-B9A8-F187309A3B6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7A46D2-6ED3-134D-966C-C124DE4ED3B3}" type="datetimeFigureOut">
              <a:rPr lang="en-US" smtClean="0"/>
              <a:pPr/>
              <a:t>5/25/16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A64004-5167-5C47-B9A8-F187309A3B6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A7A46D2-6ED3-134D-966C-C124DE4ED3B3}" type="datetimeFigureOut">
              <a:rPr lang="en-US" smtClean="0"/>
              <a:pPr/>
              <a:t>5/25/16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A64004-5167-5C47-B9A8-F187309A3B6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A7A46D2-6ED3-134D-966C-C124DE4ED3B3}" type="datetimeFigureOut">
              <a:rPr lang="en-US" smtClean="0"/>
              <a:pPr/>
              <a:t>5/25/16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A64004-5167-5C47-B9A8-F187309A3B6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A7A46D2-6ED3-134D-966C-C124DE4ED3B3}" type="datetimeFigureOut">
              <a:rPr lang="en-US" smtClean="0"/>
              <a:pPr/>
              <a:t>5/25/16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A64004-5167-5C47-B9A8-F187309A3B6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A7A46D2-6ED3-134D-966C-C124DE4ED3B3}" type="datetimeFigureOut">
              <a:rPr lang="en-US" smtClean="0"/>
              <a:pPr/>
              <a:t>5/25/16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A64004-5167-5C47-B9A8-F187309A3B6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7A46D2-6ED3-134D-966C-C124DE4ED3B3}" type="datetimeFigureOut">
              <a:rPr lang="en-US" smtClean="0"/>
              <a:pPr/>
              <a:t>5/25/16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A64004-5167-5C47-B9A8-F187309A3B6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7A46D2-6ED3-134D-966C-C124DE4ED3B3}" type="datetimeFigureOut">
              <a:rPr lang="en-US" smtClean="0"/>
              <a:pPr/>
              <a:t>5/25/16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A64004-5167-5C47-B9A8-F187309A3B6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7A46D2-6ED3-134D-966C-C124DE4ED3B3}" type="datetimeFigureOut">
              <a:rPr lang="en-US" smtClean="0"/>
              <a:pPr/>
              <a:t>5/25/16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A64004-5167-5C47-B9A8-F187309A3B6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7A46D2-6ED3-134D-966C-C124DE4ED3B3}" type="datetimeFigureOut">
              <a:rPr lang="en-US" smtClean="0"/>
              <a:pPr/>
              <a:t>5/25/16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A64004-5167-5C47-B9A8-F187309A3B6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emf"/></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8.png"/><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8.png"/><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Excel_Sheet1.xlsx"/><Relationship Id="rId4" Type="http://schemas.openxmlformats.org/officeDocument/2006/relationships/image" Target="../media/image12.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Excel_Sheet2.xlsx"/><Relationship Id="rId4" Type="http://schemas.openxmlformats.org/officeDocument/2006/relationships/image" Target="../media/image13.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labs.genetics.ucla.edu/horvath/CoexpressionNetwork/Rpackages/WGCNA/Tutorials/" TargetMode="External"/><Relationship Id="rId3" Type="http://schemas.openxmlformats.org/officeDocument/2006/relationships/hyperlink" Target="http://labs.genetics.ucla.edu/horvath/CoexpressionNetwork/Rpackages/WGCNA/"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emf"/><Relationship Id="rId3" Type="http://schemas.openxmlformats.org/officeDocument/2006/relationships/image" Target="../media/image16.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emf"/><Relationship Id="rId3" Type="http://schemas.openxmlformats.org/officeDocument/2006/relationships/image" Target="../media/image18.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emf"/></Relationships>
</file>

<file path=ppt/slides/_rels/slide34.xml.rels><?xml version="1.0" encoding="UTF-8" standalone="yes"?>
<Relationships xmlns="http://schemas.openxmlformats.org/package/2006/relationships"><Relationship Id="rId3" Type="http://schemas.openxmlformats.org/officeDocument/2006/relationships/image" Target="../media/image21.tiff"/><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 Id="rId3" Type="http://schemas.openxmlformats.org/officeDocument/2006/relationships/image" Target="../media/image24.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20.emf"/></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9.tif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0.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1.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2.tif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tif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5.tif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7.emf"/><Relationship Id="rId3" Type="http://schemas.openxmlformats.org/officeDocument/2006/relationships/image" Target="../media/image38.tif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tif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384422"/>
            <a:ext cx="7772400" cy="1470025"/>
          </a:xfrm>
        </p:spPr>
        <p:txBody>
          <a:bodyPr/>
          <a:lstStyle/>
          <a:p>
            <a:r>
              <a:rPr lang="en-US" u="sng" dirty="0" smtClean="0"/>
              <a:t>W</a:t>
            </a:r>
            <a:r>
              <a:rPr lang="en-US" dirty="0" smtClean="0"/>
              <a:t>eighted </a:t>
            </a:r>
            <a:r>
              <a:rPr lang="en-US" u="sng" dirty="0" smtClean="0"/>
              <a:t>G</a:t>
            </a:r>
            <a:r>
              <a:rPr lang="en-US" dirty="0" smtClean="0"/>
              <a:t>ene </a:t>
            </a:r>
            <a:r>
              <a:rPr lang="en-US" u="sng" dirty="0" smtClean="0"/>
              <a:t>C</a:t>
            </a:r>
            <a:r>
              <a:rPr lang="en-US" dirty="0" smtClean="0"/>
              <a:t>o-Expression </a:t>
            </a:r>
            <a:r>
              <a:rPr lang="en-US" u="sng" dirty="0" smtClean="0"/>
              <a:t>N</a:t>
            </a:r>
            <a:r>
              <a:rPr lang="en-US" dirty="0" smtClean="0"/>
              <a:t>etwork Analysis</a:t>
            </a:r>
            <a:endParaRPr lang="en-US" dirty="0"/>
          </a:p>
        </p:txBody>
      </p:sp>
      <p:pic>
        <p:nvPicPr>
          <p:cNvPr id="4" name="Picture 3" descr="dendro_mergedMEs0.4.pdf"/>
          <p:cNvPicPr>
            <a:picLocks noChangeAspect="1"/>
          </p:cNvPicPr>
          <p:nvPr/>
        </p:nvPicPr>
        <p:blipFill>
          <a:blip r:embed="rId2"/>
          <a:srcRect t="17513"/>
          <a:stretch>
            <a:fillRect/>
          </a:stretch>
        </p:blipFill>
        <p:spPr>
          <a:xfrm>
            <a:off x="0" y="179294"/>
            <a:ext cx="9144000" cy="2257219"/>
          </a:xfrm>
          <a:prstGeom prst="rect">
            <a:avLst/>
          </a:prstGeom>
        </p:spPr>
      </p:pic>
      <p:sp>
        <p:nvSpPr>
          <p:cNvPr id="5" name="Rectangle 4"/>
          <p:cNvSpPr/>
          <p:nvPr/>
        </p:nvSpPr>
        <p:spPr>
          <a:xfrm>
            <a:off x="343646" y="4077016"/>
            <a:ext cx="8636000" cy="2308324"/>
          </a:xfrm>
          <a:prstGeom prst="rect">
            <a:avLst/>
          </a:prstGeom>
        </p:spPr>
        <p:txBody>
          <a:bodyPr wrap="square">
            <a:spAutoFit/>
          </a:bodyPr>
          <a:lstStyle/>
          <a:p>
            <a:r>
              <a:rPr lang="en-US" dirty="0" smtClean="0"/>
              <a:t>Dept. of Human Genetics, UC Los Angeles (PL, SH), and Dept. of Biostatistics, UC Los Angeles (SH) </a:t>
            </a:r>
          </a:p>
          <a:p>
            <a:endParaRPr lang="en-US" dirty="0" smtClean="0"/>
          </a:p>
          <a:p>
            <a:r>
              <a:rPr lang="en-US" dirty="0" smtClean="0"/>
              <a:t>Peter (dot) </a:t>
            </a:r>
            <a:r>
              <a:rPr lang="en-US" dirty="0" err="1" smtClean="0"/>
              <a:t>Langfelder</a:t>
            </a:r>
            <a:r>
              <a:rPr lang="en-US" dirty="0" smtClean="0"/>
              <a:t> </a:t>
            </a:r>
            <a:r>
              <a:rPr lang="en-US" dirty="0" smtClean="0"/>
              <a:t>(at) </a:t>
            </a:r>
            <a:r>
              <a:rPr lang="en-US" dirty="0" err="1" smtClean="0"/>
              <a:t>gmail</a:t>
            </a:r>
            <a:r>
              <a:rPr lang="en-US" dirty="0" smtClean="0"/>
              <a:t> (dot) com, </a:t>
            </a:r>
            <a:r>
              <a:rPr lang="en-US" dirty="0" err="1" smtClean="0"/>
              <a:t>SHorvath</a:t>
            </a:r>
            <a:r>
              <a:rPr lang="en-US" dirty="0" smtClean="0"/>
              <a:t> (at) </a:t>
            </a:r>
            <a:r>
              <a:rPr lang="en-US" dirty="0" err="1" smtClean="0"/>
              <a:t>mednet</a:t>
            </a:r>
            <a:r>
              <a:rPr lang="en-US" dirty="0" smtClean="0"/>
              <a:t> (dot) </a:t>
            </a:r>
            <a:r>
              <a:rPr lang="en-US" dirty="0" err="1" smtClean="0"/>
              <a:t>ucla</a:t>
            </a:r>
            <a:r>
              <a:rPr lang="en-US" dirty="0" smtClean="0"/>
              <a:t> (dot) </a:t>
            </a:r>
            <a:r>
              <a:rPr lang="en-US" dirty="0" err="1" smtClean="0"/>
              <a:t>edu</a:t>
            </a:r>
            <a:r>
              <a:rPr lang="en-US" dirty="0" smtClean="0"/>
              <a:t> </a:t>
            </a:r>
          </a:p>
          <a:p>
            <a:endParaRPr lang="en-US" dirty="0" smtClean="0"/>
          </a:p>
          <a:p>
            <a:r>
              <a:rPr lang="en-US" dirty="0" smtClean="0"/>
              <a:t>BMC Bioinformatics, 2008 9:</a:t>
            </a:r>
            <a:r>
              <a:rPr lang="en-US" dirty="0" smtClean="0"/>
              <a:t>559</a:t>
            </a:r>
          </a:p>
          <a:p>
            <a:endParaRPr lang="en-US" dirty="0"/>
          </a:p>
          <a:p>
            <a:r>
              <a:rPr lang="en-US" dirty="0" smtClean="0"/>
              <a:t>Marie </a:t>
            </a:r>
            <a:r>
              <a:rPr lang="en-US" dirty="0" err="1" smtClean="0"/>
              <a:t>Strader</a:t>
            </a:r>
            <a:r>
              <a:rPr lang="en-US" dirty="0" smtClean="0"/>
              <a:t> made some slides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00510" y="97418"/>
            <a:ext cx="3279392" cy="2375886"/>
          </a:xfrm>
          <a:prstGeom prst="rect">
            <a:avLst/>
          </a:prstGeom>
        </p:spPr>
      </p:pic>
      <p:pic>
        <p:nvPicPr>
          <p:cNvPr id="4" name="Picture 3"/>
          <p:cNvPicPr>
            <a:picLocks noChangeAspect="1"/>
          </p:cNvPicPr>
          <p:nvPr/>
        </p:nvPicPr>
        <p:blipFill rotWithShape="1">
          <a:blip r:embed="rId3"/>
          <a:srcRect l="35661" t="3576" r="35213" b="76667"/>
          <a:stretch/>
        </p:blipFill>
        <p:spPr>
          <a:xfrm>
            <a:off x="5839095" y="193189"/>
            <a:ext cx="2413750" cy="2280115"/>
          </a:xfrm>
          <a:prstGeom prst="rect">
            <a:avLst/>
          </a:prstGeom>
        </p:spPr>
      </p:pic>
      <p:sp>
        <p:nvSpPr>
          <p:cNvPr id="6" name="Right Arrow 5"/>
          <p:cNvSpPr/>
          <p:nvPr/>
        </p:nvSpPr>
        <p:spPr>
          <a:xfrm rot="2142697">
            <a:off x="3597920" y="861656"/>
            <a:ext cx="1996025" cy="367654"/>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ight Arrow 6"/>
          <p:cNvSpPr/>
          <p:nvPr/>
        </p:nvSpPr>
        <p:spPr>
          <a:xfrm rot="9122988">
            <a:off x="3694182" y="2532793"/>
            <a:ext cx="1996025" cy="367654"/>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601524" y="3346777"/>
            <a:ext cx="2422805" cy="954107"/>
          </a:xfrm>
          <a:prstGeom prst="rect">
            <a:avLst/>
          </a:prstGeom>
          <a:noFill/>
        </p:spPr>
        <p:txBody>
          <a:bodyPr wrap="square" rtlCol="0">
            <a:spAutoFit/>
          </a:bodyPr>
          <a:lstStyle/>
          <a:p>
            <a:pPr algn="ctr"/>
            <a:r>
              <a:rPr lang="en-US" sz="2800" dirty="0" smtClean="0"/>
              <a:t>Group genes into “modules”</a:t>
            </a:r>
            <a:endParaRPr lang="en-US" sz="2800" dirty="0"/>
          </a:p>
        </p:txBody>
      </p:sp>
    </p:spTree>
    <p:extLst>
      <p:ext uri="{BB962C8B-B14F-4D97-AF65-F5344CB8AC3E}">
        <p14:creationId xmlns:p14="http://schemas.microsoft.com/office/powerpoint/2010/main" val="356371258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Cluster genes by dissimilarity</a:t>
            </a:r>
            <a:endParaRPr lang="en-US" dirty="0"/>
          </a:p>
        </p:txBody>
      </p:sp>
      <p:pic>
        <p:nvPicPr>
          <p:cNvPr id="3" name="Picture 2" descr="dendro_merged.pdf"/>
          <p:cNvPicPr>
            <a:picLocks noChangeAspect="1"/>
          </p:cNvPicPr>
          <p:nvPr/>
        </p:nvPicPr>
        <p:blipFill rotWithShape="1">
          <a:blip r:embed="rId2"/>
          <a:srcRect l="1278" t="17324" r="5001" b="27202"/>
          <a:stretch/>
        </p:blipFill>
        <p:spPr>
          <a:xfrm>
            <a:off x="467851" y="1487317"/>
            <a:ext cx="8569837" cy="1453904"/>
          </a:xfrm>
          <a:prstGeom prst="rect">
            <a:avLst/>
          </a:prstGeom>
        </p:spPr>
      </p:pic>
      <p:sp>
        <p:nvSpPr>
          <p:cNvPr id="4" name="TextBox 3"/>
          <p:cNvSpPr txBox="1"/>
          <p:nvPr/>
        </p:nvSpPr>
        <p:spPr>
          <a:xfrm rot="16200000">
            <a:off x="-1250918" y="2028590"/>
            <a:ext cx="3028471" cy="369332"/>
          </a:xfrm>
          <a:prstGeom prst="rect">
            <a:avLst/>
          </a:prstGeom>
          <a:noFill/>
        </p:spPr>
        <p:txBody>
          <a:bodyPr wrap="square" rtlCol="0">
            <a:spAutoFit/>
          </a:bodyPr>
          <a:lstStyle/>
          <a:p>
            <a:r>
              <a:rPr lang="en-US" dirty="0" smtClean="0"/>
              <a:t>Dissimilarity = (1 – Similarity)</a:t>
            </a:r>
            <a:endParaRPr lang="en-US" dirty="0"/>
          </a:p>
        </p:txBody>
      </p:sp>
    </p:spTree>
    <p:extLst>
      <p:ext uri="{BB962C8B-B14F-4D97-AF65-F5344CB8AC3E}">
        <p14:creationId xmlns:p14="http://schemas.microsoft.com/office/powerpoint/2010/main" val="168597546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Cluster into “modules”</a:t>
            </a:r>
            <a:endParaRPr lang="en-US" dirty="0"/>
          </a:p>
        </p:txBody>
      </p:sp>
      <p:pic>
        <p:nvPicPr>
          <p:cNvPr id="3" name="Picture 2" descr="dendro_merged.pdf"/>
          <p:cNvPicPr>
            <a:picLocks noChangeAspect="1"/>
          </p:cNvPicPr>
          <p:nvPr/>
        </p:nvPicPr>
        <p:blipFill rotWithShape="1">
          <a:blip r:embed="rId2"/>
          <a:srcRect l="-731" t="17324" r="5001" b="15724"/>
          <a:stretch/>
        </p:blipFill>
        <p:spPr>
          <a:xfrm>
            <a:off x="284053" y="1487316"/>
            <a:ext cx="8753635" cy="1754723"/>
          </a:xfrm>
          <a:prstGeom prst="rect">
            <a:avLst/>
          </a:prstGeom>
        </p:spPr>
      </p:pic>
    </p:spTree>
    <p:extLst>
      <p:ext uri="{BB962C8B-B14F-4D97-AF65-F5344CB8AC3E}">
        <p14:creationId xmlns:p14="http://schemas.microsoft.com/office/powerpoint/2010/main" val="100596580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Merge modules as you like*</a:t>
            </a:r>
            <a:endParaRPr lang="en-US" dirty="0"/>
          </a:p>
        </p:txBody>
      </p:sp>
      <p:pic>
        <p:nvPicPr>
          <p:cNvPr id="3" name="Picture 2" descr="dendro_merged.pdf"/>
          <p:cNvPicPr>
            <a:picLocks noChangeAspect="1"/>
          </p:cNvPicPr>
          <p:nvPr/>
        </p:nvPicPr>
        <p:blipFill rotWithShape="1">
          <a:blip r:embed="rId2"/>
          <a:srcRect l="-731" t="17324" r="5001" b="-2129"/>
          <a:stretch/>
        </p:blipFill>
        <p:spPr>
          <a:xfrm>
            <a:off x="284053" y="1487316"/>
            <a:ext cx="8753635" cy="2222647"/>
          </a:xfrm>
          <a:prstGeom prst="rect">
            <a:avLst/>
          </a:prstGeom>
        </p:spPr>
      </p:pic>
      <p:sp>
        <p:nvSpPr>
          <p:cNvPr id="4" name="TextBox 3"/>
          <p:cNvSpPr txBox="1"/>
          <p:nvPr/>
        </p:nvSpPr>
        <p:spPr>
          <a:xfrm>
            <a:off x="4710862" y="5960375"/>
            <a:ext cx="4052123" cy="646331"/>
          </a:xfrm>
          <a:prstGeom prst="rect">
            <a:avLst/>
          </a:prstGeom>
          <a:noFill/>
        </p:spPr>
        <p:txBody>
          <a:bodyPr wrap="none" rtlCol="0">
            <a:spAutoFit/>
          </a:bodyPr>
          <a:lstStyle/>
          <a:p>
            <a:r>
              <a:rPr lang="en-US" dirty="0" smtClean="0"/>
              <a:t>*Merging can be pretty arbitrary. </a:t>
            </a:r>
          </a:p>
          <a:p>
            <a:r>
              <a:rPr lang="en-US" dirty="0" smtClean="0"/>
              <a:t>Devise your own criteria and stick with it.</a:t>
            </a:r>
            <a:endParaRPr lang="en-US" dirty="0"/>
          </a:p>
        </p:txBody>
      </p:sp>
    </p:spTree>
    <p:extLst>
      <p:ext uri="{BB962C8B-B14F-4D97-AF65-F5344CB8AC3E}">
        <p14:creationId xmlns:p14="http://schemas.microsoft.com/office/powerpoint/2010/main" val="271125840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00510" y="97418"/>
            <a:ext cx="3279392" cy="2375886"/>
          </a:xfrm>
          <a:prstGeom prst="rect">
            <a:avLst/>
          </a:prstGeom>
        </p:spPr>
      </p:pic>
      <p:pic>
        <p:nvPicPr>
          <p:cNvPr id="4" name="Picture 3"/>
          <p:cNvPicPr>
            <a:picLocks noChangeAspect="1"/>
          </p:cNvPicPr>
          <p:nvPr/>
        </p:nvPicPr>
        <p:blipFill rotWithShape="1">
          <a:blip r:embed="rId3"/>
          <a:srcRect l="35661" t="3576" r="35213" b="76667"/>
          <a:stretch/>
        </p:blipFill>
        <p:spPr>
          <a:xfrm>
            <a:off x="5839095" y="193189"/>
            <a:ext cx="2413750" cy="2280115"/>
          </a:xfrm>
          <a:prstGeom prst="rect">
            <a:avLst/>
          </a:prstGeom>
        </p:spPr>
      </p:pic>
      <p:sp>
        <p:nvSpPr>
          <p:cNvPr id="6" name="Right Arrow 5"/>
          <p:cNvSpPr/>
          <p:nvPr/>
        </p:nvSpPr>
        <p:spPr>
          <a:xfrm rot="2142697">
            <a:off x="3597920" y="861656"/>
            <a:ext cx="1996025" cy="367654"/>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ight Arrow 6"/>
          <p:cNvSpPr/>
          <p:nvPr/>
        </p:nvSpPr>
        <p:spPr>
          <a:xfrm rot="9122988">
            <a:off x="3694182" y="2532793"/>
            <a:ext cx="1996025" cy="367654"/>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4"/>
          <a:srcRect b="34159"/>
          <a:stretch/>
        </p:blipFill>
        <p:spPr>
          <a:xfrm>
            <a:off x="2" y="2716619"/>
            <a:ext cx="3477773" cy="2286000"/>
          </a:xfrm>
          <a:prstGeom prst="rect">
            <a:avLst/>
          </a:prstGeom>
        </p:spPr>
      </p:pic>
      <p:sp>
        <p:nvSpPr>
          <p:cNvPr id="9" name="Right Arrow 8"/>
          <p:cNvSpPr/>
          <p:nvPr/>
        </p:nvSpPr>
        <p:spPr>
          <a:xfrm rot="21052363">
            <a:off x="3460881" y="4317986"/>
            <a:ext cx="1996025" cy="367654"/>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5473431" y="3700335"/>
            <a:ext cx="3670570" cy="1200328"/>
          </a:xfrm>
          <a:prstGeom prst="rect">
            <a:avLst/>
          </a:prstGeom>
          <a:noFill/>
        </p:spPr>
        <p:txBody>
          <a:bodyPr wrap="square" rtlCol="0">
            <a:spAutoFit/>
          </a:bodyPr>
          <a:lstStyle/>
          <a:p>
            <a:r>
              <a:rPr lang="en-US" sz="2400" b="1" dirty="0" smtClean="0"/>
              <a:t>Explore modules</a:t>
            </a:r>
          </a:p>
          <a:p>
            <a:r>
              <a:rPr lang="en-US" sz="2400" dirty="0" smtClean="0"/>
              <a:t>-hub genes</a:t>
            </a:r>
          </a:p>
          <a:p>
            <a:r>
              <a:rPr lang="en-US" sz="2400" dirty="0"/>
              <a:t>-</a:t>
            </a:r>
            <a:r>
              <a:rPr lang="en-US" sz="2400" dirty="0" smtClean="0"/>
              <a:t>functional characterization</a:t>
            </a:r>
            <a:endParaRPr lang="en-US" sz="2400" dirty="0"/>
          </a:p>
        </p:txBody>
      </p:sp>
    </p:spTree>
    <p:extLst>
      <p:ext uri="{BB962C8B-B14F-4D97-AF65-F5344CB8AC3E}">
        <p14:creationId xmlns:p14="http://schemas.microsoft.com/office/powerpoint/2010/main" val="380159354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Hub gene selection</a:t>
            </a:r>
            <a:endParaRPr lang="en-US" dirty="0"/>
          </a:p>
        </p:txBody>
      </p:sp>
      <p:pic>
        <p:nvPicPr>
          <p:cNvPr id="3" name="Picture 2"/>
          <p:cNvPicPr>
            <a:picLocks noChangeAspect="1"/>
          </p:cNvPicPr>
          <p:nvPr/>
        </p:nvPicPr>
        <p:blipFill rotWithShape="1">
          <a:blip r:embed="rId2"/>
          <a:srcRect l="49520" b="21273"/>
          <a:stretch/>
        </p:blipFill>
        <p:spPr>
          <a:xfrm>
            <a:off x="1" y="321610"/>
            <a:ext cx="2005080" cy="1473672"/>
          </a:xfrm>
          <a:prstGeom prst="rect">
            <a:avLst/>
          </a:prstGeom>
        </p:spPr>
      </p:pic>
      <p:sp>
        <p:nvSpPr>
          <p:cNvPr id="4" name="TextBox 3"/>
          <p:cNvSpPr txBox="1"/>
          <p:nvPr/>
        </p:nvSpPr>
        <p:spPr>
          <a:xfrm>
            <a:off x="200508" y="1685024"/>
            <a:ext cx="8943492" cy="6124754"/>
          </a:xfrm>
          <a:prstGeom prst="rect">
            <a:avLst/>
          </a:prstGeom>
          <a:noFill/>
        </p:spPr>
        <p:txBody>
          <a:bodyPr wrap="square" rtlCol="0">
            <a:spAutoFit/>
          </a:bodyPr>
          <a:lstStyle/>
          <a:p>
            <a:r>
              <a:rPr lang="en-US" sz="2800" dirty="0" smtClean="0"/>
              <a:t>Hub gene = “highly connected”</a:t>
            </a:r>
          </a:p>
          <a:p>
            <a:endParaRPr lang="en-US" sz="2800" dirty="0" smtClean="0"/>
          </a:p>
          <a:p>
            <a:r>
              <a:rPr lang="en-US" sz="2800" dirty="0" err="1" smtClean="0"/>
              <a:t>Intramodular</a:t>
            </a:r>
            <a:r>
              <a:rPr lang="en-US" sz="2800" dirty="0" smtClean="0"/>
              <a:t> connectivity = </a:t>
            </a:r>
            <a:r>
              <a:rPr lang="en-US" sz="2800" dirty="0" err="1" smtClean="0"/>
              <a:t>kME</a:t>
            </a:r>
            <a:endParaRPr lang="en-US" sz="2800" dirty="0" smtClean="0"/>
          </a:p>
          <a:p>
            <a:endParaRPr lang="en-US" sz="2800" dirty="0"/>
          </a:p>
          <a:p>
            <a:r>
              <a:rPr lang="en-US" sz="2800" dirty="0" err="1" smtClean="0"/>
              <a:t>kME</a:t>
            </a:r>
            <a:r>
              <a:rPr lang="en-US" sz="2800" dirty="0" smtClean="0"/>
              <a:t> = correlation of the gene of interest with the module eigengene (ME)</a:t>
            </a:r>
          </a:p>
          <a:p>
            <a:endParaRPr lang="en-US" sz="2800" dirty="0"/>
          </a:p>
          <a:p>
            <a:r>
              <a:rPr lang="en-US" sz="2800" dirty="0" smtClean="0"/>
              <a:t>ME = first principal component of the gene expression within a module</a:t>
            </a:r>
          </a:p>
          <a:p>
            <a:endParaRPr lang="en-US" sz="2800" dirty="0"/>
          </a:p>
          <a:p>
            <a:endParaRPr lang="en-US" sz="2800" dirty="0" smtClean="0"/>
          </a:p>
          <a:p>
            <a:endParaRPr lang="en-US" sz="2800" dirty="0" smtClean="0"/>
          </a:p>
          <a:p>
            <a:endParaRPr lang="en-US" sz="2800" dirty="0"/>
          </a:p>
          <a:p>
            <a:endParaRPr lang="en-US" sz="2800" dirty="0" smtClean="0"/>
          </a:p>
        </p:txBody>
      </p:sp>
    </p:spTree>
    <p:extLst>
      <p:ext uri="{BB962C8B-B14F-4D97-AF65-F5344CB8AC3E}">
        <p14:creationId xmlns:p14="http://schemas.microsoft.com/office/powerpoint/2010/main" val="6165875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0466" y="995962"/>
            <a:ext cx="7112000" cy="5334000"/>
          </a:xfrm>
          <a:prstGeom prst="rect">
            <a:avLst/>
          </a:prstGeom>
        </p:spPr>
      </p:pic>
      <p:cxnSp>
        <p:nvCxnSpPr>
          <p:cNvPr id="4" name="Straight Connector 3"/>
          <p:cNvCxnSpPr/>
          <p:nvPr/>
        </p:nvCxnSpPr>
        <p:spPr>
          <a:xfrm flipV="1">
            <a:off x="1052667" y="1504039"/>
            <a:ext cx="4762065" cy="3893790"/>
          </a:xfrm>
          <a:prstGeom prst="line">
            <a:avLst/>
          </a:prstGeom>
          <a:ln w="76200" cmpd="sng">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flipV="1">
            <a:off x="1052667" y="2306194"/>
            <a:ext cx="4427885" cy="2389750"/>
          </a:xfrm>
          <a:prstGeom prst="line">
            <a:avLst/>
          </a:prstGeom>
          <a:ln w="76200" cmpd="sng">
            <a:solidFill>
              <a:schemeClr val="tx2">
                <a:lumMod val="60000"/>
                <a:lumOff val="4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V="1">
            <a:off x="1604064" y="1955252"/>
            <a:ext cx="3876488" cy="3175192"/>
          </a:xfrm>
          <a:prstGeom prst="line">
            <a:avLst/>
          </a:prstGeom>
          <a:ln w="76200" cmpd="sng">
            <a:solidFill>
              <a:srgbClr val="FF0000"/>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5118181" y="38139"/>
            <a:ext cx="4025819" cy="1384995"/>
          </a:xfrm>
          <a:prstGeom prst="rect">
            <a:avLst/>
          </a:prstGeom>
          <a:noFill/>
        </p:spPr>
        <p:txBody>
          <a:bodyPr wrap="none" rtlCol="0">
            <a:spAutoFit/>
          </a:bodyPr>
          <a:lstStyle/>
          <a:p>
            <a:r>
              <a:rPr lang="en-US" sz="2800" dirty="0" smtClean="0"/>
              <a:t>Module eigengene (1</a:t>
            </a:r>
            <a:r>
              <a:rPr lang="en-US" sz="2800" baseline="30000" dirty="0" smtClean="0"/>
              <a:t>st</a:t>
            </a:r>
            <a:r>
              <a:rPr lang="en-US" sz="2800" dirty="0" smtClean="0"/>
              <a:t> PC)</a:t>
            </a:r>
          </a:p>
          <a:p>
            <a:r>
              <a:rPr lang="en-US" sz="2800" dirty="0" smtClean="0">
                <a:solidFill>
                  <a:srgbClr val="FF0000"/>
                </a:solidFill>
              </a:rPr>
              <a:t>Gene with high </a:t>
            </a:r>
            <a:r>
              <a:rPr lang="en-US" sz="2800" dirty="0" err="1" smtClean="0">
                <a:solidFill>
                  <a:srgbClr val="FF0000"/>
                </a:solidFill>
              </a:rPr>
              <a:t>kME</a:t>
            </a:r>
            <a:endParaRPr lang="en-US" sz="2800" dirty="0" smtClean="0">
              <a:solidFill>
                <a:srgbClr val="FF0000"/>
              </a:solidFill>
            </a:endParaRPr>
          </a:p>
          <a:p>
            <a:r>
              <a:rPr lang="en-US" sz="2800" dirty="0" smtClean="0">
                <a:solidFill>
                  <a:schemeClr val="tx2">
                    <a:lumMod val="60000"/>
                    <a:lumOff val="40000"/>
                  </a:schemeClr>
                </a:solidFill>
              </a:rPr>
              <a:t>Gene with low </a:t>
            </a:r>
            <a:r>
              <a:rPr lang="en-US" sz="2800" dirty="0" err="1" smtClean="0">
                <a:solidFill>
                  <a:schemeClr val="tx2">
                    <a:lumMod val="60000"/>
                    <a:lumOff val="40000"/>
                  </a:schemeClr>
                </a:solidFill>
              </a:rPr>
              <a:t>kME</a:t>
            </a:r>
            <a:endParaRPr lang="en-US" sz="2800" dirty="0">
              <a:solidFill>
                <a:schemeClr val="tx2">
                  <a:lumMod val="60000"/>
                  <a:lumOff val="40000"/>
                </a:schemeClr>
              </a:solidFill>
            </a:endParaRPr>
          </a:p>
        </p:txBody>
      </p:sp>
    </p:spTree>
    <p:extLst>
      <p:ext uri="{BB962C8B-B14F-4D97-AF65-F5344CB8AC3E}">
        <p14:creationId xmlns:p14="http://schemas.microsoft.com/office/powerpoint/2010/main" val="98531433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Functional characterization of modules</a:t>
            </a:r>
            <a:endParaRPr lang="en-US" dirty="0"/>
          </a:p>
        </p:txBody>
      </p:sp>
      <p:sp>
        <p:nvSpPr>
          <p:cNvPr id="3" name="Content Placeholder 2"/>
          <p:cNvSpPr>
            <a:spLocks noGrp="1"/>
          </p:cNvSpPr>
          <p:nvPr>
            <p:ph idx="1"/>
          </p:nvPr>
        </p:nvSpPr>
        <p:spPr/>
        <p:txBody>
          <a:bodyPr/>
          <a:lstStyle/>
          <a:p>
            <a:pPr marL="0" indent="0">
              <a:buNone/>
            </a:pPr>
            <a:r>
              <a:rPr lang="en-US" u="sng" dirty="0" smtClean="0"/>
              <a:t>GO enrichment</a:t>
            </a:r>
          </a:p>
          <a:p>
            <a:r>
              <a:rPr lang="en-US" dirty="0" smtClean="0"/>
              <a:t>Fisher (genes enriched in module compared to genes not in module)</a:t>
            </a:r>
          </a:p>
          <a:p>
            <a:r>
              <a:rPr lang="en-US" dirty="0" err="1" smtClean="0"/>
              <a:t>kME</a:t>
            </a:r>
            <a:r>
              <a:rPr lang="en-US" dirty="0" smtClean="0"/>
              <a:t> (genes enriched with high connectivity within a module)</a:t>
            </a:r>
          </a:p>
          <a:p>
            <a:r>
              <a:rPr lang="en-US" dirty="0" smtClean="0"/>
              <a:t>Other ways?</a:t>
            </a:r>
            <a:endParaRPr lang="en-US" dirty="0"/>
          </a:p>
        </p:txBody>
      </p:sp>
    </p:spTree>
    <p:extLst>
      <p:ext uri="{BB962C8B-B14F-4D97-AF65-F5344CB8AC3E}">
        <p14:creationId xmlns:p14="http://schemas.microsoft.com/office/powerpoint/2010/main" val="51699522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00510" y="97418"/>
            <a:ext cx="3279392" cy="2375886"/>
          </a:xfrm>
          <a:prstGeom prst="rect">
            <a:avLst/>
          </a:prstGeom>
        </p:spPr>
      </p:pic>
      <p:pic>
        <p:nvPicPr>
          <p:cNvPr id="4" name="Picture 3"/>
          <p:cNvPicPr>
            <a:picLocks noChangeAspect="1"/>
          </p:cNvPicPr>
          <p:nvPr/>
        </p:nvPicPr>
        <p:blipFill rotWithShape="1">
          <a:blip r:embed="rId3"/>
          <a:srcRect l="35661" t="3576" r="35213" b="76667"/>
          <a:stretch/>
        </p:blipFill>
        <p:spPr>
          <a:xfrm>
            <a:off x="5839095" y="193189"/>
            <a:ext cx="2413750" cy="2280115"/>
          </a:xfrm>
          <a:prstGeom prst="rect">
            <a:avLst/>
          </a:prstGeom>
        </p:spPr>
      </p:pic>
      <p:sp>
        <p:nvSpPr>
          <p:cNvPr id="6" name="Right Arrow 5"/>
          <p:cNvSpPr/>
          <p:nvPr/>
        </p:nvSpPr>
        <p:spPr>
          <a:xfrm rot="2142697">
            <a:off x="3597920" y="861656"/>
            <a:ext cx="1996025" cy="367654"/>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ight Arrow 6"/>
          <p:cNvSpPr/>
          <p:nvPr/>
        </p:nvSpPr>
        <p:spPr>
          <a:xfrm rot="9122988">
            <a:off x="3694182" y="2532793"/>
            <a:ext cx="1996025" cy="367654"/>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4"/>
          <a:srcRect b="34159"/>
          <a:stretch/>
        </p:blipFill>
        <p:spPr>
          <a:xfrm>
            <a:off x="2" y="2716619"/>
            <a:ext cx="3477773" cy="2286000"/>
          </a:xfrm>
          <a:prstGeom prst="rect">
            <a:avLst/>
          </a:prstGeom>
        </p:spPr>
      </p:pic>
      <p:sp>
        <p:nvSpPr>
          <p:cNvPr id="9" name="Right Arrow 8"/>
          <p:cNvSpPr/>
          <p:nvPr/>
        </p:nvSpPr>
        <p:spPr>
          <a:xfrm rot="21052363">
            <a:off x="3460881" y="4317986"/>
            <a:ext cx="1996025" cy="367654"/>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5473431" y="3700335"/>
            <a:ext cx="3670570" cy="1200328"/>
          </a:xfrm>
          <a:prstGeom prst="rect">
            <a:avLst/>
          </a:prstGeom>
          <a:noFill/>
        </p:spPr>
        <p:txBody>
          <a:bodyPr wrap="square" rtlCol="0">
            <a:spAutoFit/>
          </a:bodyPr>
          <a:lstStyle/>
          <a:p>
            <a:r>
              <a:rPr lang="en-US" sz="2400" b="1" dirty="0" smtClean="0"/>
              <a:t>Explore modules</a:t>
            </a:r>
          </a:p>
          <a:p>
            <a:r>
              <a:rPr lang="en-US" sz="2400" dirty="0" smtClean="0"/>
              <a:t>-hub genes</a:t>
            </a:r>
          </a:p>
          <a:p>
            <a:r>
              <a:rPr lang="en-US" sz="2400" dirty="0"/>
              <a:t>-</a:t>
            </a:r>
            <a:r>
              <a:rPr lang="en-US" sz="2400" dirty="0" smtClean="0"/>
              <a:t>functional characterization</a:t>
            </a:r>
            <a:endParaRPr lang="en-US" sz="2400" dirty="0"/>
          </a:p>
        </p:txBody>
      </p:sp>
      <p:sp>
        <p:nvSpPr>
          <p:cNvPr id="11" name="Right Arrow 10"/>
          <p:cNvSpPr/>
          <p:nvPr/>
        </p:nvSpPr>
        <p:spPr>
          <a:xfrm rot="8915710">
            <a:off x="3674021" y="5393780"/>
            <a:ext cx="1996025" cy="367654"/>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317473" y="5741672"/>
            <a:ext cx="3826359" cy="646331"/>
          </a:xfrm>
          <a:prstGeom prst="rect">
            <a:avLst/>
          </a:prstGeom>
          <a:noFill/>
        </p:spPr>
        <p:txBody>
          <a:bodyPr wrap="square" rtlCol="0">
            <a:spAutoFit/>
          </a:bodyPr>
          <a:lstStyle/>
          <a:p>
            <a:r>
              <a:rPr lang="en-US" sz="3600" b="1" dirty="0" smtClean="0"/>
              <a:t>Relate to traits</a:t>
            </a:r>
          </a:p>
        </p:txBody>
      </p:sp>
    </p:spTree>
    <p:extLst>
      <p:ext uri="{BB962C8B-B14F-4D97-AF65-F5344CB8AC3E}">
        <p14:creationId xmlns:p14="http://schemas.microsoft.com/office/powerpoint/2010/main" val="47019740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5116" r="5710" b="13308"/>
          <a:stretch/>
        </p:blipFill>
        <p:spPr>
          <a:xfrm>
            <a:off x="0" y="539349"/>
            <a:ext cx="9144000" cy="3499349"/>
          </a:xfrm>
          <a:prstGeom prst="rect">
            <a:avLst/>
          </a:prstGeom>
        </p:spPr>
      </p:pic>
      <p:sp>
        <p:nvSpPr>
          <p:cNvPr id="5" name="Left Brace 4"/>
          <p:cNvSpPr/>
          <p:nvPr/>
        </p:nvSpPr>
        <p:spPr>
          <a:xfrm rot="16200000">
            <a:off x="3805474" y="1294244"/>
            <a:ext cx="484561" cy="5004346"/>
          </a:xfrm>
          <a:prstGeom prst="lef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Left Brace 5"/>
          <p:cNvSpPr/>
          <p:nvPr/>
        </p:nvSpPr>
        <p:spPr>
          <a:xfrm rot="16200000">
            <a:off x="7393735" y="3562491"/>
            <a:ext cx="484561" cy="1436976"/>
          </a:xfrm>
          <a:prstGeom prst="leftBrace">
            <a:avLst/>
          </a:prstGeom>
          <a:noFill/>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TextBox 6"/>
          <p:cNvSpPr txBox="1"/>
          <p:nvPr/>
        </p:nvSpPr>
        <p:spPr>
          <a:xfrm>
            <a:off x="2230084" y="4272587"/>
            <a:ext cx="3509595" cy="954107"/>
          </a:xfrm>
          <a:prstGeom prst="rect">
            <a:avLst/>
          </a:prstGeom>
          <a:noFill/>
        </p:spPr>
        <p:txBody>
          <a:bodyPr wrap="none" rtlCol="0">
            <a:spAutoFit/>
          </a:bodyPr>
          <a:lstStyle/>
          <a:p>
            <a:pPr algn="ctr"/>
            <a:r>
              <a:rPr lang="en-US" sz="2800" dirty="0" smtClean="0"/>
              <a:t>Categorical traits</a:t>
            </a:r>
          </a:p>
          <a:p>
            <a:pPr algn="ctr"/>
            <a:r>
              <a:rPr lang="en-US" sz="2800" dirty="0" smtClean="0"/>
              <a:t>(e.g., genotype, group)</a:t>
            </a:r>
            <a:endParaRPr lang="en-US" sz="2800" dirty="0"/>
          </a:p>
        </p:txBody>
      </p:sp>
      <p:sp>
        <p:nvSpPr>
          <p:cNvPr id="8" name="TextBox 7"/>
          <p:cNvSpPr txBox="1"/>
          <p:nvPr/>
        </p:nvSpPr>
        <p:spPr>
          <a:xfrm>
            <a:off x="5089039" y="5043314"/>
            <a:ext cx="3978072" cy="954107"/>
          </a:xfrm>
          <a:prstGeom prst="rect">
            <a:avLst/>
          </a:prstGeom>
          <a:noFill/>
        </p:spPr>
        <p:txBody>
          <a:bodyPr wrap="none" rtlCol="0">
            <a:spAutoFit/>
          </a:bodyPr>
          <a:lstStyle/>
          <a:p>
            <a:pPr algn="ctr"/>
            <a:r>
              <a:rPr lang="en-US" sz="2800" dirty="0" smtClean="0"/>
              <a:t>Continuous traits</a:t>
            </a:r>
          </a:p>
          <a:p>
            <a:pPr algn="ctr"/>
            <a:r>
              <a:rPr lang="en-US" sz="2800" dirty="0" smtClean="0"/>
              <a:t>(e.g., age, blood pressure)</a:t>
            </a:r>
            <a:endParaRPr lang="en-US" sz="2800" dirty="0"/>
          </a:p>
        </p:txBody>
      </p:sp>
    </p:spTree>
    <p:extLst>
      <p:ext uri="{BB962C8B-B14F-4D97-AF65-F5344CB8AC3E}">
        <p14:creationId xmlns:p14="http://schemas.microsoft.com/office/powerpoint/2010/main" val="186689914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Genes function in regulatory pathways</a:t>
            </a:r>
            <a:endParaRPr lang="en-US" dirty="0"/>
          </a:p>
        </p:txBody>
      </p:sp>
      <p:pic>
        <p:nvPicPr>
          <p:cNvPr id="7" name="Picture 6"/>
          <p:cNvPicPr>
            <a:picLocks noChangeAspect="1"/>
          </p:cNvPicPr>
          <p:nvPr/>
        </p:nvPicPr>
        <p:blipFill>
          <a:blip r:embed="rId2"/>
          <a:stretch>
            <a:fillRect/>
          </a:stretch>
        </p:blipFill>
        <p:spPr>
          <a:xfrm>
            <a:off x="1253175" y="1651088"/>
            <a:ext cx="6868732" cy="4572000"/>
          </a:xfrm>
          <a:prstGeom prst="rect">
            <a:avLst/>
          </a:prstGeom>
        </p:spPr>
      </p:pic>
    </p:spTree>
    <p:extLst>
      <p:ext uri="{BB962C8B-B14F-4D97-AF65-F5344CB8AC3E}">
        <p14:creationId xmlns:p14="http://schemas.microsoft.com/office/powerpoint/2010/main" val="174181708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WGCNA: weighted gene coexpression network analysis</a:t>
            </a:r>
            <a:endParaRPr lang="en-US" dirty="0"/>
          </a:p>
        </p:txBody>
      </p:sp>
      <p:sp>
        <p:nvSpPr>
          <p:cNvPr id="3" name="Content Placeholder 2"/>
          <p:cNvSpPr>
            <a:spLocks noGrp="1"/>
          </p:cNvSpPr>
          <p:nvPr>
            <p:ph idx="1"/>
          </p:nvPr>
        </p:nvSpPr>
        <p:spPr>
          <a:xfrm>
            <a:off x="141121" y="1600200"/>
            <a:ext cx="9002879" cy="4525963"/>
          </a:xfrm>
        </p:spPr>
        <p:txBody>
          <a:bodyPr/>
          <a:lstStyle/>
          <a:p>
            <a:r>
              <a:rPr lang="en-US" dirty="0" smtClean="0"/>
              <a:t>Identify groups (modules) of co-regulated genes </a:t>
            </a:r>
          </a:p>
          <a:p>
            <a:r>
              <a:rPr lang="en-US" dirty="0" smtClean="0"/>
              <a:t>Correlate module expression values to trait data</a:t>
            </a:r>
            <a:endParaRPr lang="en-US" dirty="0"/>
          </a:p>
        </p:txBody>
      </p:sp>
      <p:pic>
        <p:nvPicPr>
          <p:cNvPr id="4" name="Picture 3"/>
          <p:cNvPicPr>
            <a:picLocks noChangeAspect="1"/>
          </p:cNvPicPr>
          <p:nvPr/>
        </p:nvPicPr>
        <p:blipFill rotWithShape="1">
          <a:blip r:embed="rId2"/>
          <a:srcRect l="35661" t="3576" r="35213" b="76667"/>
          <a:stretch/>
        </p:blipFill>
        <p:spPr>
          <a:xfrm>
            <a:off x="141121" y="2816906"/>
            <a:ext cx="2419980" cy="2286000"/>
          </a:xfrm>
          <a:prstGeom prst="rect">
            <a:avLst/>
          </a:prstGeom>
        </p:spPr>
      </p:pic>
      <p:pic>
        <p:nvPicPr>
          <p:cNvPr id="6" name="Picture 5"/>
          <p:cNvPicPr>
            <a:picLocks noChangeAspect="1"/>
          </p:cNvPicPr>
          <p:nvPr/>
        </p:nvPicPr>
        <p:blipFill rotWithShape="1">
          <a:blip r:embed="rId3"/>
          <a:srcRect l="38127" t="10880"/>
          <a:stretch/>
        </p:blipFill>
        <p:spPr>
          <a:xfrm>
            <a:off x="6378982" y="2816906"/>
            <a:ext cx="2700873" cy="3657600"/>
          </a:xfrm>
          <a:prstGeom prst="rect">
            <a:avLst/>
          </a:prstGeom>
        </p:spPr>
      </p:pic>
      <p:pic>
        <p:nvPicPr>
          <p:cNvPr id="7" name="Picture 6"/>
          <p:cNvPicPr>
            <a:picLocks noChangeAspect="1"/>
          </p:cNvPicPr>
          <p:nvPr/>
        </p:nvPicPr>
        <p:blipFill rotWithShape="1">
          <a:blip r:embed="rId4"/>
          <a:srcRect b="34159"/>
          <a:stretch/>
        </p:blipFill>
        <p:spPr>
          <a:xfrm>
            <a:off x="2746778" y="2816906"/>
            <a:ext cx="3477773" cy="2286000"/>
          </a:xfrm>
          <a:prstGeom prst="rect">
            <a:avLst/>
          </a:prstGeom>
        </p:spPr>
      </p:pic>
      <p:sp>
        <p:nvSpPr>
          <p:cNvPr id="8" name="Curved Up Arrow 7"/>
          <p:cNvSpPr/>
          <p:nvPr/>
        </p:nvSpPr>
        <p:spPr>
          <a:xfrm>
            <a:off x="1667794" y="5528731"/>
            <a:ext cx="1488185" cy="692695"/>
          </a:xfrm>
          <a:prstGeom prst="curvedUpArrow">
            <a:avLst/>
          </a:prstGeom>
          <a:solidFill>
            <a:srgbClr val="FFFFFF"/>
          </a:solidFill>
          <a:ln>
            <a:solidFill>
              <a:schemeClr val="tx1"/>
            </a:solidFill>
            <a:headEnd type="none"/>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9" name="Curved Up Arrow 8"/>
          <p:cNvSpPr/>
          <p:nvPr/>
        </p:nvSpPr>
        <p:spPr>
          <a:xfrm rot="2734916">
            <a:off x="4736366" y="5693958"/>
            <a:ext cx="1488185" cy="692695"/>
          </a:xfrm>
          <a:prstGeom prst="curvedUpArrow">
            <a:avLst/>
          </a:prstGeom>
          <a:solidFill>
            <a:srgbClr val="FFFF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82138574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WGCNA</a:t>
            </a:r>
            <a:endParaRPr lang="en-US" dirty="0"/>
          </a:p>
        </p:txBody>
      </p:sp>
      <p:sp>
        <p:nvSpPr>
          <p:cNvPr id="3" name="Content Placeholder 2"/>
          <p:cNvSpPr>
            <a:spLocks noGrp="1"/>
          </p:cNvSpPr>
          <p:nvPr>
            <p:ph idx="1"/>
          </p:nvPr>
        </p:nvSpPr>
        <p:spPr/>
        <p:txBody>
          <a:bodyPr/>
          <a:lstStyle/>
          <a:p>
            <a:r>
              <a:rPr lang="en-US" dirty="0" smtClean="0"/>
              <a:t>Unsupervised and unbiased</a:t>
            </a:r>
          </a:p>
          <a:p>
            <a:r>
              <a:rPr lang="en-US" dirty="0" smtClean="0"/>
              <a:t>Finds </a:t>
            </a:r>
            <a:r>
              <a:rPr lang="en-US" dirty="0" smtClean="0"/>
              <a:t>unique co-expression modules that correspond to clusters of correlated transcripts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kind of data do you need?</a:t>
            </a:r>
            <a:endParaRPr lang="en-US" dirty="0"/>
          </a:p>
        </p:txBody>
      </p:sp>
      <p:sp>
        <p:nvSpPr>
          <p:cNvPr id="3" name="Content Placeholder 2"/>
          <p:cNvSpPr>
            <a:spLocks noGrp="1"/>
          </p:cNvSpPr>
          <p:nvPr>
            <p:ph idx="1"/>
          </p:nvPr>
        </p:nvSpPr>
        <p:spPr/>
        <p:txBody>
          <a:bodyPr>
            <a:normAutofit/>
          </a:bodyPr>
          <a:lstStyle/>
          <a:p>
            <a:r>
              <a:rPr lang="en-US" dirty="0" smtClean="0"/>
              <a:t>Normalized counts data files (.</a:t>
            </a:r>
            <a:r>
              <a:rPr lang="en-US" dirty="0" err="1" smtClean="0"/>
              <a:t>csv</a:t>
            </a:r>
            <a:r>
              <a:rPr lang="en-US" dirty="0" smtClean="0"/>
              <a:t>)</a:t>
            </a:r>
          </a:p>
          <a:p>
            <a:pPr lvl="1"/>
            <a:r>
              <a:rPr lang="en-US" dirty="0" smtClean="0"/>
              <a:t>RLD file: Regularized log </a:t>
            </a:r>
            <a:r>
              <a:rPr lang="en-US" dirty="0" smtClean="0"/>
              <a:t>transformation</a:t>
            </a:r>
          </a:p>
          <a:p>
            <a:pPr lvl="1"/>
            <a:r>
              <a:rPr lang="en-US" dirty="0" smtClean="0"/>
              <a:t>VDS file: Variance stabilized transformation</a:t>
            </a:r>
          </a:p>
          <a:p>
            <a:pPr lvl="1"/>
            <a:r>
              <a:rPr lang="en-US" dirty="0" smtClean="0"/>
              <a:t>Other normalizations…</a:t>
            </a:r>
            <a:endParaRPr lang="en-US" dirty="0" smtClean="0"/>
          </a:p>
          <a:p>
            <a:pPr lvl="2"/>
            <a:r>
              <a:rPr lang="en-US" dirty="0"/>
              <a:t>Generated from </a:t>
            </a:r>
            <a:r>
              <a:rPr lang="en-US" dirty="0" smtClean="0"/>
              <a:t>DESeq2</a:t>
            </a:r>
            <a:endParaRPr lang="en-US" dirty="0" smtClean="0"/>
          </a:p>
          <a:p>
            <a:r>
              <a:rPr lang="en-US" dirty="0" smtClean="0"/>
              <a:t>Trait Data</a:t>
            </a:r>
          </a:p>
          <a:p>
            <a:pPr lvl="1"/>
            <a:r>
              <a:rPr lang="en-US" dirty="0" smtClean="0"/>
              <a:t>Made in </a:t>
            </a:r>
            <a:r>
              <a:rPr lang="en-US" dirty="0" smtClean="0"/>
              <a:t>Excel</a:t>
            </a:r>
            <a:r>
              <a:rPr lang="en-US" dirty="0" smtClean="0"/>
              <a:t>, saved as .</a:t>
            </a:r>
            <a:r>
              <a:rPr lang="en-US" dirty="0" err="1" smtClean="0"/>
              <a:t>csv</a:t>
            </a:r>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959"/>
            <a:ext cx="8229600" cy="779859"/>
          </a:xfrm>
        </p:spPr>
        <p:txBody>
          <a:bodyPr/>
          <a:lstStyle/>
          <a:p>
            <a:r>
              <a:rPr lang="en-US" dirty="0" smtClean="0"/>
              <a:t>Expression (RLD or VSD) </a:t>
            </a:r>
            <a:r>
              <a:rPr lang="en-US" dirty="0" smtClean="0"/>
              <a:t>file</a:t>
            </a:r>
            <a:endParaRPr lang="en-US" dirty="0"/>
          </a:p>
        </p:txBody>
      </p:sp>
      <p:sp>
        <p:nvSpPr>
          <p:cNvPr id="3" name="Content Placeholder 2"/>
          <p:cNvSpPr>
            <a:spLocks noGrp="1"/>
          </p:cNvSpPr>
          <p:nvPr>
            <p:ph idx="1"/>
          </p:nvPr>
        </p:nvSpPr>
        <p:spPr>
          <a:xfrm>
            <a:off x="457200" y="1016000"/>
            <a:ext cx="8229600" cy="2421505"/>
          </a:xfrm>
        </p:spPr>
        <p:txBody>
          <a:bodyPr>
            <a:normAutofit fontScale="92500" lnSpcReduction="20000"/>
          </a:bodyPr>
          <a:lstStyle/>
          <a:p>
            <a:pPr marL="0" indent="0">
              <a:buNone/>
            </a:pPr>
            <a:r>
              <a:rPr lang="en-US" dirty="0" smtClean="0"/>
              <a:t>Generate in </a:t>
            </a:r>
            <a:r>
              <a:rPr lang="en-US" dirty="0" smtClean="0"/>
              <a:t>DESeq2 after </a:t>
            </a:r>
            <a:r>
              <a:rPr lang="en-US" dirty="0" smtClean="0"/>
              <a:t>running models testing for DEG</a:t>
            </a:r>
          </a:p>
          <a:p>
            <a:pPr marL="0" indent="0">
              <a:buNone/>
            </a:pPr>
            <a:endParaRPr lang="en-US" dirty="0" smtClean="0"/>
          </a:p>
          <a:p>
            <a:pPr marL="0" indent="0">
              <a:buNone/>
            </a:pPr>
            <a:r>
              <a:rPr lang="en-US" dirty="0" smtClean="0"/>
              <a:t>&gt;</a:t>
            </a:r>
            <a:r>
              <a:rPr lang="en-US" dirty="0" err="1" smtClean="0"/>
              <a:t>rld</a:t>
            </a:r>
            <a:r>
              <a:rPr lang="en-US" dirty="0" smtClean="0"/>
              <a:t> </a:t>
            </a:r>
            <a:r>
              <a:rPr lang="en-US" dirty="0"/>
              <a:t>&lt;- </a:t>
            </a:r>
            <a:r>
              <a:rPr lang="en-US" dirty="0" err="1"/>
              <a:t>rlogTransformation</a:t>
            </a:r>
            <a:r>
              <a:rPr lang="en-US" dirty="0"/>
              <a:t>(</a:t>
            </a:r>
            <a:r>
              <a:rPr lang="en-US" dirty="0" err="1" smtClean="0"/>
              <a:t>dds</a:t>
            </a:r>
            <a:r>
              <a:rPr lang="en-US" dirty="0" smtClean="0"/>
              <a:t>)</a:t>
            </a:r>
            <a:endParaRPr lang="en-US" dirty="0"/>
          </a:p>
          <a:p>
            <a:pPr marL="0" indent="0">
              <a:buNone/>
            </a:pPr>
            <a:r>
              <a:rPr lang="en-US" dirty="0" smtClean="0"/>
              <a:t>&gt;head</a:t>
            </a:r>
            <a:r>
              <a:rPr lang="en-US" dirty="0"/>
              <a:t>(assay(</a:t>
            </a:r>
            <a:r>
              <a:rPr lang="en-US" dirty="0" err="1"/>
              <a:t>rld</a:t>
            </a:r>
            <a:r>
              <a:rPr lang="en-US" dirty="0"/>
              <a:t>)</a:t>
            </a:r>
            <a:r>
              <a:rPr lang="en-US" dirty="0" smtClean="0"/>
              <a:t>)</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999062870"/>
              </p:ext>
            </p:extLst>
          </p:nvPr>
        </p:nvGraphicFramePr>
        <p:xfrm>
          <a:off x="457200" y="3371273"/>
          <a:ext cx="8524455" cy="2624427"/>
        </p:xfrm>
        <a:graphic>
          <a:graphicData uri="http://schemas.openxmlformats.org/presentationml/2006/ole">
            <mc:AlternateContent xmlns:mc="http://schemas.openxmlformats.org/markup-compatibility/2006">
              <mc:Choice xmlns:v="urn:schemas-microsoft-com:vml" Requires="v">
                <p:oleObj spid="_x0000_s1038" name="Worksheet" r:id="rId3" imgW="9321800" imgH="2870200" progId="Excel.Sheet.12">
                  <p:embed/>
                </p:oleObj>
              </mc:Choice>
              <mc:Fallback>
                <p:oleObj name="Worksheet" r:id="rId3" imgW="9321800" imgH="2870200" progId="Excel.Sheet.12">
                  <p:embed/>
                  <p:pic>
                    <p:nvPicPr>
                      <p:cNvPr id="0" name=""/>
                      <p:cNvPicPr/>
                      <p:nvPr/>
                    </p:nvPicPr>
                    <p:blipFill>
                      <a:blip r:embed="rId4"/>
                      <a:stretch>
                        <a:fillRect/>
                      </a:stretch>
                    </p:blipFill>
                    <p:spPr>
                      <a:xfrm>
                        <a:off x="457200" y="3371273"/>
                        <a:ext cx="8524455" cy="2624427"/>
                      </a:xfrm>
                      <a:prstGeom prst="rect">
                        <a:avLst/>
                      </a:prstGeom>
                    </p:spPr>
                  </p:pic>
                </p:oleObj>
              </mc:Fallback>
            </mc:AlternateContent>
          </a:graphicData>
        </a:graphic>
      </p:graphicFrame>
      <p:sp>
        <p:nvSpPr>
          <p:cNvPr id="6" name="Rectangle 5"/>
          <p:cNvSpPr/>
          <p:nvPr/>
        </p:nvSpPr>
        <p:spPr>
          <a:xfrm>
            <a:off x="457200" y="3507839"/>
            <a:ext cx="928255" cy="3119251"/>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1385455" y="3328073"/>
            <a:ext cx="7301346" cy="230909"/>
          </a:xfrm>
          <a:prstGeom prst="rect">
            <a:avLst/>
          </a:prstGeom>
          <a:noFill/>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457200" y="5995700"/>
            <a:ext cx="928255" cy="646331"/>
          </a:xfrm>
          <a:prstGeom prst="rect">
            <a:avLst/>
          </a:prstGeom>
          <a:noFill/>
        </p:spPr>
        <p:txBody>
          <a:bodyPr wrap="square" rtlCol="0">
            <a:spAutoFit/>
          </a:bodyPr>
          <a:lstStyle/>
          <a:p>
            <a:pPr algn="ctr"/>
            <a:r>
              <a:rPr lang="en-US" dirty="0" smtClean="0"/>
              <a:t>Gene names</a:t>
            </a:r>
            <a:endParaRPr lang="en-US" dirty="0"/>
          </a:p>
        </p:txBody>
      </p:sp>
      <p:sp>
        <p:nvSpPr>
          <p:cNvPr id="9" name="TextBox 8"/>
          <p:cNvSpPr txBox="1"/>
          <p:nvPr/>
        </p:nvSpPr>
        <p:spPr>
          <a:xfrm>
            <a:off x="7993751" y="2680881"/>
            <a:ext cx="987904" cy="646331"/>
          </a:xfrm>
          <a:prstGeom prst="rect">
            <a:avLst/>
          </a:prstGeom>
          <a:noFill/>
        </p:spPr>
        <p:txBody>
          <a:bodyPr wrap="square" rtlCol="0">
            <a:spAutoFit/>
          </a:bodyPr>
          <a:lstStyle/>
          <a:p>
            <a:pPr algn="ctr"/>
            <a:r>
              <a:rPr lang="en-US" dirty="0" smtClean="0"/>
              <a:t>Sample names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Trait Data file (upload in R as .</a:t>
            </a:r>
            <a:r>
              <a:rPr lang="en-US" dirty="0" err="1" smtClean="0"/>
              <a:t>csv</a:t>
            </a:r>
            <a:r>
              <a:rPr lang="en-US" dirty="0" smtClean="0"/>
              <a:t>)</a:t>
            </a:r>
            <a:endParaRPr lang="en-US" dirty="0"/>
          </a:p>
        </p:txBody>
      </p:sp>
      <p:sp>
        <p:nvSpPr>
          <p:cNvPr id="3" name="Content Placeholder 2"/>
          <p:cNvSpPr>
            <a:spLocks noGrp="1"/>
          </p:cNvSpPr>
          <p:nvPr>
            <p:ph idx="1"/>
          </p:nvPr>
        </p:nvSpPr>
        <p:spPr>
          <a:xfrm>
            <a:off x="457200" y="2332037"/>
            <a:ext cx="8229600" cy="4525963"/>
          </a:xfrm>
        </p:spPr>
        <p:txBody>
          <a:bodyPr/>
          <a:lstStyle/>
          <a:p>
            <a:r>
              <a:rPr lang="en-US" dirty="0" smtClean="0"/>
              <a:t>Categorical or quantitative traits</a:t>
            </a:r>
          </a:p>
          <a:p>
            <a:r>
              <a:rPr lang="en-US" dirty="0" smtClean="0"/>
              <a:t>Examples:</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2747471909"/>
              </p:ext>
            </p:extLst>
          </p:nvPr>
        </p:nvGraphicFramePr>
        <p:xfrm>
          <a:off x="281278" y="4138904"/>
          <a:ext cx="8570173" cy="1402573"/>
        </p:xfrm>
        <a:graphic>
          <a:graphicData uri="http://schemas.openxmlformats.org/presentationml/2006/ole">
            <mc:AlternateContent xmlns:mc="http://schemas.openxmlformats.org/markup-compatibility/2006">
              <mc:Choice xmlns:v="urn:schemas-microsoft-com:vml" Requires="v">
                <p:oleObj spid="_x0000_s20503" name="Worksheet" r:id="rId3" imgW="14046200" imgH="2298700" progId="Excel.Sheet.12">
                  <p:embed/>
                </p:oleObj>
              </mc:Choice>
              <mc:Fallback>
                <p:oleObj name="Worksheet" r:id="rId3" imgW="14046200" imgH="2298700" progId="Excel.Sheet.12">
                  <p:embed/>
                  <p:pic>
                    <p:nvPicPr>
                      <p:cNvPr id="0" name=""/>
                      <p:cNvPicPr/>
                      <p:nvPr/>
                    </p:nvPicPr>
                    <p:blipFill>
                      <a:blip r:embed="rId4"/>
                      <a:stretch>
                        <a:fillRect/>
                      </a:stretch>
                    </p:blipFill>
                    <p:spPr>
                      <a:xfrm>
                        <a:off x="281278" y="4138904"/>
                        <a:ext cx="8570173" cy="1402573"/>
                      </a:xfrm>
                      <a:prstGeom prst="rect">
                        <a:avLst/>
                      </a:prstGeom>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Extensive Tutorials Online</a:t>
            </a:r>
            <a:endParaRPr lang="en-US" dirty="0"/>
          </a:p>
        </p:txBody>
      </p:sp>
      <p:sp>
        <p:nvSpPr>
          <p:cNvPr id="3" name="Content Placeholder 2"/>
          <p:cNvSpPr>
            <a:spLocks noGrp="1"/>
          </p:cNvSpPr>
          <p:nvPr>
            <p:ph idx="1"/>
          </p:nvPr>
        </p:nvSpPr>
        <p:spPr>
          <a:xfrm>
            <a:off x="457200" y="1600200"/>
            <a:ext cx="8229600" cy="3056067"/>
          </a:xfrm>
        </p:spPr>
        <p:txBody>
          <a:bodyPr>
            <a:normAutofit fontScale="92500" lnSpcReduction="20000"/>
          </a:bodyPr>
          <a:lstStyle/>
          <a:p>
            <a:r>
              <a:rPr lang="en-US" dirty="0" smtClean="0">
                <a:hlinkClick r:id="rId2"/>
              </a:rPr>
              <a:t>http://labs.genetics.ucla.edu/horvath/CoexpressionNetwork/Rpackages/WGCNA/Tutorials/</a:t>
            </a:r>
            <a:endParaRPr lang="en-US" dirty="0" smtClean="0"/>
          </a:p>
          <a:p>
            <a:r>
              <a:rPr lang="en-US" dirty="0" smtClean="0">
                <a:hlinkClick r:id="rId3"/>
              </a:rPr>
              <a:t>http://labs.genetics.ucla.edu/horvath/CoexpressionNetwork/Rpackages/WGCNA/</a:t>
            </a:r>
            <a:endParaRPr lang="en-US" dirty="0" smtClean="0"/>
          </a:p>
          <a:p>
            <a:endParaRPr lang="en-US" dirty="0" smtClean="0"/>
          </a:p>
          <a:p>
            <a:r>
              <a:rPr lang="en-US" dirty="0" smtClean="0"/>
              <a:t>R package</a:t>
            </a:r>
          </a:p>
          <a:p>
            <a:endParaRPr lang="en-US" dirty="0"/>
          </a:p>
        </p:txBody>
      </p:sp>
      <p:grpSp>
        <p:nvGrpSpPr>
          <p:cNvPr id="7" name="Group 6"/>
          <p:cNvGrpSpPr/>
          <p:nvPr/>
        </p:nvGrpSpPr>
        <p:grpSpPr>
          <a:xfrm>
            <a:off x="1547899" y="4656268"/>
            <a:ext cx="4485723" cy="738664"/>
            <a:chOff x="965200" y="4043687"/>
            <a:chExt cx="4485723" cy="738664"/>
          </a:xfrm>
        </p:grpSpPr>
        <p:sp>
          <p:nvSpPr>
            <p:cNvPr id="4" name="Rectangle 3"/>
            <p:cNvSpPr/>
            <p:nvPr/>
          </p:nvSpPr>
          <p:spPr>
            <a:xfrm>
              <a:off x="965200" y="4043687"/>
              <a:ext cx="4485723" cy="369332"/>
            </a:xfrm>
            <a:prstGeom prst="rect">
              <a:avLst/>
            </a:prstGeom>
          </p:spPr>
          <p:txBody>
            <a:bodyPr wrap="none">
              <a:spAutoFit/>
            </a:bodyPr>
            <a:lstStyle/>
            <a:p>
              <a:r>
                <a:rPr lang="en-US" dirty="0" smtClean="0"/>
                <a:t>&gt;</a:t>
              </a:r>
              <a:r>
                <a:rPr lang="en-US" dirty="0" err="1" smtClean="0"/>
                <a:t>source("http://bioconductor.org/biocLite.R</a:t>
              </a:r>
              <a:r>
                <a:rPr lang="en-US" dirty="0" smtClean="0"/>
                <a:t>")</a:t>
              </a:r>
              <a:endParaRPr lang="en-US" dirty="0"/>
            </a:p>
          </p:txBody>
        </p:sp>
        <p:sp>
          <p:nvSpPr>
            <p:cNvPr id="5" name="Rectangle 4"/>
            <p:cNvSpPr/>
            <p:nvPr/>
          </p:nvSpPr>
          <p:spPr>
            <a:xfrm>
              <a:off x="965200" y="4413019"/>
              <a:ext cx="2121156" cy="369332"/>
            </a:xfrm>
            <a:prstGeom prst="rect">
              <a:avLst/>
            </a:prstGeom>
          </p:spPr>
          <p:txBody>
            <a:bodyPr wrap="none">
              <a:spAutoFit/>
            </a:bodyPr>
            <a:lstStyle/>
            <a:p>
              <a:r>
                <a:rPr lang="en-US" dirty="0" smtClean="0"/>
                <a:t>&gt;</a:t>
              </a:r>
              <a:r>
                <a:rPr lang="en-US" dirty="0" err="1" smtClean="0"/>
                <a:t>biocLite</a:t>
              </a:r>
              <a:r>
                <a:rPr lang="en-US" dirty="0" smtClean="0"/>
                <a:t>(”WGCNA")</a:t>
              </a:r>
              <a:endParaRPr lang="en-US" dirty="0"/>
            </a:p>
          </p:txBody>
        </p:sp>
      </p:grpSp>
    </p:spTree>
    <p:extLst>
      <p:ext uri="{BB962C8B-B14F-4D97-AF65-F5344CB8AC3E}">
        <p14:creationId xmlns:p14="http://schemas.microsoft.com/office/powerpoint/2010/main" val="264065331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a:t>
            </a:r>
            <a:endParaRPr lang="en-US" dirty="0"/>
          </a:p>
        </p:txBody>
      </p:sp>
    </p:spTree>
    <p:extLst>
      <p:ext uri="{BB962C8B-B14F-4D97-AF65-F5344CB8AC3E}">
        <p14:creationId xmlns:p14="http://schemas.microsoft.com/office/powerpoint/2010/main" val="35718886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
            <a:ext cx="8229600" cy="1143000"/>
          </a:xfrm>
        </p:spPr>
        <p:txBody>
          <a:bodyPr/>
          <a:lstStyle/>
          <a:p>
            <a:r>
              <a:rPr lang="en-US" dirty="0" smtClean="0"/>
              <a:t>FAQs (from WGCNA website)</a:t>
            </a:r>
            <a:endParaRPr lang="en-US" dirty="0"/>
          </a:p>
        </p:txBody>
      </p:sp>
      <p:sp>
        <p:nvSpPr>
          <p:cNvPr id="4" name="TextBox 3"/>
          <p:cNvSpPr txBox="1"/>
          <p:nvPr/>
        </p:nvSpPr>
        <p:spPr>
          <a:xfrm>
            <a:off x="237378" y="1141802"/>
            <a:ext cx="8686800" cy="5632312"/>
          </a:xfrm>
          <a:prstGeom prst="rect">
            <a:avLst/>
          </a:prstGeom>
          <a:noFill/>
        </p:spPr>
        <p:txBody>
          <a:bodyPr wrap="square" rtlCol="0">
            <a:spAutoFit/>
          </a:bodyPr>
          <a:lstStyle/>
          <a:p>
            <a:r>
              <a:rPr lang="en-US" b="1" dirty="0"/>
              <a:t>How many samples do I need?</a:t>
            </a:r>
          </a:p>
          <a:p>
            <a:r>
              <a:rPr lang="en-US" dirty="0"/>
              <a:t>We do not recommend attempting WGCNA on a data set consisting of fewer than 15 samples. In a typical high-throughput setting, correlations on fewer than 15 samples will simply be too noisy for the network to be biologically meaningful. If at all possible, one should have at least 20 samples; as with any analysis methods, more samples usually lead to more robust and refined results. </a:t>
            </a:r>
          </a:p>
          <a:p>
            <a:endParaRPr lang="en-US" dirty="0"/>
          </a:p>
          <a:p>
            <a:r>
              <a:rPr lang="en-US" b="1" dirty="0"/>
              <a:t>Should I filter </a:t>
            </a:r>
            <a:r>
              <a:rPr lang="en-US" b="1" dirty="0" err="1"/>
              <a:t>probesets</a:t>
            </a:r>
            <a:r>
              <a:rPr lang="en-US" b="1" dirty="0"/>
              <a:t> or genes?</a:t>
            </a:r>
          </a:p>
          <a:p>
            <a:r>
              <a:rPr lang="en-US" dirty="0" err="1"/>
              <a:t>Probesets</a:t>
            </a:r>
            <a:r>
              <a:rPr lang="en-US" dirty="0"/>
              <a:t> or genes may be filtered by mean expression or variance (or their robust analogs such as median and median absolute deviation, MAD) since low-expressed or non-varying genes usually represent noise. Whether it is better to filter by mean expression or variance is a matter of debate; both have advantages and disadvantages, but more importantly, they tend to filter out similar sets of genes since mean and variance are usually related.</a:t>
            </a:r>
          </a:p>
          <a:p>
            <a:endParaRPr lang="en-US" dirty="0"/>
          </a:p>
          <a:p>
            <a:r>
              <a:rPr lang="en-US" dirty="0"/>
              <a:t>We do not recommend filtering genes by differential expression. WGCNA is designed to be an unsupervised analysis method that clusters genes based on their expression profiles. Filtering genes by differential expression will lead to a set of correlated genes that will essentially form a single (or a few highly correlated) modules. It also completely invalidates the scale-free topology assumption, so choosing soft </a:t>
            </a:r>
            <a:r>
              <a:rPr lang="en-US" dirty="0" err="1"/>
              <a:t>thresholding</a:t>
            </a:r>
            <a:r>
              <a:rPr lang="en-US" dirty="0"/>
              <a:t> power by scale-free topology fit will fail. </a:t>
            </a:r>
          </a:p>
        </p:txBody>
      </p:sp>
    </p:spTree>
    <p:extLst>
      <p:ext uri="{BB962C8B-B14F-4D97-AF65-F5344CB8AC3E}">
        <p14:creationId xmlns:p14="http://schemas.microsoft.com/office/powerpoint/2010/main" val="289835002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1:</a:t>
            </a:r>
            <a:endParaRPr lang="en-US" dirty="0"/>
          </a:p>
        </p:txBody>
      </p:sp>
      <p:pic>
        <p:nvPicPr>
          <p:cNvPr id="4" name="Picture 3" descr="1471-2105-9-559-1.pdf"/>
          <p:cNvPicPr>
            <a:picLocks noChangeAspect="1"/>
          </p:cNvPicPr>
          <p:nvPr/>
        </p:nvPicPr>
        <p:blipFill>
          <a:blip r:embed="rId2"/>
          <a:stretch>
            <a:fillRect/>
          </a:stretch>
        </p:blipFill>
        <p:spPr>
          <a:xfrm>
            <a:off x="1560291" y="0"/>
            <a:ext cx="6295570" cy="5518844"/>
          </a:xfrm>
          <a:prstGeom prst="rect">
            <a:avLst/>
          </a:prstGeom>
        </p:spPr>
      </p:pic>
      <p:sp>
        <p:nvSpPr>
          <p:cNvPr id="6" name="TextBox 5"/>
          <p:cNvSpPr txBox="1"/>
          <p:nvPr/>
        </p:nvSpPr>
        <p:spPr>
          <a:xfrm>
            <a:off x="163287" y="5518844"/>
            <a:ext cx="8962569" cy="1200329"/>
          </a:xfrm>
          <a:prstGeom prst="rect">
            <a:avLst/>
          </a:prstGeom>
          <a:noFill/>
        </p:spPr>
        <p:txBody>
          <a:bodyPr wrap="square" rtlCol="0">
            <a:spAutoFit/>
          </a:bodyPr>
          <a:lstStyle/>
          <a:p>
            <a:r>
              <a:rPr lang="en-US" dirty="0" smtClean="0"/>
              <a:t>Overview of WGCNA methodology. This flowchart presents a brief overview of the main steps of Weighted Gene Co-expression Network Analysis.</a:t>
            </a:r>
          </a:p>
          <a:p>
            <a:endParaRPr lang="en-US" dirty="0" smtClean="0"/>
          </a:p>
          <a:p>
            <a:r>
              <a:rPr lang="en-US" dirty="0" err="1" smtClean="0"/>
              <a:t>Langfelder</a:t>
            </a:r>
            <a:r>
              <a:rPr lang="en-US" dirty="0" smtClean="0"/>
              <a:t> and Horvath BMC Bioinformatics 2008 9:559   doi:10.1186/1471-2105-9-559</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079"/>
            <a:ext cx="8229600" cy="1143000"/>
          </a:xfrm>
        </p:spPr>
        <p:txBody>
          <a:bodyPr>
            <a:normAutofit/>
          </a:bodyPr>
          <a:lstStyle/>
          <a:p>
            <a:r>
              <a:rPr lang="en-US" sz="3000" dirty="0" smtClean="0"/>
              <a:t>How well do your modules represent your traits? </a:t>
            </a:r>
            <a:endParaRPr lang="en-US" sz="3000" dirty="0"/>
          </a:p>
        </p:txBody>
      </p:sp>
      <p:sp>
        <p:nvSpPr>
          <p:cNvPr id="3" name="Content Placeholder 2"/>
          <p:cNvSpPr>
            <a:spLocks noGrp="1"/>
          </p:cNvSpPr>
          <p:nvPr>
            <p:ph idx="1"/>
          </p:nvPr>
        </p:nvSpPr>
        <p:spPr>
          <a:xfrm>
            <a:off x="457200" y="943430"/>
            <a:ext cx="8229600" cy="1373244"/>
          </a:xfrm>
        </p:spPr>
        <p:txBody>
          <a:bodyPr>
            <a:normAutofit fontScale="62500" lnSpcReduction="20000"/>
          </a:bodyPr>
          <a:lstStyle/>
          <a:p>
            <a:r>
              <a:rPr lang="en-US" dirty="0" smtClean="0"/>
              <a:t>Module </a:t>
            </a:r>
            <a:r>
              <a:rPr lang="en-US" dirty="0" err="1" smtClean="0"/>
              <a:t>Eigengene</a:t>
            </a:r>
            <a:r>
              <a:rPr lang="en-US" dirty="0" smtClean="0"/>
              <a:t> concept</a:t>
            </a:r>
          </a:p>
          <a:p>
            <a:pPr lvl="1"/>
            <a:r>
              <a:rPr lang="en-US" dirty="0" smtClean="0"/>
              <a:t>Baseline expression in the module</a:t>
            </a:r>
          </a:p>
          <a:p>
            <a:pPr lvl="1"/>
            <a:r>
              <a:rPr lang="en-US" dirty="0" smtClean="0"/>
              <a:t>“The module </a:t>
            </a:r>
            <a:r>
              <a:rPr lang="en-US" dirty="0" err="1" smtClean="0"/>
              <a:t>eigengene</a:t>
            </a:r>
            <a:r>
              <a:rPr lang="en-US" dirty="0" smtClean="0"/>
              <a:t> E is defined as the first principal component of a given module. It can be considered a representative of the gene expression profiles in a module.”</a:t>
            </a:r>
            <a:endParaRPr lang="en-US" dirty="0"/>
          </a:p>
        </p:txBody>
      </p:sp>
      <p:pic>
        <p:nvPicPr>
          <p:cNvPr id="4" name="Picture 3" descr="EigenegeneHeatmap_darkoran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634" y="2316674"/>
            <a:ext cx="3993272" cy="4317051"/>
          </a:xfrm>
          <a:prstGeom prst="rect">
            <a:avLst/>
          </a:prstGeom>
        </p:spPr>
      </p:pic>
      <p:pic>
        <p:nvPicPr>
          <p:cNvPr id="7" name="Picture 6" descr="EigengeneHeatmap_purple.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8648" y="2316674"/>
            <a:ext cx="3993272" cy="431705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5039633"/>
          </a:xfrm>
        </p:spPr>
        <p:txBody>
          <a:bodyPr>
            <a:normAutofit/>
          </a:bodyPr>
          <a:lstStyle/>
          <a:p>
            <a:r>
              <a:rPr lang="en-US" dirty="0" smtClean="0"/>
              <a:t>How can we find new gene regulatory pathways?</a:t>
            </a:r>
            <a:endParaRPr lang="en-US" dirty="0"/>
          </a:p>
        </p:txBody>
      </p:sp>
    </p:spTree>
    <p:extLst>
      <p:ext uri="{BB962C8B-B14F-4D97-AF65-F5344CB8AC3E}">
        <p14:creationId xmlns:p14="http://schemas.microsoft.com/office/powerpoint/2010/main" val="114106792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793"/>
            <a:ext cx="8229600" cy="1143000"/>
          </a:xfrm>
        </p:spPr>
        <p:txBody>
          <a:bodyPr>
            <a:normAutofit/>
          </a:bodyPr>
          <a:lstStyle/>
          <a:p>
            <a:r>
              <a:rPr lang="en-US" sz="3000" dirty="0" err="1" smtClean="0"/>
              <a:t>kME</a:t>
            </a:r>
            <a:r>
              <a:rPr lang="en-US" sz="3000" dirty="0" smtClean="0"/>
              <a:t> concept</a:t>
            </a:r>
            <a:endParaRPr lang="en-US" sz="3000" dirty="0"/>
          </a:p>
        </p:txBody>
      </p:sp>
      <p:sp>
        <p:nvSpPr>
          <p:cNvPr id="3" name="Content Placeholder 2"/>
          <p:cNvSpPr>
            <a:spLocks noGrp="1"/>
          </p:cNvSpPr>
          <p:nvPr>
            <p:ph idx="1"/>
          </p:nvPr>
        </p:nvSpPr>
        <p:spPr>
          <a:xfrm>
            <a:off x="457200" y="925286"/>
            <a:ext cx="8229600" cy="2075182"/>
          </a:xfrm>
        </p:spPr>
        <p:txBody>
          <a:bodyPr>
            <a:normAutofit fontScale="62500" lnSpcReduction="20000"/>
          </a:bodyPr>
          <a:lstStyle/>
          <a:p>
            <a:pPr marL="285750" indent="-285750"/>
            <a:r>
              <a:rPr lang="en-US" dirty="0" smtClean="0">
                <a:solidFill>
                  <a:srgbClr val="000000"/>
                </a:solidFill>
              </a:rPr>
              <a:t>High </a:t>
            </a:r>
            <a:r>
              <a:rPr lang="en-US" dirty="0" err="1" smtClean="0">
                <a:solidFill>
                  <a:srgbClr val="000000"/>
                </a:solidFill>
              </a:rPr>
              <a:t>kME</a:t>
            </a:r>
            <a:r>
              <a:rPr lang="en-US" dirty="0" smtClean="0">
                <a:solidFill>
                  <a:srgbClr val="000000"/>
                </a:solidFill>
              </a:rPr>
              <a:t> (MM) values = high correlation to the </a:t>
            </a:r>
            <a:r>
              <a:rPr lang="en-US" dirty="0" err="1" smtClean="0">
                <a:solidFill>
                  <a:srgbClr val="000000"/>
                </a:solidFill>
              </a:rPr>
              <a:t>eigengene</a:t>
            </a:r>
            <a:endParaRPr lang="en-US" dirty="0" smtClean="0">
              <a:solidFill>
                <a:srgbClr val="000000"/>
              </a:solidFill>
            </a:endParaRPr>
          </a:p>
          <a:p>
            <a:pPr marL="285750" indent="-285750"/>
            <a:r>
              <a:rPr lang="en-US" dirty="0" smtClean="0">
                <a:solidFill>
                  <a:srgbClr val="000000"/>
                </a:solidFill>
              </a:rPr>
              <a:t>“Highly connected </a:t>
            </a:r>
            <a:r>
              <a:rPr lang="en-US" dirty="0" err="1" smtClean="0">
                <a:solidFill>
                  <a:srgbClr val="000000"/>
                </a:solidFill>
              </a:rPr>
              <a:t>intramodular</a:t>
            </a:r>
            <a:r>
              <a:rPr lang="en-US" dirty="0" smtClean="0">
                <a:solidFill>
                  <a:srgbClr val="000000"/>
                </a:solidFill>
              </a:rPr>
              <a:t> hub genes tend to have high module membership values to the respective module.”</a:t>
            </a:r>
          </a:p>
          <a:p>
            <a:r>
              <a:rPr lang="en-US" dirty="0" err="1" smtClean="0">
                <a:solidFill>
                  <a:srgbClr val="000000"/>
                </a:solidFill>
              </a:rPr>
              <a:t>kME</a:t>
            </a:r>
            <a:r>
              <a:rPr lang="en-US" dirty="0" smtClean="0">
                <a:solidFill>
                  <a:srgbClr val="000000"/>
                </a:solidFill>
              </a:rPr>
              <a:t> values are useful for selecting the “most important” genes within a module  </a:t>
            </a:r>
          </a:p>
          <a:p>
            <a:r>
              <a:rPr lang="en-US" dirty="0" smtClean="0">
                <a:solidFill>
                  <a:srgbClr val="000000"/>
                </a:solidFill>
              </a:rPr>
              <a:t>“Gene significance of 0 indicates that the gene is not significant with regard to the biological question of interest”</a:t>
            </a:r>
          </a:p>
        </p:txBody>
      </p:sp>
      <p:pic>
        <p:nvPicPr>
          <p:cNvPr id="4" name="Picture 3" descr="MM_GS_black_greenlight.pdf"/>
          <p:cNvPicPr>
            <a:picLocks noChangeAspect="1"/>
          </p:cNvPicPr>
          <p:nvPr/>
        </p:nvPicPr>
        <p:blipFill>
          <a:blip r:embed="rId2"/>
          <a:stretch>
            <a:fillRect/>
          </a:stretch>
        </p:blipFill>
        <p:spPr>
          <a:xfrm>
            <a:off x="1343730" y="3000468"/>
            <a:ext cx="2959876" cy="3125695"/>
          </a:xfrm>
          <a:prstGeom prst="rect">
            <a:avLst/>
          </a:prstGeom>
        </p:spPr>
      </p:pic>
      <p:pic>
        <p:nvPicPr>
          <p:cNvPr id="5" name="Picture 4" descr="MM_GS_orange_red.pdf"/>
          <p:cNvPicPr>
            <a:picLocks noChangeAspect="1"/>
          </p:cNvPicPr>
          <p:nvPr/>
        </p:nvPicPr>
        <p:blipFill>
          <a:blip r:embed="rId3"/>
          <a:stretch>
            <a:fillRect/>
          </a:stretch>
        </p:blipFill>
        <p:spPr>
          <a:xfrm>
            <a:off x="4902396" y="2981552"/>
            <a:ext cx="2968042" cy="314461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8558"/>
            <a:ext cx="8229600" cy="1143000"/>
          </a:xfrm>
        </p:spPr>
        <p:txBody>
          <a:bodyPr/>
          <a:lstStyle/>
          <a:p>
            <a:r>
              <a:rPr lang="en-US" dirty="0" smtClean="0"/>
              <a:t>An Example:</a:t>
            </a:r>
            <a:endParaRPr lang="en-US" dirty="0"/>
          </a:p>
        </p:txBody>
      </p:sp>
      <p:sp>
        <p:nvSpPr>
          <p:cNvPr id="3" name="Content Placeholder 2"/>
          <p:cNvSpPr>
            <a:spLocks noGrp="1"/>
          </p:cNvSpPr>
          <p:nvPr>
            <p:ph idx="1"/>
          </p:nvPr>
        </p:nvSpPr>
        <p:spPr>
          <a:xfrm>
            <a:off x="253116" y="1134022"/>
            <a:ext cx="8686800" cy="4992141"/>
          </a:xfrm>
        </p:spPr>
        <p:txBody>
          <a:bodyPr>
            <a:noAutofit/>
          </a:bodyPr>
          <a:lstStyle/>
          <a:p>
            <a:r>
              <a:rPr lang="en-US" sz="2500" b="1" dirty="0" smtClean="0"/>
              <a:t>Genetic programs in human and mouse early embryos revealed by single-cell RNA sequencing </a:t>
            </a:r>
          </a:p>
          <a:p>
            <a:pPr lvl="1"/>
            <a:r>
              <a:rPr lang="en-US" sz="2500" dirty="0" err="1" smtClean="0"/>
              <a:t>Zhigang</a:t>
            </a:r>
            <a:r>
              <a:rPr lang="en-US" sz="2500" dirty="0" smtClean="0"/>
              <a:t> Xue1*, Kevin Huang2* </a:t>
            </a:r>
            <a:r>
              <a:rPr lang="en-US" sz="2500" i="1" dirty="0" smtClean="0"/>
              <a:t>et al</a:t>
            </a:r>
            <a:r>
              <a:rPr lang="en-US" sz="2500" dirty="0" smtClean="0"/>
              <a:t> </a:t>
            </a:r>
          </a:p>
          <a:p>
            <a:r>
              <a:rPr lang="en-US" sz="2500" dirty="0" smtClean="0"/>
              <a:t>Analysis of </a:t>
            </a:r>
            <a:r>
              <a:rPr lang="en-US" sz="2500" dirty="0" err="1" smtClean="0"/>
              <a:t>transcriptome</a:t>
            </a:r>
            <a:r>
              <a:rPr lang="en-US" sz="2500" dirty="0" smtClean="0"/>
              <a:t> dynamics from </a:t>
            </a:r>
            <a:r>
              <a:rPr lang="en-US" sz="2500" dirty="0" err="1" smtClean="0"/>
              <a:t>oocyte</a:t>
            </a:r>
            <a:r>
              <a:rPr lang="en-US" sz="2500" dirty="0" smtClean="0"/>
              <a:t> to </a:t>
            </a:r>
            <a:r>
              <a:rPr lang="en-US" sz="2500" dirty="0" err="1" smtClean="0"/>
              <a:t>morula</a:t>
            </a:r>
            <a:r>
              <a:rPr lang="en-US" sz="2500" dirty="0" smtClean="0"/>
              <a:t> in both human and mouse embryos</a:t>
            </a:r>
          </a:p>
          <a:p>
            <a:pPr lvl="1"/>
            <a:r>
              <a:rPr lang="en-US" sz="2500" dirty="0" smtClean="0"/>
              <a:t>Single-cell </a:t>
            </a:r>
            <a:r>
              <a:rPr lang="en-US" sz="2500" dirty="0" err="1" smtClean="0"/>
              <a:t>RNAseq</a:t>
            </a:r>
            <a:endParaRPr lang="en-US" sz="2500" dirty="0" smtClean="0"/>
          </a:p>
          <a:p>
            <a:r>
              <a:rPr lang="en-US" sz="2500" dirty="0" smtClean="0"/>
              <a:t>They found that each developmental stage is represented by a small number of functional modules of co-expressed genes</a:t>
            </a:r>
          </a:p>
          <a:p>
            <a:r>
              <a:rPr lang="en-US" sz="2500" dirty="0" smtClean="0"/>
              <a:t>They also identified conserved key members (or ‘hub’ genes) of human and mouse networks that likely drive mammalian pre-implantation development</a:t>
            </a:r>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42"/>
          <p:cNvSpPr>
            <a:spLocks noChangeArrowheads="1"/>
          </p:cNvSpPr>
          <p:nvPr/>
        </p:nvSpPr>
        <p:spPr bwMode="auto">
          <a:xfrm>
            <a:off x="6054162" y="5364162"/>
            <a:ext cx="2539796" cy="923330"/>
          </a:xfrm>
          <a:prstGeom prst="rect">
            <a:avLst/>
          </a:prstGeom>
          <a:noFill/>
          <a:ln w="9525">
            <a:noFill/>
            <a:miter lim="800000"/>
            <a:headEnd/>
            <a:tailEnd/>
          </a:ln>
          <a:effectLst/>
        </p:spPr>
        <p:txBody>
          <a:bodyPr wrap="square">
            <a:prstTxWarp prst="textNoShape">
              <a:avLst/>
            </a:prstTxWarp>
            <a:spAutoFit/>
          </a:bodyPr>
          <a:lstStyle/>
          <a:p>
            <a:r>
              <a:rPr lang="en-US" dirty="0"/>
              <a:t>Z </a:t>
            </a:r>
            <a:r>
              <a:rPr lang="en-US" dirty="0" err="1"/>
              <a:t>Xue</a:t>
            </a:r>
            <a:r>
              <a:rPr lang="en-US" dirty="0"/>
              <a:t> </a:t>
            </a:r>
            <a:r>
              <a:rPr lang="en-GB" i="1" dirty="0"/>
              <a:t>et al.</a:t>
            </a:r>
            <a:r>
              <a:rPr lang="en-GB" dirty="0"/>
              <a:t> </a:t>
            </a:r>
            <a:r>
              <a:rPr lang="en-GB" i="1" dirty="0"/>
              <a:t>Nature</a:t>
            </a:r>
            <a:r>
              <a:rPr lang="en-GB" dirty="0"/>
              <a:t> </a:t>
            </a:r>
            <a:r>
              <a:rPr lang="en-GB" b="1" dirty="0"/>
              <a:t>000</a:t>
            </a:r>
            <a:r>
              <a:rPr lang="en-GB" dirty="0"/>
              <a:t>, 1-5 (2013) doi:10.1038/nature12364</a:t>
            </a:r>
            <a:endParaRPr lang="en-US" dirty="0"/>
          </a:p>
        </p:txBody>
      </p:sp>
      <p:sp>
        <p:nvSpPr>
          <p:cNvPr id="7" name="Rectangle 253"/>
          <p:cNvSpPr>
            <a:spLocks noChangeArrowheads="1"/>
          </p:cNvSpPr>
          <p:nvPr/>
        </p:nvSpPr>
        <p:spPr bwMode="auto">
          <a:xfrm>
            <a:off x="5744070" y="319087"/>
            <a:ext cx="3399930" cy="646331"/>
          </a:xfrm>
          <a:prstGeom prst="rect">
            <a:avLst/>
          </a:prstGeom>
          <a:noFill/>
          <a:ln w="9525">
            <a:noFill/>
            <a:miter lim="800000"/>
            <a:headEnd/>
            <a:tailEnd/>
          </a:ln>
          <a:effectLst/>
        </p:spPr>
        <p:txBody>
          <a:bodyPr wrap="square">
            <a:prstTxWarp prst="textNoShape">
              <a:avLst/>
            </a:prstTxWarp>
            <a:spAutoFit/>
          </a:bodyPr>
          <a:lstStyle/>
          <a:p>
            <a:r>
              <a:rPr lang="en-US" sz="1800" dirty="0"/>
              <a:t>Network analysis of human pre-implantation development.</a:t>
            </a:r>
          </a:p>
        </p:txBody>
      </p:sp>
      <p:pic>
        <p:nvPicPr>
          <p:cNvPr id="8" name="Picture 254" descr="nature12364-f3"/>
          <p:cNvPicPr>
            <a:picLocks noChangeAspect="1" noChangeArrowheads="1"/>
          </p:cNvPicPr>
          <p:nvPr/>
        </p:nvPicPr>
        <p:blipFill>
          <a:blip r:embed="rId2"/>
          <a:srcRect/>
          <a:stretch>
            <a:fillRect/>
          </a:stretch>
        </p:blipFill>
        <p:spPr bwMode="auto">
          <a:xfrm>
            <a:off x="179716" y="281378"/>
            <a:ext cx="5254263" cy="6287888"/>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fontScale="90000"/>
          </a:bodyPr>
          <a:lstStyle/>
          <a:p>
            <a:r>
              <a:rPr lang="en-US" dirty="0" smtClean="0">
                <a:solidFill>
                  <a:srgbClr val="000000"/>
                </a:solidFill>
              </a:rPr>
              <a:t>Comparing data sets with module conservation analysis</a:t>
            </a:r>
            <a:endParaRPr lang="en-US" dirty="0">
              <a:solidFill>
                <a:srgbClr val="000000"/>
              </a:solidFill>
            </a:endParaRPr>
          </a:p>
        </p:txBody>
      </p:sp>
      <p:sp>
        <p:nvSpPr>
          <p:cNvPr id="5" name="Oval 4"/>
          <p:cNvSpPr/>
          <p:nvPr/>
        </p:nvSpPr>
        <p:spPr>
          <a:xfrm>
            <a:off x="1646155" y="2276391"/>
            <a:ext cx="3449087" cy="3449580"/>
          </a:xfrm>
          <a:prstGeom prst="ellipse">
            <a:avLst/>
          </a:prstGeom>
          <a:solidFill>
            <a:schemeClr val="accent1">
              <a:alpha val="51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Oval 5"/>
          <p:cNvSpPr/>
          <p:nvPr/>
        </p:nvSpPr>
        <p:spPr>
          <a:xfrm>
            <a:off x="4228593" y="2276391"/>
            <a:ext cx="3449087" cy="3449580"/>
          </a:xfrm>
          <a:prstGeom prst="ellipse">
            <a:avLst/>
          </a:prstGeom>
          <a:solidFill>
            <a:schemeClr val="accent2">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 name="TextBox 6"/>
          <p:cNvSpPr txBox="1"/>
          <p:nvPr/>
        </p:nvSpPr>
        <p:spPr>
          <a:xfrm>
            <a:off x="2288938" y="2530800"/>
            <a:ext cx="2132163" cy="1015663"/>
          </a:xfrm>
          <a:prstGeom prst="rect">
            <a:avLst/>
          </a:prstGeom>
          <a:noFill/>
        </p:spPr>
        <p:txBody>
          <a:bodyPr wrap="square" rtlCol="0">
            <a:spAutoFit/>
          </a:bodyPr>
          <a:lstStyle/>
          <a:p>
            <a:pPr algn="ctr"/>
            <a:r>
              <a:rPr lang="en-US" sz="3000" dirty="0" smtClean="0"/>
              <a:t>Experiment A</a:t>
            </a:r>
            <a:endParaRPr lang="en-US" sz="3000" dirty="0"/>
          </a:p>
        </p:txBody>
      </p:sp>
      <p:sp>
        <p:nvSpPr>
          <p:cNvPr id="8" name="TextBox 7"/>
          <p:cNvSpPr txBox="1"/>
          <p:nvPr/>
        </p:nvSpPr>
        <p:spPr>
          <a:xfrm>
            <a:off x="4875750" y="2530800"/>
            <a:ext cx="2132163" cy="1015663"/>
          </a:xfrm>
          <a:prstGeom prst="rect">
            <a:avLst/>
          </a:prstGeom>
          <a:noFill/>
        </p:spPr>
        <p:txBody>
          <a:bodyPr wrap="square" rtlCol="0">
            <a:spAutoFit/>
          </a:bodyPr>
          <a:lstStyle/>
          <a:p>
            <a:pPr algn="ctr"/>
            <a:r>
              <a:rPr lang="en-US" sz="3000" dirty="0" smtClean="0"/>
              <a:t>Experiment B</a:t>
            </a:r>
            <a:endParaRPr lang="en-US" sz="3000" dirty="0"/>
          </a:p>
        </p:txBody>
      </p:sp>
      <p:sp>
        <p:nvSpPr>
          <p:cNvPr id="11" name="Down Arrow 10"/>
          <p:cNvSpPr/>
          <p:nvPr/>
        </p:nvSpPr>
        <p:spPr>
          <a:xfrm>
            <a:off x="4452453" y="4827819"/>
            <a:ext cx="423297" cy="1254392"/>
          </a:xfrm>
          <a:prstGeom prst="downArrow">
            <a:avLst/>
          </a:prstGeom>
          <a:ln>
            <a:solidFill>
              <a:srgbClr val="FFFFF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TextBox 11"/>
          <p:cNvSpPr txBox="1"/>
          <p:nvPr/>
        </p:nvSpPr>
        <p:spPr>
          <a:xfrm>
            <a:off x="4452453" y="5982450"/>
            <a:ext cx="647157" cy="861774"/>
          </a:xfrm>
          <a:prstGeom prst="rect">
            <a:avLst/>
          </a:prstGeom>
          <a:noFill/>
        </p:spPr>
        <p:txBody>
          <a:bodyPr wrap="square" rtlCol="0">
            <a:spAutoFit/>
          </a:bodyPr>
          <a:lstStyle/>
          <a:p>
            <a:r>
              <a:rPr lang="en-US" sz="5000" dirty="0"/>
              <a:t>?</a:t>
            </a:r>
          </a:p>
        </p:txBody>
      </p:sp>
      <p:pic>
        <p:nvPicPr>
          <p:cNvPr id="9" name="Picture 8" descr="dendrogram.pdf"/>
          <p:cNvPicPr>
            <a:picLocks noChangeAspect="1"/>
          </p:cNvPicPr>
          <p:nvPr/>
        </p:nvPicPr>
        <p:blipFill rotWithShape="1">
          <a:blip r:embed="rId2">
            <a:duotone>
              <a:schemeClr val="accent2">
                <a:shade val="45000"/>
                <a:satMod val="135000"/>
              </a:schemeClr>
              <a:prstClr val="white"/>
            </a:duotone>
            <a:lum bright="40000"/>
            <a:extLst>
              <a:ext uri="{28A0092B-C50C-407E-A947-70E740481C1C}">
                <a14:useLocalDpi xmlns:a14="http://schemas.microsoft.com/office/drawing/2010/main" val="0"/>
              </a:ext>
            </a:extLst>
          </a:blip>
          <a:srcRect l="56027" t="13466" r="3266" b="18328"/>
          <a:stretch/>
        </p:blipFill>
        <p:spPr>
          <a:xfrm>
            <a:off x="6595137" y="1361991"/>
            <a:ext cx="2420572" cy="1828800"/>
          </a:xfrm>
          <a:prstGeom prst="rect">
            <a:avLst/>
          </a:prstGeom>
        </p:spPr>
      </p:pic>
      <p:pic>
        <p:nvPicPr>
          <p:cNvPr id="10" name="Picture 9" descr="dendrogram.pdf"/>
          <p:cNvPicPr>
            <a:picLocks noChangeAspect="1"/>
          </p:cNvPicPr>
          <p:nvPr/>
        </p:nvPicPr>
        <p:blipFill rotWithShape="1">
          <a:blip r:embed="rId2">
            <a:duotone>
              <a:schemeClr val="accent1">
                <a:shade val="45000"/>
                <a:satMod val="135000"/>
              </a:schemeClr>
              <a:prstClr val="white"/>
            </a:duotone>
            <a:lum bright="40000"/>
            <a:extLst>
              <a:ext uri="{28A0092B-C50C-407E-A947-70E740481C1C}">
                <a14:useLocalDpi xmlns:a14="http://schemas.microsoft.com/office/drawing/2010/main" val="0"/>
              </a:ext>
            </a:extLst>
          </a:blip>
          <a:srcRect l="56027" t="13466" r="3266" b="18328"/>
          <a:stretch/>
        </p:blipFill>
        <p:spPr>
          <a:xfrm>
            <a:off x="141121" y="1464615"/>
            <a:ext cx="2420572" cy="1828800"/>
          </a:xfrm>
          <a:prstGeom prst="rect">
            <a:avLst/>
          </a:prstGeom>
        </p:spPr>
      </p:pic>
    </p:spTree>
    <p:extLst>
      <p:ext uri="{BB962C8B-B14F-4D97-AF65-F5344CB8AC3E}">
        <p14:creationId xmlns:p14="http://schemas.microsoft.com/office/powerpoint/2010/main" val="1097738045"/>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5119"/>
            <a:ext cx="9144000" cy="1143000"/>
          </a:xfrm>
        </p:spPr>
        <p:txBody>
          <a:bodyPr>
            <a:noAutofit/>
          </a:bodyPr>
          <a:lstStyle/>
          <a:p>
            <a:r>
              <a:rPr lang="en-US" sz="3200" dirty="0" smtClean="0"/>
              <a:t>A: Gene expression analysis of </a:t>
            </a:r>
            <a:r>
              <a:rPr lang="en-US" sz="3200" i="1" dirty="0" smtClean="0"/>
              <a:t>Acropora millepora</a:t>
            </a:r>
            <a:r>
              <a:rPr lang="en-US" sz="3200" dirty="0" smtClean="0"/>
              <a:t> larvae challenged with viruses and heat</a:t>
            </a:r>
            <a:endParaRPr lang="en-US" sz="3200" dirty="0"/>
          </a:p>
        </p:txBody>
      </p:sp>
      <p:pic>
        <p:nvPicPr>
          <p:cNvPr id="3" name="Picture 2" descr="viruschallenge.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696" y="1417638"/>
            <a:ext cx="7720584" cy="5077968"/>
          </a:xfrm>
          <a:prstGeom prst="rect">
            <a:avLst/>
          </a:prstGeom>
        </p:spPr>
      </p:pic>
      <p:pic>
        <p:nvPicPr>
          <p:cNvPr id="5" name="Picture 4"/>
          <p:cNvPicPr>
            <a:picLocks noChangeAspect="1"/>
          </p:cNvPicPr>
          <p:nvPr/>
        </p:nvPicPr>
        <p:blipFill>
          <a:blip r:embed="rId4"/>
          <a:stretch>
            <a:fillRect/>
          </a:stretch>
        </p:blipFill>
        <p:spPr>
          <a:xfrm>
            <a:off x="7498880" y="3974087"/>
            <a:ext cx="914400" cy="914400"/>
          </a:xfrm>
          <a:prstGeom prst="rect">
            <a:avLst/>
          </a:prstGeom>
        </p:spPr>
      </p:pic>
    </p:spTree>
    <p:extLst>
      <p:ext uri="{BB962C8B-B14F-4D97-AF65-F5344CB8AC3E}">
        <p14:creationId xmlns:p14="http://schemas.microsoft.com/office/powerpoint/2010/main" val="363455114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_19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165" y="2187429"/>
            <a:ext cx="4114800" cy="3086100"/>
          </a:xfrm>
          <a:prstGeom prst="rect">
            <a:avLst/>
          </a:prstGeom>
          <a:ln w="19050" cmpd="sng">
            <a:solidFill>
              <a:schemeClr val="tx1"/>
            </a:solidFill>
          </a:ln>
        </p:spPr>
      </p:pic>
      <p:sp>
        <p:nvSpPr>
          <p:cNvPr id="2" name="Title 1"/>
          <p:cNvSpPr>
            <a:spLocks noGrp="1"/>
          </p:cNvSpPr>
          <p:nvPr>
            <p:ph type="title"/>
          </p:nvPr>
        </p:nvSpPr>
        <p:spPr>
          <a:xfrm>
            <a:off x="0" y="274638"/>
            <a:ext cx="9144000" cy="1143000"/>
          </a:xfrm>
        </p:spPr>
        <p:txBody>
          <a:bodyPr>
            <a:noAutofit/>
          </a:bodyPr>
          <a:lstStyle/>
          <a:p>
            <a:r>
              <a:rPr lang="en-US" sz="3200" dirty="0" smtClean="0">
                <a:solidFill>
                  <a:srgbClr val="000000"/>
                </a:solidFill>
              </a:rPr>
              <a:t>B: Gene expression analysis of adult </a:t>
            </a:r>
            <a:r>
              <a:rPr lang="en-US" sz="3200" i="1" dirty="0" smtClean="0">
                <a:solidFill>
                  <a:srgbClr val="000000"/>
                </a:solidFill>
              </a:rPr>
              <a:t>Acropora hyacinthus</a:t>
            </a:r>
            <a:r>
              <a:rPr lang="en-US" sz="3200" dirty="0" smtClean="0">
                <a:solidFill>
                  <a:srgbClr val="000000"/>
                </a:solidFill>
              </a:rPr>
              <a:t> affected by White Syndrome</a:t>
            </a:r>
            <a:endParaRPr lang="en-US" sz="3200" dirty="0">
              <a:solidFill>
                <a:srgbClr val="000000"/>
              </a:solidFill>
            </a:endParaRPr>
          </a:p>
        </p:txBody>
      </p:sp>
      <p:pic>
        <p:nvPicPr>
          <p:cNvPr id="4" name="Picture 3" descr="IMG_1832.jpg"/>
          <p:cNvPicPr>
            <a:picLocks noChangeAspect="1"/>
          </p:cNvPicPr>
          <p:nvPr/>
        </p:nvPicPr>
        <p:blipFill rotWithShape="1">
          <a:blip r:embed="rId3">
            <a:extLst>
              <a:ext uri="{28A0092B-C50C-407E-A947-70E740481C1C}">
                <a14:useLocalDpi xmlns:a14="http://schemas.microsoft.com/office/drawing/2010/main" val="0"/>
              </a:ext>
            </a:extLst>
          </a:blip>
          <a:srcRect l="11837" t="31896" r="43184" b="23104"/>
          <a:stretch/>
        </p:blipFill>
        <p:spPr>
          <a:xfrm>
            <a:off x="4814629" y="2187429"/>
            <a:ext cx="4112906" cy="3086100"/>
          </a:xfrm>
          <a:prstGeom prst="rect">
            <a:avLst/>
          </a:prstGeom>
          <a:ln w="28575" cmpd="sng">
            <a:solidFill>
              <a:srgbClr val="FFFFFF"/>
            </a:solidFill>
          </a:ln>
        </p:spPr>
      </p:pic>
      <p:sp>
        <p:nvSpPr>
          <p:cNvPr id="7" name="Down Arrow 6"/>
          <p:cNvSpPr/>
          <p:nvPr/>
        </p:nvSpPr>
        <p:spPr>
          <a:xfrm>
            <a:off x="2020375" y="3318973"/>
            <a:ext cx="360781" cy="3030363"/>
          </a:xfrm>
          <a:prstGeom prst="downArrow">
            <a:avLst/>
          </a:prstGeom>
          <a:solidFill>
            <a:srgbClr val="000000"/>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Down Arrow 7"/>
          <p:cNvSpPr/>
          <p:nvPr/>
        </p:nvSpPr>
        <p:spPr>
          <a:xfrm>
            <a:off x="2865475" y="4718712"/>
            <a:ext cx="360781" cy="1630624"/>
          </a:xfrm>
          <a:prstGeom prst="downArrow">
            <a:avLst/>
          </a:prstGeom>
          <a:solidFill>
            <a:srgbClr val="000000"/>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Down Arrow 8"/>
          <p:cNvSpPr/>
          <p:nvPr/>
        </p:nvSpPr>
        <p:spPr>
          <a:xfrm>
            <a:off x="7087487" y="4718712"/>
            <a:ext cx="360781" cy="1630624"/>
          </a:xfrm>
          <a:prstGeom prst="downArrow">
            <a:avLst/>
          </a:prstGeom>
          <a:solidFill>
            <a:srgbClr val="000000"/>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1486419" y="1614328"/>
            <a:ext cx="1739837" cy="523220"/>
          </a:xfrm>
          <a:prstGeom prst="rect">
            <a:avLst/>
          </a:prstGeom>
          <a:noFill/>
        </p:spPr>
        <p:txBody>
          <a:bodyPr wrap="square" rtlCol="0">
            <a:spAutoFit/>
          </a:bodyPr>
          <a:lstStyle/>
          <a:p>
            <a:r>
              <a:rPr lang="en-US" sz="2800" dirty="0" smtClean="0">
                <a:solidFill>
                  <a:srgbClr val="000000"/>
                </a:solidFill>
              </a:rPr>
              <a:t>Diseased</a:t>
            </a:r>
            <a:endParaRPr lang="en-US" sz="2800" dirty="0">
              <a:solidFill>
                <a:srgbClr val="000000"/>
              </a:solidFill>
            </a:endParaRPr>
          </a:p>
        </p:txBody>
      </p:sp>
      <p:sp>
        <p:nvSpPr>
          <p:cNvPr id="11" name="TextBox 10"/>
          <p:cNvSpPr txBox="1"/>
          <p:nvPr/>
        </p:nvSpPr>
        <p:spPr>
          <a:xfrm>
            <a:off x="6112228" y="1614328"/>
            <a:ext cx="1488718" cy="523220"/>
          </a:xfrm>
          <a:prstGeom prst="rect">
            <a:avLst/>
          </a:prstGeom>
          <a:noFill/>
        </p:spPr>
        <p:txBody>
          <a:bodyPr wrap="square" rtlCol="0">
            <a:spAutoFit/>
          </a:bodyPr>
          <a:lstStyle/>
          <a:p>
            <a:r>
              <a:rPr lang="en-US" sz="2800" dirty="0" smtClean="0">
                <a:solidFill>
                  <a:srgbClr val="000000"/>
                </a:solidFill>
              </a:rPr>
              <a:t>Healthy</a:t>
            </a:r>
            <a:endParaRPr lang="en-US" sz="2800" dirty="0">
              <a:solidFill>
                <a:srgbClr val="000000"/>
              </a:solidFill>
            </a:endParaRPr>
          </a:p>
        </p:txBody>
      </p:sp>
      <p:sp>
        <p:nvSpPr>
          <p:cNvPr id="12" name="TextBox 11"/>
          <p:cNvSpPr txBox="1"/>
          <p:nvPr/>
        </p:nvSpPr>
        <p:spPr>
          <a:xfrm>
            <a:off x="3731350" y="6334780"/>
            <a:ext cx="1739837" cy="523220"/>
          </a:xfrm>
          <a:prstGeom prst="rect">
            <a:avLst/>
          </a:prstGeom>
          <a:noFill/>
        </p:spPr>
        <p:txBody>
          <a:bodyPr wrap="square" rtlCol="0">
            <a:spAutoFit/>
          </a:bodyPr>
          <a:lstStyle/>
          <a:p>
            <a:r>
              <a:rPr lang="en-US" sz="2800" dirty="0" smtClean="0">
                <a:solidFill>
                  <a:srgbClr val="FFFFFF"/>
                </a:solidFill>
              </a:rPr>
              <a:t>RNA-Seq</a:t>
            </a:r>
            <a:endParaRPr lang="en-US" sz="2800" dirty="0">
              <a:solidFill>
                <a:srgbClr val="FFFFFF"/>
              </a:solidFill>
            </a:endParaRPr>
          </a:p>
        </p:txBody>
      </p:sp>
    </p:spTree>
    <p:extLst>
      <p:ext uri="{BB962C8B-B14F-4D97-AF65-F5344CB8AC3E}">
        <p14:creationId xmlns:p14="http://schemas.microsoft.com/office/powerpoint/2010/main" val="496496836"/>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a:normAutofit fontScale="90000"/>
          </a:bodyPr>
          <a:lstStyle/>
          <a:p>
            <a:r>
              <a:rPr lang="en-US" dirty="0" smtClean="0">
                <a:solidFill>
                  <a:srgbClr val="000000"/>
                </a:solidFill>
              </a:rPr>
              <a:t>The two experiments are common in genus and type of stress…</a:t>
            </a:r>
            <a:endParaRPr lang="en-US" dirty="0">
              <a:solidFill>
                <a:srgbClr val="000000"/>
              </a:solidFill>
            </a:endParaRPr>
          </a:p>
        </p:txBody>
      </p:sp>
      <p:sp>
        <p:nvSpPr>
          <p:cNvPr id="10" name="Title 1"/>
          <p:cNvSpPr txBox="1">
            <a:spLocks/>
          </p:cNvSpPr>
          <p:nvPr/>
        </p:nvSpPr>
        <p:spPr>
          <a:xfrm>
            <a:off x="609600" y="1658494"/>
            <a:ext cx="8229600" cy="1143000"/>
          </a:xfrm>
          <a:prstGeom prst="rect">
            <a:avLst/>
          </a:prstGeom>
          <a:noFill/>
          <a:ln>
            <a:noFill/>
          </a:ln>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solidFill>
                  <a:srgbClr val="000000"/>
                </a:solidFill>
              </a:rPr>
              <a:t>b</a:t>
            </a:r>
            <a:r>
              <a:rPr lang="en-US" dirty="0" smtClean="0">
                <a:solidFill>
                  <a:srgbClr val="000000"/>
                </a:solidFill>
              </a:rPr>
              <a:t>ut differ in species, life-stage, and pathogen</a:t>
            </a:r>
            <a:endParaRPr lang="en-US" dirty="0">
              <a:solidFill>
                <a:srgbClr val="000000"/>
              </a:solidFill>
            </a:endParaRPr>
          </a:p>
        </p:txBody>
      </p:sp>
      <p:sp>
        <p:nvSpPr>
          <p:cNvPr id="4" name="Oval 3"/>
          <p:cNvSpPr/>
          <p:nvPr/>
        </p:nvSpPr>
        <p:spPr>
          <a:xfrm>
            <a:off x="1646155" y="3200007"/>
            <a:ext cx="3449087" cy="3449580"/>
          </a:xfrm>
          <a:prstGeom prst="ellipse">
            <a:avLst/>
          </a:prstGeom>
          <a:solidFill>
            <a:schemeClr val="accent1">
              <a:alpha val="51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Oval 4"/>
          <p:cNvSpPr/>
          <p:nvPr/>
        </p:nvSpPr>
        <p:spPr>
          <a:xfrm>
            <a:off x="4228593" y="3200007"/>
            <a:ext cx="3449087" cy="3449580"/>
          </a:xfrm>
          <a:prstGeom prst="ellipse">
            <a:avLst/>
          </a:prstGeom>
          <a:solidFill>
            <a:schemeClr val="accent2">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TextBox 5"/>
          <p:cNvSpPr txBox="1"/>
          <p:nvPr/>
        </p:nvSpPr>
        <p:spPr>
          <a:xfrm>
            <a:off x="2288938" y="3454416"/>
            <a:ext cx="2132163" cy="553998"/>
          </a:xfrm>
          <a:prstGeom prst="rect">
            <a:avLst/>
          </a:prstGeom>
          <a:noFill/>
        </p:spPr>
        <p:txBody>
          <a:bodyPr wrap="square" rtlCol="0">
            <a:spAutoFit/>
          </a:bodyPr>
          <a:lstStyle/>
          <a:p>
            <a:pPr algn="ctr"/>
            <a:r>
              <a:rPr lang="en-US" sz="3000" dirty="0" smtClean="0"/>
              <a:t>Virus (A)</a:t>
            </a:r>
            <a:endParaRPr lang="en-US" sz="3000" dirty="0"/>
          </a:p>
        </p:txBody>
      </p:sp>
      <p:sp>
        <p:nvSpPr>
          <p:cNvPr id="7" name="TextBox 6"/>
          <p:cNvSpPr txBox="1"/>
          <p:nvPr/>
        </p:nvSpPr>
        <p:spPr>
          <a:xfrm>
            <a:off x="4875750" y="3454416"/>
            <a:ext cx="2132163" cy="553998"/>
          </a:xfrm>
          <a:prstGeom prst="rect">
            <a:avLst/>
          </a:prstGeom>
          <a:noFill/>
        </p:spPr>
        <p:txBody>
          <a:bodyPr wrap="square" rtlCol="0">
            <a:spAutoFit/>
          </a:bodyPr>
          <a:lstStyle/>
          <a:p>
            <a:pPr algn="ctr"/>
            <a:r>
              <a:rPr lang="en-US" sz="3000" dirty="0" smtClean="0"/>
              <a:t>Disease (B)</a:t>
            </a:r>
            <a:endParaRPr lang="en-US" sz="3000" dirty="0"/>
          </a:p>
        </p:txBody>
      </p:sp>
      <p:pic>
        <p:nvPicPr>
          <p:cNvPr id="8" name="Picture 7" descr="dendrogram.pdf"/>
          <p:cNvPicPr>
            <a:picLocks noChangeAspect="1"/>
          </p:cNvPicPr>
          <p:nvPr/>
        </p:nvPicPr>
        <p:blipFill rotWithShape="1">
          <a:blip r:embed="rId3">
            <a:duotone>
              <a:schemeClr val="accent2">
                <a:shade val="45000"/>
                <a:satMod val="135000"/>
              </a:schemeClr>
              <a:prstClr val="white"/>
            </a:duotone>
            <a:lum bright="40000"/>
            <a:extLst>
              <a:ext uri="{28A0092B-C50C-407E-A947-70E740481C1C}">
                <a14:useLocalDpi xmlns:a14="http://schemas.microsoft.com/office/drawing/2010/main" val="0"/>
              </a:ext>
            </a:extLst>
          </a:blip>
          <a:srcRect l="56027" t="13466" r="3266" b="18328"/>
          <a:stretch/>
        </p:blipFill>
        <p:spPr>
          <a:xfrm>
            <a:off x="6595137" y="2285607"/>
            <a:ext cx="2420572" cy="1828800"/>
          </a:xfrm>
          <a:prstGeom prst="rect">
            <a:avLst/>
          </a:prstGeom>
        </p:spPr>
      </p:pic>
      <p:pic>
        <p:nvPicPr>
          <p:cNvPr id="9" name="Picture 8" descr="dendrogram.pdf"/>
          <p:cNvPicPr>
            <a:picLocks noChangeAspect="1"/>
          </p:cNvPicPr>
          <p:nvPr/>
        </p:nvPicPr>
        <p:blipFill rotWithShape="1">
          <a:blip r:embed="rId3">
            <a:duotone>
              <a:schemeClr val="accent1">
                <a:shade val="45000"/>
                <a:satMod val="135000"/>
              </a:schemeClr>
              <a:prstClr val="white"/>
            </a:duotone>
            <a:lum bright="40000"/>
            <a:extLst>
              <a:ext uri="{28A0092B-C50C-407E-A947-70E740481C1C}">
                <a14:useLocalDpi xmlns:a14="http://schemas.microsoft.com/office/drawing/2010/main" val="0"/>
              </a:ext>
            </a:extLst>
          </a:blip>
          <a:srcRect l="56027" t="13466" r="3266" b="18328"/>
          <a:stretch/>
        </p:blipFill>
        <p:spPr>
          <a:xfrm>
            <a:off x="141121" y="2388231"/>
            <a:ext cx="2420572" cy="1828800"/>
          </a:xfrm>
          <a:prstGeom prst="rect">
            <a:avLst/>
          </a:prstGeom>
        </p:spPr>
      </p:pic>
    </p:spTree>
    <p:extLst>
      <p:ext uri="{BB962C8B-B14F-4D97-AF65-F5344CB8AC3E}">
        <p14:creationId xmlns:p14="http://schemas.microsoft.com/office/powerpoint/2010/main" val="8042466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000000"/>
                </a:solidFill>
              </a:rPr>
              <a:t>Hypothesis</a:t>
            </a:r>
            <a:endParaRPr lang="en-US" dirty="0">
              <a:solidFill>
                <a:srgbClr val="000000"/>
              </a:solidFill>
            </a:endParaRPr>
          </a:p>
        </p:txBody>
      </p:sp>
      <p:sp>
        <p:nvSpPr>
          <p:cNvPr id="5" name="Content Placeholder 4"/>
          <p:cNvSpPr>
            <a:spLocks noGrp="1"/>
          </p:cNvSpPr>
          <p:nvPr>
            <p:ph idx="1"/>
          </p:nvPr>
        </p:nvSpPr>
        <p:spPr>
          <a:xfrm>
            <a:off x="0" y="1600201"/>
            <a:ext cx="9144000" cy="2082802"/>
          </a:xfrm>
        </p:spPr>
        <p:txBody>
          <a:bodyPr/>
          <a:lstStyle/>
          <a:p>
            <a:pPr marL="0" indent="0" algn="ctr">
              <a:buNone/>
            </a:pPr>
            <a:r>
              <a:rPr lang="en-US" dirty="0" smtClean="0">
                <a:solidFill>
                  <a:srgbClr val="000000"/>
                </a:solidFill>
              </a:rPr>
              <a:t>Common networks may represent </a:t>
            </a:r>
            <a:r>
              <a:rPr lang="en-US" dirty="0">
                <a:solidFill>
                  <a:srgbClr val="000000"/>
                </a:solidFill>
              </a:rPr>
              <a:t>vital evolutionarily conserved components of </a:t>
            </a:r>
            <a:r>
              <a:rPr lang="en-US" dirty="0" smtClean="0">
                <a:solidFill>
                  <a:srgbClr val="000000"/>
                </a:solidFill>
              </a:rPr>
              <a:t>the coral stress response</a:t>
            </a:r>
            <a:endParaRPr lang="en-US" dirty="0">
              <a:solidFill>
                <a:srgbClr val="000000"/>
              </a:solidFill>
            </a:endParaRPr>
          </a:p>
        </p:txBody>
      </p:sp>
      <p:pic>
        <p:nvPicPr>
          <p:cNvPr id="14" name="Picture 13"/>
          <p:cNvPicPr>
            <a:picLocks noChangeAspect="1"/>
          </p:cNvPicPr>
          <p:nvPr/>
        </p:nvPicPr>
        <p:blipFill rotWithShape="1">
          <a:blip r:embed="rId3"/>
          <a:srcRect l="26508" t="18547" r="35079" b="20298"/>
          <a:stretch/>
        </p:blipFill>
        <p:spPr>
          <a:xfrm>
            <a:off x="56446" y="3273752"/>
            <a:ext cx="3200400" cy="2816881"/>
          </a:xfrm>
          <a:prstGeom prst="rect">
            <a:avLst/>
          </a:prstGeom>
        </p:spPr>
      </p:pic>
      <p:pic>
        <p:nvPicPr>
          <p:cNvPr id="18" name="Picture 17"/>
          <p:cNvPicPr>
            <a:picLocks noChangeAspect="1"/>
          </p:cNvPicPr>
          <p:nvPr/>
        </p:nvPicPr>
        <p:blipFill>
          <a:blip r:embed="rId4"/>
          <a:stretch>
            <a:fillRect/>
          </a:stretch>
        </p:blipFill>
        <p:spPr>
          <a:xfrm>
            <a:off x="7168444" y="3259642"/>
            <a:ext cx="1828800" cy="1371600"/>
          </a:xfrm>
          <a:prstGeom prst="rect">
            <a:avLst/>
          </a:prstGeom>
        </p:spPr>
      </p:pic>
      <p:pic>
        <p:nvPicPr>
          <p:cNvPr id="19" name="Picture 18"/>
          <p:cNvPicPr>
            <a:picLocks/>
          </p:cNvPicPr>
          <p:nvPr/>
        </p:nvPicPr>
        <p:blipFill>
          <a:blip r:embed="rId5"/>
          <a:stretch>
            <a:fillRect/>
          </a:stretch>
        </p:blipFill>
        <p:spPr>
          <a:xfrm>
            <a:off x="7168444" y="4713086"/>
            <a:ext cx="1828800" cy="1365165"/>
          </a:xfrm>
          <a:prstGeom prst="rect">
            <a:avLst/>
          </a:prstGeom>
        </p:spPr>
      </p:pic>
      <p:pic>
        <p:nvPicPr>
          <p:cNvPr id="20" name="Picture 19"/>
          <p:cNvPicPr>
            <a:picLocks noChangeAspect="1"/>
          </p:cNvPicPr>
          <p:nvPr/>
        </p:nvPicPr>
        <p:blipFill rotWithShape="1">
          <a:blip r:embed="rId6"/>
          <a:srcRect b="2091"/>
          <a:stretch/>
        </p:blipFill>
        <p:spPr>
          <a:xfrm>
            <a:off x="3369734" y="3259642"/>
            <a:ext cx="3657600" cy="2830991"/>
          </a:xfrm>
          <a:prstGeom prst="rect">
            <a:avLst/>
          </a:prstGeom>
        </p:spPr>
      </p:pic>
    </p:spTree>
    <p:extLst>
      <p:ext uri="{BB962C8B-B14F-4D97-AF65-F5344CB8AC3E}">
        <p14:creationId xmlns:p14="http://schemas.microsoft.com/office/powerpoint/2010/main" val="105641030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03985" y="846629"/>
            <a:ext cx="5029040" cy="5952045"/>
          </a:xfrm>
          <a:prstGeom prst="rect">
            <a:avLst/>
          </a:prstGeom>
          <a:solidFill>
            <a:srgbClr val="FFFFFF"/>
          </a:solidFill>
          <a:ln>
            <a:solidFill>
              <a:srgbClr val="FFFFF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00000"/>
              </a:solidFill>
            </a:endParaRPr>
          </a:p>
        </p:txBody>
      </p:sp>
      <p:sp>
        <p:nvSpPr>
          <p:cNvPr id="2" name="Title 1"/>
          <p:cNvSpPr>
            <a:spLocks noGrp="1"/>
          </p:cNvSpPr>
          <p:nvPr>
            <p:ph type="title"/>
          </p:nvPr>
        </p:nvSpPr>
        <p:spPr>
          <a:xfrm>
            <a:off x="0" y="14438"/>
            <a:ext cx="9144000" cy="970299"/>
          </a:xfrm>
        </p:spPr>
        <p:txBody>
          <a:bodyPr>
            <a:normAutofit fontScale="90000"/>
          </a:bodyPr>
          <a:lstStyle/>
          <a:p>
            <a:r>
              <a:rPr lang="en-US" dirty="0" smtClean="0">
                <a:solidFill>
                  <a:srgbClr val="000000"/>
                </a:solidFill>
              </a:rPr>
              <a:t>Identify gene networks in both data sets</a:t>
            </a:r>
            <a:endParaRPr lang="en-US" dirty="0">
              <a:solidFill>
                <a:srgbClr val="000000"/>
              </a:solidFill>
            </a:endParaRPr>
          </a:p>
        </p:txBody>
      </p:sp>
      <p:pic>
        <p:nvPicPr>
          <p:cNvPr id="5" name="Picture 4" descr="dendrogram_tall.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0764" y="928872"/>
            <a:ext cx="4812792" cy="5852160"/>
          </a:xfrm>
          <a:prstGeom prst="rect">
            <a:avLst/>
          </a:prstGeom>
        </p:spPr>
      </p:pic>
    </p:spTree>
    <p:extLst>
      <p:ext uri="{BB962C8B-B14F-4D97-AF65-F5344CB8AC3E}">
        <p14:creationId xmlns:p14="http://schemas.microsoft.com/office/powerpoint/2010/main" val="507298233"/>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79947" y="1205802"/>
            <a:ext cx="7920267" cy="5592872"/>
          </a:xfrm>
          <a:prstGeom prst="rect">
            <a:avLst/>
          </a:prstGeom>
          <a:solidFill>
            <a:srgbClr val="FFFFFF"/>
          </a:solidFill>
          <a:ln>
            <a:solidFill>
              <a:srgbClr val="FFFFF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solidFill>
                  <a:srgbClr val="000000"/>
                </a:solidFill>
              </a:rPr>
              <a:t>Assign modules to the virus data set</a:t>
            </a:r>
            <a:endParaRPr lang="en-US" dirty="0">
              <a:solidFill>
                <a:srgbClr val="000000"/>
              </a:solidFill>
            </a:endParaRPr>
          </a:p>
        </p:txBody>
      </p:sp>
      <p:pic>
        <p:nvPicPr>
          <p:cNvPr id="4" name="Picture 3" descr="GeneDendrogram_virus.pdf"/>
          <p:cNvPicPr>
            <a:picLocks noChangeAspect="1"/>
          </p:cNvPicPr>
          <p:nvPr/>
        </p:nvPicPr>
        <p:blipFill rotWithShape="1">
          <a:blip r:embed="rId3">
            <a:extLst>
              <a:ext uri="{28A0092B-C50C-407E-A947-70E740481C1C}">
                <a14:useLocalDpi xmlns:a14="http://schemas.microsoft.com/office/drawing/2010/main" val="0"/>
              </a:ext>
            </a:extLst>
          </a:blip>
          <a:srcRect t="12864"/>
          <a:stretch/>
        </p:blipFill>
        <p:spPr>
          <a:xfrm>
            <a:off x="473246" y="1417638"/>
            <a:ext cx="8229600" cy="5292014"/>
          </a:xfrm>
          <a:prstGeom prst="rect">
            <a:avLst/>
          </a:prstGeom>
        </p:spPr>
      </p:pic>
    </p:spTree>
    <p:extLst>
      <p:ext uri="{BB962C8B-B14F-4D97-AF65-F5344CB8AC3E}">
        <p14:creationId xmlns:p14="http://schemas.microsoft.com/office/powerpoint/2010/main" val="342510349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smtClean="0"/>
              <a:t>Co-regulated genes have correlated expression</a:t>
            </a:r>
            <a:endParaRPr lang="en-US" dirty="0"/>
          </a:p>
        </p:txBody>
      </p:sp>
      <p:pic>
        <p:nvPicPr>
          <p:cNvPr id="4" name="Picture 3" descr="correlation.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966" y="2086087"/>
            <a:ext cx="5130800" cy="3886200"/>
          </a:xfrm>
          <a:prstGeom prst="rect">
            <a:avLst/>
          </a:prstGeom>
        </p:spPr>
      </p:pic>
    </p:spTree>
    <p:extLst>
      <p:ext uri="{BB962C8B-B14F-4D97-AF65-F5344CB8AC3E}">
        <p14:creationId xmlns:p14="http://schemas.microsoft.com/office/powerpoint/2010/main" val="138236218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2972" y="1603460"/>
            <a:ext cx="8223544" cy="5105418"/>
          </a:xfrm>
          <a:prstGeom prst="rect">
            <a:avLst/>
          </a:prstGeom>
          <a:solidFill>
            <a:srgbClr val="FFFFFF"/>
          </a:solidFill>
          <a:ln>
            <a:solidFill>
              <a:srgbClr val="FFFFF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solidFill>
                  <a:srgbClr val="000000"/>
                </a:solidFill>
              </a:rPr>
              <a:t>Impose the virus modules on the disease data set</a:t>
            </a:r>
            <a:endParaRPr lang="en-US" dirty="0">
              <a:solidFill>
                <a:srgbClr val="000000"/>
              </a:solidFill>
            </a:endParaRPr>
          </a:p>
        </p:txBody>
      </p:sp>
      <p:pic>
        <p:nvPicPr>
          <p:cNvPr id="5" name="Picture 4" descr="GeneDendrogram_disease.pdf"/>
          <p:cNvPicPr>
            <a:picLocks noChangeAspect="1"/>
          </p:cNvPicPr>
          <p:nvPr/>
        </p:nvPicPr>
        <p:blipFill rotWithShape="1">
          <a:blip r:embed="rId3">
            <a:extLst>
              <a:ext uri="{28A0092B-C50C-407E-A947-70E740481C1C}">
                <a14:useLocalDpi xmlns:a14="http://schemas.microsoft.com/office/drawing/2010/main" val="0"/>
              </a:ext>
            </a:extLst>
          </a:blip>
          <a:srcRect l="2142" t="13937" r="3286"/>
          <a:stretch/>
        </p:blipFill>
        <p:spPr>
          <a:xfrm>
            <a:off x="139716" y="1818217"/>
            <a:ext cx="8686800" cy="4716223"/>
          </a:xfrm>
          <a:prstGeom prst="rect">
            <a:avLst/>
          </a:prstGeom>
        </p:spPr>
      </p:pic>
    </p:spTree>
    <p:extLst>
      <p:ext uri="{BB962C8B-B14F-4D97-AF65-F5344CB8AC3E}">
        <p14:creationId xmlns:p14="http://schemas.microsoft.com/office/powerpoint/2010/main" val="38205854"/>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603647" y="1613646"/>
            <a:ext cx="5978399" cy="5180213"/>
          </a:xfrm>
          <a:prstGeom prst="rect">
            <a:avLst/>
          </a:prstGeom>
          <a:solidFill>
            <a:srgbClr val="FFFFFF"/>
          </a:solidFill>
          <a:ln>
            <a:solidFill>
              <a:srgbClr val="FFFFF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solidFill>
                  <a:srgbClr val="000000"/>
                </a:solidFill>
              </a:rPr>
              <a:t>Three modules were significantly preserved between the data sets</a:t>
            </a:r>
            <a:endParaRPr lang="en-US" dirty="0">
              <a:solidFill>
                <a:srgbClr val="000000"/>
              </a:solidFill>
            </a:endParaRPr>
          </a:p>
        </p:txBody>
      </p:sp>
      <p:pic>
        <p:nvPicPr>
          <p:cNvPr id="5" name="Picture 4" descr="zsummary.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8213" y="1793440"/>
            <a:ext cx="5486400" cy="4898136"/>
          </a:xfrm>
          <a:prstGeom prst="rect">
            <a:avLst/>
          </a:prstGeom>
        </p:spPr>
      </p:pic>
      <p:sp>
        <p:nvSpPr>
          <p:cNvPr id="6" name="Round Single Corner Rectangle 5"/>
          <p:cNvSpPr/>
          <p:nvPr/>
        </p:nvSpPr>
        <p:spPr>
          <a:xfrm>
            <a:off x="4531412" y="2886060"/>
            <a:ext cx="750425" cy="649363"/>
          </a:xfrm>
          <a:prstGeom prst="round1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Oval 2"/>
          <p:cNvSpPr/>
          <p:nvPr/>
        </p:nvSpPr>
        <p:spPr>
          <a:xfrm>
            <a:off x="4157062" y="1652131"/>
            <a:ext cx="883664" cy="891348"/>
          </a:xfrm>
          <a:prstGeom prst="ellipse">
            <a:avLst/>
          </a:prstGeom>
          <a:no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457610" y="3351160"/>
            <a:ext cx="883664" cy="891348"/>
          </a:xfrm>
          <a:prstGeom prst="ellipse">
            <a:avLst/>
          </a:prstGeom>
          <a:no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11517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00676" y="857948"/>
            <a:ext cx="7599538" cy="5979210"/>
          </a:xfrm>
          <a:prstGeom prst="rect">
            <a:avLst/>
          </a:prstGeom>
          <a:solidFill>
            <a:srgbClr val="FFFFFF"/>
          </a:solidFill>
          <a:ln>
            <a:solidFill>
              <a:srgbClr val="FFFFF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00000"/>
              </a:solidFill>
            </a:endParaRPr>
          </a:p>
        </p:txBody>
      </p:sp>
      <p:sp>
        <p:nvSpPr>
          <p:cNvPr id="2" name="Title 1"/>
          <p:cNvSpPr>
            <a:spLocks noGrp="1"/>
          </p:cNvSpPr>
          <p:nvPr>
            <p:ph type="title"/>
          </p:nvPr>
        </p:nvSpPr>
        <p:spPr>
          <a:xfrm>
            <a:off x="0" y="-17354"/>
            <a:ext cx="9144000" cy="875302"/>
          </a:xfrm>
        </p:spPr>
        <p:txBody>
          <a:bodyPr>
            <a:normAutofit/>
          </a:bodyPr>
          <a:lstStyle/>
          <a:p>
            <a:r>
              <a:rPr lang="en-US" sz="3200" dirty="0" smtClean="0">
                <a:solidFill>
                  <a:srgbClr val="000000"/>
                </a:solidFill>
              </a:rPr>
              <a:t>The green module correlates with heat stress</a:t>
            </a:r>
            <a:endParaRPr lang="en-US" sz="3200" dirty="0">
              <a:solidFill>
                <a:srgbClr val="000000"/>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3920" y="865632"/>
            <a:ext cx="7315200" cy="5992368"/>
          </a:xfrm>
          <a:prstGeom prst="rect">
            <a:avLst/>
          </a:prstGeom>
        </p:spPr>
      </p:pic>
    </p:spTree>
    <p:extLst>
      <p:ext uri="{BB962C8B-B14F-4D97-AF65-F5344CB8AC3E}">
        <p14:creationId xmlns:p14="http://schemas.microsoft.com/office/powerpoint/2010/main" val="559004707"/>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867"/>
            <a:ext cx="9144000" cy="2028572"/>
          </a:xfrm>
        </p:spPr>
        <p:txBody>
          <a:bodyPr>
            <a:normAutofit fontScale="90000"/>
          </a:bodyPr>
          <a:lstStyle/>
          <a:p>
            <a:r>
              <a:rPr lang="en-US" dirty="0" smtClean="0">
                <a:solidFill>
                  <a:srgbClr val="000000"/>
                </a:solidFill>
              </a:rPr>
              <a:t> </a:t>
            </a:r>
            <a:r>
              <a:rPr lang="en-US" dirty="0">
                <a:solidFill>
                  <a:srgbClr val="000000"/>
                </a:solidFill>
              </a:rPr>
              <a:t>F</a:t>
            </a:r>
            <a:r>
              <a:rPr lang="en-US" dirty="0" smtClean="0">
                <a:solidFill>
                  <a:srgbClr val="000000"/>
                </a:solidFill>
              </a:rPr>
              <a:t>unctions include regulation of cell division, transcription, and protein modification</a:t>
            </a:r>
            <a:endParaRPr lang="en-US" dirty="0">
              <a:solidFill>
                <a:srgbClr val="000000"/>
              </a:solidFill>
            </a:endParaRPr>
          </a:p>
        </p:txBody>
      </p:sp>
      <p:pic>
        <p:nvPicPr>
          <p:cNvPr id="4" name="Picture 3"/>
          <p:cNvPicPr>
            <a:picLocks noChangeAspect="1"/>
          </p:cNvPicPr>
          <p:nvPr/>
        </p:nvPicPr>
        <p:blipFill>
          <a:blip r:embed="rId3"/>
          <a:stretch>
            <a:fillRect/>
          </a:stretch>
        </p:blipFill>
        <p:spPr>
          <a:xfrm>
            <a:off x="124714" y="2374899"/>
            <a:ext cx="8915400" cy="2414284"/>
          </a:xfrm>
          <a:prstGeom prst="rect">
            <a:avLst/>
          </a:prstGeom>
        </p:spPr>
      </p:pic>
    </p:spTree>
    <p:extLst>
      <p:ext uri="{BB962C8B-B14F-4D97-AF65-F5344CB8AC3E}">
        <p14:creationId xmlns:p14="http://schemas.microsoft.com/office/powerpoint/2010/main" val="395298753"/>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9919" y="811770"/>
            <a:ext cx="7924120" cy="5807313"/>
          </a:xfrm>
          <a:prstGeom prst="rect">
            <a:avLst/>
          </a:prstGeom>
          <a:solidFill>
            <a:srgbClr val="FFFFFF"/>
          </a:solidFill>
          <a:ln>
            <a:solidFill>
              <a:srgbClr val="FFFFF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00000"/>
              </a:solidFill>
            </a:endParaRPr>
          </a:p>
        </p:txBody>
      </p:sp>
      <p:sp>
        <p:nvSpPr>
          <p:cNvPr id="2" name="Title 1"/>
          <p:cNvSpPr>
            <a:spLocks noGrp="1"/>
          </p:cNvSpPr>
          <p:nvPr>
            <p:ph type="title"/>
          </p:nvPr>
        </p:nvSpPr>
        <p:spPr>
          <a:xfrm>
            <a:off x="19210" y="-117246"/>
            <a:ext cx="9109422" cy="1143000"/>
          </a:xfrm>
        </p:spPr>
        <p:txBody>
          <a:bodyPr>
            <a:normAutofit/>
          </a:bodyPr>
          <a:lstStyle/>
          <a:p>
            <a:r>
              <a:rPr lang="en-US" sz="3200" dirty="0" smtClean="0">
                <a:solidFill>
                  <a:srgbClr val="000000"/>
                </a:solidFill>
              </a:rPr>
              <a:t>The salmon module correlates with </a:t>
            </a:r>
            <a:r>
              <a:rPr lang="en-US" sz="3200" u="sng" dirty="0" smtClean="0">
                <a:solidFill>
                  <a:srgbClr val="000000"/>
                </a:solidFill>
              </a:rPr>
              <a:t>viral challenge</a:t>
            </a:r>
            <a:endParaRPr lang="en-US" sz="3200" u="sng" dirty="0">
              <a:solidFill>
                <a:srgbClr val="00000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0368" y="918243"/>
            <a:ext cx="6790799" cy="5486400"/>
          </a:xfrm>
          <a:prstGeom prst="rect">
            <a:avLst/>
          </a:prstGeom>
        </p:spPr>
      </p:pic>
    </p:spTree>
    <p:extLst>
      <p:ext uri="{BB962C8B-B14F-4D97-AF65-F5344CB8AC3E}">
        <p14:creationId xmlns:p14="http://schemas.microsoft.com/office/powerpoint/2010/main" val="3445885841"/>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0000"/>
                </a:solidFill>
              </a:rPr>
              <a:t>Functions include members of the innate immune response</a:t>
            </a:r>
            <a:endParaRPr lang="en-US" dirty="0">
              <a:solidFill>
                <a:srgbClr val="000000"/>
              </a:solidFill>
            </a:endParaRPr>
          </a:p>
        </p:txBody>
      </p:sp>
      <p:pic>
        <p:nvPicPr>
          <p:cNvPr id="4" name="Picture 3"/>
          <p:cNvPicPr>
            <a:picLocks noChangeAspect="1"/>
          </p:cNvPicPr>
          <p:nvPr/>
        </p:nvPicPr>
        <p:blipFill>
          <a:blip r:embed="rId2"/>
          <a:stretch>
            <a:fillRect/>
          </a:stretch>
        </p:blipFill>
        <p:spPr>
          <a:xfrm>
            <a:off x="113152" y="2187310"/>
            <a:ext cx="8915400" cy="2529840"/>
          </a:xfrm>
          <a:prstGeom prst="rect">
            <a:avLst/>
          </a:prstGeom>
        </p:spPr>
      </p:pic>
    </p:spTree>
    <p:extLst>
      <p:ext uri="{BB962C8B-B14F-4D97-AF65-F5344CB8AC3E}">
        <p14:creationId xmlns:p14="http://schemas.microsoft.com/office/powerpoint/2010/main" val="8944833"/>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5484" y="256883"/>
            <a:ext cx="8458200" cy="1470025"/>
          </a:xfrm>
        </p:spPr>
        <p:txBody>
          <a:bodyPr>
            <a:normAutofit fontScale="90000"/>
          </a:bodyPr>
          <a:lstStyle/>
          <a:p>
            <a:r>
              <a:rPr lang="en-US" dirty="0" smtClean="0"/>
              <a:t>Nice R package for making </a:t>
            </a:r>
            <a:r>
              <a:rPr lang="en-US" dirty="0" err="1" smtClean="0"/>
              <a:t>heatmaps</a:t>
            </a:r>
            <a:r>
              <a:rPr lang="en-US" dirty="0" smtClean="0"/>
              <a:t/>
            </a:r>
            <a:br>
              <a:rPr lang="en-US" dirty="0" smtClean="0"/>
            </a:br>
            <a:r>
              <a:rPr lang="en-US" dirty="0" smtClean="0"/>
              <a:t>‘</a:t>
            </a:r>
            <a:r>
              <a:rPr lang="en-US" i="1" dirty="0" err="1" smtClean="0"/>
              <a:t>pheatmap</a:t>
            </a:r>
            <a:r>
              <a:rPr lang="en-US" i="1" dirty="0" smtClean="0"/>
              <a:t>’</a:t>
            </a:r>
            <a:endParaRPr lang="en-US" dirty="0"/>
          </a:p>
        </p:txBody>
      </p:sp>
      <p:sp>
        <p:nvSpPr>
          <p:cNvPr id="3" name="Subtitle 2"/>
          <p:cNvSpPr>
            <a:spLocks noGrp="1"/>
          </p:cNvSpPr>
          <p:nvPr>
            <p:ph type="subTitle" idx="1"/>
          </p:nvPr>
        </p:nvSpPr>
        <p:spPr>
          <a:xfrm>
            <a:off x="685800" y="3959412"/>
            <a:ext cx="4560046" cy="1752600"/>
          </a:xfrm>
        </p:spPr>
        <p:txBody>
          <a:bodyPr/>
          <a:lstStyle/>
          <a:p>
            <a:r>
              <a:rPr lang="en-US" dirty="0" err="1" smtClean="0">
                <a:solidFill>
                  <a:schemeClr val="tx1"/>
                </a:solidFill>
              </a:rPr>
              <a:t>http://cran.r-project.org/web/packages/pheatmap/index.html</a:t>
            </a:r>
            <a:endParaRPr lang="en-US" dirty="0">
              <a:solidFill>
                <a:schemeClr val="tx1"/>
              </a:solidFill>
            </a:endParaRPr>
          </a:p>
        </p:txBody>
      </p:sp>
      <p:pic>
        <p:nvPicPr>
          <p:cNvPr id="5" name="Picture 4" descr="Heatmap_samples.pdf"/>
          <p:cNvPicPr>
            <a:picLocks noChangeAspect="1"/>
          </p:cNvPicPr>
          <p:nvPr/>
        </p:nvPicPr>
        <p:blipFill>
          <a:blip r:embed="rId2"/>
          <a:stretch>
            <a:fillRect/>
          </a:stretch>
        </p:blipFill>
        <p:spPr>
          <a:xfrm>
            <a:off x="5526741" y="3506506"/>
            <a:ext cx="3340100" cy="2895600"/>
          </a:xfrm>
          <a:prstGeom prst="rect">
            <a:avLst/>
          </a:prstGeom>
        </p:spPr>
      </p:pic>
      <p:pic>
        <p:nvPicPr>
          <p:cNvPr id="7" name="Picture 6" descr="Figure2.tif"/>
          <p:cNvPicPr/>
          <p:nvPr/>
        </p:nvPicPr>
        <p:blipFill>
          <a:blip r:embed="rId3"/>
          <a:stretch>
            <a:fillRect/>
          </a:stretch>
        </p:blipFill>
        <p:spPr>
          <a:xfrm>
            <a:off x="322598" y="1903318"/>
            <a:ext cx="8544243" cy="1603187"/>
          </a:xfrm>
          <a:prstGeom prst="rect">
            <a:avLst/>
          </a:prstGeom>
        </p:spPr>
      </p:pic>
    </p:spTree>
    <p:extLst>
      <p:ext uri="{BB962C8B-B14F-4D97-AF65-F5344CB8AC3E}">
        <p14:creationId xmlns:p14="http://schemas.microsoft.com/office/powerpoint/2010/main" val="2203517928"/>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667624"/>
            <a:ext cx="8229600" cy="1851212"/>
          </a:xfrm>
        </p:spPr>
        <p:txBody>
          <a:bodyPr>
            <a:normAutofit fontScale="92500"/>
          </a:bodyPr>
          <a:lstStyle/>
          <a:p>
            <a:pPr>
              <a:buNone/>
            </a:pPr>
            <a:r>
              <a:rPr lang="en-US" dirty="0" smtClean="0"/>
              <a:t>&gt;</a:t>
            </a:r>
            <a:r>
              <a:rPr lang="en-US" dirty="0" err="1" smtClean="0"/>
              <a:t>library(pheatmap</a:t>
            </a:r>
            <a:r>
              <a:rPr lang="en-US" dirty="0" smtClean="0"/>
              <a:t>)</a:t>
            </a:r>
          </a:p>
          <a:p>
            <a:pPr>
              <a:buNone/>
            </a:pPr>
            <a:r>
              <a:rPr lang="en-US" dirty="0" smtClean="0"/>
              <a:t>&gt;</a:t>
            </a:r>
            <a:r>
              <a:rPr lang="en-US" dirty="0" err="1" smtClean="0"/>
              <a:t>pheatmap(cor(exp),cluster_rows</a:t>
            </a:r>
            <a:r>
              <a:rPr lang="en-US" dirty="0" smtClean="0"/>
              <a:t>=</a:t>
            </a:r>
            <a:r>
              <a:rPr lang="en-US" dirty="0" err="1" smtClean="0"/>
              <a:t>F,cluster_cols</a:t>
            </a:r>
            <a:r>
              <a:rPr lang="en-US" dirty="0" smtClean="0"/>
              <a:t>=F)</a:t>
            </a:r>
          </a:p>
          <a:p>
            <a:pPr>
              <a:buNone/>
            </a:pPr>
            <a:r>
              <a:rPr lang="en-US" dirty="0" smtClean="0"/>
              <a:t>&gt;</a:t>
            </a:r>
            <a:r>
              <a:rPr lang="en-US" dirty="0" err="1" smtClean="0"/>
              <a:t>pheatmap(cor(exp</a:t>
            </a:r>
            <a:r>
              <a:rPr lang="en-US" dirty="0" smtClean="0"/>
              <a:t>))</a:t>
            </a:r>
          </a:p>
          <a:p>
            <a:endParaRPr lang="en-US" dirty="0"/>
          </a:p>
        </p:txBody>
      </p:sp>
      <p:pic>
        <p:nvPicPr>
          <p:cNvPr id="4" name="Picture 3" descr="vsd2.tiff"/>
          <p:cNvPicPr>
            <a:picLocks noChangeAspect="1"/>
          </p:cNvPicPr>
          <p:nvPr/>
        </p:nvPicPr>
        <p:blipFill>
          <a:blip r:embed="rId2"/>
          <a:stretch>
            <a:fillRect/>
          </a:stretch>
        </p:blipFill>
        <p:spPr>
          <a:xfrm>
            <a:off x="958850" y="248024"/>
            <a:ext cx="7226300" cy="4419600"/>
          </a:xfrm>
          <a:prstGeom prst="rect">
            <a:avLst/>
          </a:prstGeom>
        </p:spPr>
      </p:pic>
    </p:spTree>
    <p:extLst>
      <p:ext uri="{BB962C8B-B14F-4D97-AF65-F5344CB8AC3E}">
        <p14:creationId xmlns:p14="http://schemas.microsoft.com/office/powerpoint/2010/main" val="2563305015"/>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ure4.1.tif"/>
          <p:cNvPicPr/>
          <p:nvPr/>
        </p:nvPicPr>
        <p:blipFill>
          <a:blip r:embed="rId2"/>
          <a:stretch>
            <a:fillRect/>
          </a:stretch>
        </p:blipFill>
        <p:spPr>
          <a:xfrm>
            <a:off x="209232" y="287601"/>
            <a:ext cx="4781121" cy="6391105"/>
          </a:xfrm>
          <a:prstGeom prst="rect">
            <a:avLst/>
          </a:prstGeom>
        </p:spPr>
      </p:pic>
      <p:sp>
        <p:nvSpPr>
          <p:cNvPr id="5" name="TextBox 4"/>
          <p:cNvSpPr txBox="1"/>
          <p:nvPr/>
        </p:nvSpPr>
        <p:spPr>
          <a:xfrm>
            <a:off x="5453529" y="287601"/>
            <a:ext cx="3391647" cy="5909311"/>
          </a:xfrm>
          <a:prstGeom prst="rect">
            <a:avLst/>
          </a:prstGeom>
          <a:noFill/>
        </p:spPr>
        <p:txBody>
          <a:bodyPr wrap="square" rtlCol="0">
            <a:spAutoFit/>
          </a:bodyPr>
          <a:lstStyle/>
          <a:p>
            <a:r>
              <a:rPr lang="en-US" dirty="0" smtClean="0"/>
              <a:t>&gt;means=apply(exp,1,mean) </a:t>
            </a:r>
          </a:p>
          <a:p>
            <a:r>
              <a:rPr lang="en-US" dirty="0" smtClean="0"/>
              <a:t># means of rows</a:t>
            </a:r>
          </a:p>
          <a:p>
            <a:endParaRPr lang="en-US" dirty="0" smtClean="0"/>
          </a:p>
          <a:p>
            <a:r>
              <a:rPr lang="en-US" dirty="0" smtClean="0"/>
              <a:t>&gt;</a:t>
            </a:r>
            <a:r>
              <a:rPr lang="en-US" dirty="0" err="1" smtClean="0"/>
              <a:t>explc</a:t>
            </a:r>
            <a:r>
              <a:rPr lang="en-US" dirty="0" smtClean="0"/>
              <a:t>=exp-means </a:t>
            </a:r>
          </a:p>
          <a:p>
            <a:r>
              <a:rPr lang="en-US" dirty="0" smtClean="0"/>
              <a:t># subtracting them</a:t>
            </a:r>
          </a:p>
          <a:p>
            <a:endParaRPr lang="en-US" dirty="0" smtClean="0"/>
          </a:p>
          <a:p>
            <a:r>
              <a:rPr lang="en-US" dirty="0" smtClean="0"/>
              <a:t>&gt;</a:t>
            </a:r>
            <a:r>
              <a:rPr lang="en-US" dirty="0" err="1" smtClean="0"/>
              <a:t>pdf(”file_name",height</a:t>
            </a:r>
            <a:r>
              <a:rPr lang="en-US" dirty="0" smtClean="0"/>
              <a:t>=35,width=9)</a:t>
            </a:r>
          </a:p>
          <a:p>
            <a:endParaRPr lang="en-US" dirty="0" smtClean="0"/>
          </a:p>
          <a:p>
            <a:r>
              <a:rPr lang="en-US" dirty="0" smtClean="0"/>
              <a:t>&gt;</a:t>
            </a:r>
            <a:r>
              <a:rPr lang="en-US" dirty="0" err="1" smtClean="0"/>
              <a:t>pheatmap(as.matrix(explc),color</a:t>
            </a:r>
            <a:r>
              <a:rPr lang="en-US" dirty="0" smtClean="0"/>
              <a:t> = colorRampPalette(rev(c("#D73027","#D73027","#D73027","#FEE090","#FFFFBF", "#91BFDB","#4575B4","#4575B4")))(100),cex=0.9,border_color=</a:t>
            </a:r>
            <a:r>
              <a:rPr lang="en-US" dirty="0" err="1" smtClean="0"/>
              <a:t>NA,clustering_distance_rows</a:t>
            </a:r>
            <a:r>
              <a:rPr lang="en-US" dirty="0" smtClean="0"/>
              <a:t>="</a:t>
            </a:r>
            <a:r>
              <a:rPr lang="en-US" dirty="0" err="1" smtClean="0"/>
              <a:t>correlation",clustering_distance_cols</a:t>
            </a:r>
            <a:r>
              <a:rPr lang="en-US" dirty="0" smtClean="0"/>
              <a:t>="correlation")</a:t>
            </a:r>
          </a:p>
          <a:p>
            <a:endParaRPr lang="en-US" dirty="0" smtClean="0"/>
          </a:p>
          <a:p>
            <a:r>
              <a:rPr lang="en-US" dirty="0" smtClean="0"/>
              <a:t>&gt;</a:t>
            </a:r>
            <a:r>
              <a:rPr lang="en-US" dirty="0" err="1" smtClean="0"/>
              <a:t>dev.off</a:t>
            </a:r>
            <a:r>
              <a:rPr lang="en-US" dirty="0" smtClean="0"/>
              <a:t>()</a:t>
            </a:r>
            <a:endParaRPr lang="en-US" dirty="0"/>
          </a:p>
        </p:txBody>
      </p:sp>
    </p:spTree>
    <p:extLst>
      <p:ext uri="{BB962C8B-B14F-4D97-AF65-F5344CB8AC3E}">
        <p14:creationId xmlns:p14="http://schemas.microsoft.com/office/powerpoint/2010/main" val="9973563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smtClean="0"/>
              <a:t>Co-regulated genes have correlated expression</a:t>
            </a:r>
            <a:endParaRPr lang="en-US" dirty="0"/>
          </a:p>
        </p:txBody>
      </p:sp>
      <p:sp>
        <p:nvSpPr>
          <p:cNvPr id="3" name="TextBox 2"/>
          <p:cNvSpPr txBox="1"/>
          <p:nvPr/>
        </p:nvSpPr>
        <p:spPr>
          <a:xfrm>
            <a:off x="5146372" y="2552670"/>
            <a:ext cx="3508890" cy="3200876"/>
          </a:xfrm>
          <a:prstGeom prst="rect">
            <a:avLst/>
          </a:prstGeom>
          <a:noFill/>
        </p:spPr>
        <p:txBody>
          <a:bodyPr wrap="square" rtlCol="0">
            <a:spAutoFit/>
          </a:bodyPr>
          <a:lstStyle/>
          <a:p>
            <a:pPr algn="ctr"/>
            <a:r>
              <a:rPr lang="en-US" sz="4400" dirty="0" smtClean="0"/>
              <a:t>A</a:t>
            </a:r>
            <a:r>
              <a:rPr lang="en-US" sz="3200" dirty="0" smtClean="0"/>
              <a:t> &lt;-&gt; </a:t>
            </a:r>
            <a:r>
              <a:rPr lang="en-US" sz="4400" dirty="0" smtClean="0"/>
              <a:t>B</a:t>
            </a:r>
            <a:r>
              <a:rPr lang="en-US" sz="3200" dirty="0" smtClean="0"/>
              <a:t> &lt;-&gt; </a:t>
            </a:r>
            <a:r>
              <a:rPr lang="en-US" sz="4400" dirty="0" smtClean="0"/>
              <a:t>C</a:t>
            </a:r>
            <a:endParaRPr lang="en-US" sz="3200" dirty="0" smtClean="0"/>
          </a:p>
          <a:p>
            <a:pPr algn="ctr"/>
            <a:endParaRPr lang="en-US" sz="3200" dirty="0" smtClean="0"/>
          </a:p>
          <a:p>
            <a:pPr algn="ctr"/>
            <a:r>
              <a:rPr lang="en-US" sz="3200" dirty="0" smtClean="0"/>
              <a:t>and</a:t>
            </a:r>
          </a:p>
          <a:p>
            <a:pPr algn="ctr"/>
            <a:endParaRPr lang="en-US" sz="3200" dirty="0" smtClean="0"/>
          </a:p>
          <a:p>
            <a:pPr algn="ctr"/>
            <a:r>
              <a:rPr lang="en-US" sz="4400" dirty="0" smtClean="0"/>
              <a:t>X</a:t>
            </a:r>
            <a:r>
              <a:rPr lang="en-US" sz="3200" dirty="0" smtClean="0"/>
              <a:t> &lt;-&gt; </a:t>
            </a:r>
            <a:r>
              <a:rPr lang="en-US" sz="4400" dirty="0" smtClean="0"/>
              <a:t>Y</a:t>
            </a:r>
            <a:r>
              <a:rPr lang="en-US" sz="3200" dirty="0" smtClean="0"/>
              <a:t> &lt;-&gt; </a:t>
            </a:r>
            <a:r>
              <a:rPr lang="en-US" sz="4400" dirty="0" smtClean="0"/>
              <a:t>Z</a:t>
            </a:r>
          </a:p>
          <a:p>
            <a:pPr algn="ctr"/>
            <a:endParaRPr lang="en-US" dirty="0" smtClean="0"/>
          </a:p>
        </p:txBody>
      </p:sp>
      <p:pic>
        <p:nvPicPr>
          <p:cNvPr id="4" name="Picture 3" descr="correlation.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966" y="2086087"/>
            <a:ext cx="5130800" cy="3886200"/>
          </a:xfrm>
          <a:prstGeom prst="rect">
            <a:avLst/>
          </a:prstGeom>
        </p:spPr>
      </p:pic>
      <p:sp>
        <p:nvSpPr>
          <p:cNvPr id="6" name="Rectangle 5"/>
          <p:cNvSpPr/>
          <p:nvPr/>
        </p:nvSpPr>
        <p:spPr>
          <a:xfrm>
            <a:off x="618233" y="2086087"/>
            <a:ext cx="2339260" cy="220878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2558496" y="4076757"/>
            <a:ext cx="2339260" cy="220878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468998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090" y="274638"/>
            <a:ext cx="8755516" cy="1143000"/>
          </a:xfrm>
        </p:spPr>
        <p:txBody>
          <a:bodyPr>
            <a:normAutofit/>
          </a:bodyPr>
          <a:lstStyle/>
          <a:p>
            <a:r>
              <a:rPr lang="en-US" dirty="0" smtClean="0"/>
              <a:t>Now with 40,000 genes…</a:t>
            </a:r>
            <a:endParaRPr lang="en-US" dirty="0"/>
          </a:p>
        </p:txBody>
      </p:sp>
      <p:pic>
        <p:nvPicPr>
          <p:cNvPr id="3" name="Picture 2"/>
          <p:cNvPicPr>
            <a:picLocks noChangeAspect="1"/>
          </p:cNvPicPr>
          <p:nvPr/>
        </p:nvPicPr>
        <p:blipFill rotWithShape="1">
          <a:blip r:embed="rId2"/>
          <a:srcRect l="35661" t="3576" r="35213" b="76667"/>
          <a:stretch/>
        </p:blipFill>
        <p:spPr>
          <a:xfrm>
            <a:off x="2255715" y="1897771"/>
            <a:ext cx="4616308" cy="4360730"/>
          </a:xfrm>
          <a:prstGeom prst="rect">
            <a:avLst/>
          </a:prstGeom>
        </p:spPr>
      </p:pic>
      <p:sp>
        <p:nvSpPr>
          <p:cNvPr id="4" name="TextBox 3"/>
          <p:cNvSpPr txBox="1"/>
          <p:nvPr/>
        </p:nvSpPr>
        <p:spPr>
          <a:xfrm>
            <a:off x="2255715" y="1417638"/>
            <a:ext cx="4616308" cy="369332"/>
          </a:xfrm>
          <a:prstGeom prst="rect">
            <a:avLst/>
          </a:prstGeom>
          <a:noFill/>
        </p:spPr>
        <p:txBody>
          <a:bodyPr wrap="square" rtlCol="0">
            <a:spAutoFit/>
          </a:bodyPr>
          <a:lstStyle/>
          <a:p>
            <a:r>
              <a:rPr lang="en-US" dirty="0" smtClean="0"/>
              <a:t>Gene#1………………………………………Gene#40000</a:t>
            </a:r>
            <a:endParaRPr lang="en-US" dirty="0"/>
          </a:p>
        </p:txBody>
      </p:sp>
      <p:sp>
        <p:nvSpPr>
          <p:cNvPr id="5" name="TextBox 4"/>
          <p:cNvSpPr txBox="1"/>
          <p:nvPr/>
        </p:nvSpPr>
        <p:spPr>
          <a:xfrm rot="16200000">
            <a:off x="-382288" y="3765681"/>
            <a:ext cx="4616308" cy="369332"/>
          </a:xfrm>
          <a:prstGeom prst="rect">
            <a:avLst/>
          </a:prstGeom>
          <a:noFill/>
        </p:spPr>
        <p:txBody>
          <a:bodyPr wrap="square" rtlCol="0">
            <a:spAutoFit/>
          </a:bodyPr>
          <a:lstStyle/>
          <a:p>
            <a:r>
              <a:rPr lang="en-US" dirty="0" smtClean="0"/>
              <a:t>Gene#1………………………………………Gene#40000</a:t>
            </a:r>
            <a:endParaRPr lang="en-US" dirty="0"/>
          </a:p>
        </p:txBody>
      </p:sp>
      <p:sp>
        <p:nvSpPr>
          <p:cNvPr id="6" name="TextBox 5"/>
          <p:cNvSpPr txBox="1"/>
          <p:nvPr/>
        </p:nvSpPr>
        <p:spPr>
          <a:xfrm>
            <a:off x="7001071" y="5427504"/>
            <a:ext cx="2142929" cy="830997"/>
          </a:xfrm>
          <a:prstGeom prst="rect">
            <a:avLst/>
          </a:prstGeom>
          <a:noFill/>
        </p:spPr>
        <p:txBody>
          <a:bodyPr wrap="square" rtlCol="0">
            <a:spAutoFit/>
          </a:bodyPr>
          <a:lstStyle/>
          <a:p>
            <a:r>
              <a:rPr lang="en-US" sz="2400" dirty="0" smtClean="0"/>
              <a:t>Pro tip: use a supercomputer</a:t>
            </a:r>
            <a:endParaRPr lang="en-US" sz="2400" dirty="0"/>
          </a:p>
        </p:txBody>
      </p:sp>
    </p:spTree>
    <p:extLst>
      <p:ext uri="{BB962C8B-B14F-4D97-AF65-F5344CB8AC3E}">
        <p14:creationId xmlns:p14="http://schemas.microsoft.com/office/powerpoint/2010/main" val="14252269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3418" y="1905045"/>
            <a:ext cx="9144000" cy="4309241"/>
          </a:xfrm>
          <a:prstGeom prst="rect">
            <a:avLst/>
          </a:prstGeom>
        </p:spPr>
      </p:pic>
      <p:sp>
        <p:nvSpPr>
          <p:cNvPr id="9" name="TextBox 8"/>
          <p:cNvSpPr txBox="1"/>
          <p:nvPr/>
        </p:nvSpPr>
        <p:spPr>
          <a:xfrm>
            <a:off x="969122" y="2205925"/>
            <a:ext cx="1587356" cy="2215991"/>
          </a:xfrm>
          <a:prstGeom prst="rect">
            <a:avLst/>
          </a:prstGeom>
          <a:noFill/>
        </p:spPr>
        <p:txBody>
          <a:bodyPr wrap="square" rtlCol="0">
            <a:spAutoFit/>
          </a:bodyPr>
          <a:lstStyle/>
          <a:p>
            <a:r>
              <a:rPr lang="en-US" sz="13800" dirty="0" smtClean="0">
                <a:solidFill>
                  <a:srgbClr val="FF0000"/>
                </a:solidFill>
                <a:latin typeface="Zapf Dingbats"/>
                <a:ea typeface="Zapf Dingbats"/>
                <a:cs typeface="Zapf Dingbats"/>
                <a:sym typeface="Zapf Dingbats"/>
              </a:rPr>
              <a:t>✕</a:t>
            </a:r>
            <a:endParaRPr lang="en-US" sz="13800" dirty="0">
              <a:solidFill>
                <a:srgbClr val="FF0000"/>
              </a:solidFill>
            </a:endParaRPr>
          </a:p>
        </p:txBody>
      </p:sp>
      <p:sp>
        <p:nvSpPr>
          <p:cNvPr id="2" name="Title 1"/>
          <p:cNvSpPr>
            <a:spLocks noGrp="1"/>
          </p:cNvSpPr>
          <p:nvPr>
            <p:ph type="title"/>
          </p:nvPr>
        </p:nvSpPr>
        <p:spPr/>
        <p:txBody>
          <a:bodyPr/>
          <a:lstStyle/>
          <a:p>
            <a:r>
              <a:rPr lang="en-US" dirty="0" smtClean="0"/>
              <a:t>We assume a scale-free topology</a:t>
            </a:r>
            <a:endParaRPr lang="en-US" dirty="0"/>
          </a:p>
        </p:txBody>
      </p:sp>
    </p:spTree>
    <p:extLst>
      <p:ext uri="{BB962C8B-B14F-4D97-AF65-F5344CB8AC3E}">
        <p14:creationId xmlns:p14="http://schemas.microsoft.com/office/powerpoint/2010/main" val="64353557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3418" y="1905045"/>
            <a:ext cx="9144000" cy="4309241"/>
          </a:xfrm>
          <a:prstGeom prst="rect">
            <a:avLst/>
          </a:prstGeom>
        </p:spPr>
      </p:pic>
      <p:sp>
        <p:nvSpPr>
          <p:cNvPr id="10" name="TextBox 9"/>
          <p:cNvSpPr txBox="1"/>
          <p:nvPr/>
        </p:nvSpPr>
        <p:spPr>
          <a:xfrm rot="19047174">
            <a:off x="3355591" y="1208908"/>
            <a:ext cx="3173139" cy="523220"/>
          </a:xfrm>
          <a:prstGeom prst="rect">
            <a:avLst/>
          </a:prstGeom>
          <a:noFill/>
        </p:spPr>
        <p:txBody>
          <a:bodyPr wrap="none" rtlCol="0">
            <a:spAutoFit/>
          </a:bodyPr>
          <a:lstStyle/>
          <a:p>
            <a:r>
              <a:rPr lang="en-US" sz="2800" dirty="0" smtClean="0"/>
              <a:t>transcription factor?</a:t>
            </a:r>
            <a:endParaRPr lang="en-US" sz="2800" dirty="0"/>
          </a:p>
        </p:txBody>
      </p:sp>
      <p:sp>
        <p:nvSpPr>
          <p:cNvPr id="11" name="Right Arrow 10"/>
          <p:cNvSpPr/>
          <p:nvPr/>
        </p:nvSpPr>
        <p:spPr>
          <a:xfrm rot="2768532">
            <a:off x="4941282" y="1847026"/>
            <a:ext cx="1065061" cy="451211"/>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6" name="TextBox 5"/>
          <p:cNvSpPr txBox="1"/>
          <p:nvPr/>
        </p:nvSpPr>
        <p:spPr>
          <a:xfrm>
            <a:off x="969122" y="2205925"/>
            <a:ext cx="1587356" cy="2215991"/>
          </a:xfrm>
          <a:prstGeom prst="rect">
            <a:avLst/>
          </a:prstGeom>
          <a:noFill/>
        </p:spPr>
        <p:txBody>
          <a:bodyPr wrap="square" rtlCol="0">
            <a:spAutoFit/>
          </a:bodyPr>
          <a:lstStyle/>
          <a:p>
            <a:r>
              <a:rPr lang="en-US" sz="13800" dirty="0" smtClean="0">
                <a:solidFill>
                  <a:srgbClr val="FF0000"/>
                </a:solidFill>
                <a:latin typeface="Zapf Dingbats"/>
                <a:ea typeface="Zapf Dingbats"/>
                <a:cs typeface="Zapf Dingbats"/>
                <a:sym typeface="Zapf Dingbats"/>
              </a:rPr>
              <a:t>✕</a:t>
            </a:r>
            <a:endParaRPr lang="en-US" sz="13800" dirty="0">
              <a:solidFill>
                <a:srgbClr val="FF0000"/>
              </a:solidFill>
            </a:endParaRPr>
          </a:p>
        </p:txBody>
      </p:sp>
    </p:spTree>
    <p:extLst>
      <p:ext uri="{BB962C8B-B14F-4D97-AF65-F5344CB8AC3E}">
        <p14:creationId xmlns:p14="http://schemas.microsoft.com/office/powerpoint/2010/main" val="357558653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Pick a soft-power threshold</a:t>
            </a:r>
            <a:endParaRPr lang="en-US" dirty="0"/>
          </a:p>
        </p:txBody>
      </p:sp>
      <p:pic>
        <p:nvPicPr>
          <p:cNvPr id="3" name="Picture 2"/>
          <p:cNvPicPr>
            <a:picLocks noChangeAspect="1"/>
          </p:cNvPicPr>
          <p:nvPr/>
        </p:nvPicPr>
        <p:blipFill>
          <a:blip r:embed="rId2"/>
          <a:stretch>
            <a:fillRect/>
          </a:stretch>
        </p:blipFill>
        <p:spPr>
          <a:xfrm>
            <a:off x="701779" y="1100115"/>
            <a:ext cx="7572777" cy="5486400"/>
          </a:xfrm>
          <a:prstGeom prst="rect">
            <a:avLst/>
          </a:prstGeom>
        </p:spPr>
      </p:pic>
    </p:spTree>
    <p:extLst>
      <p:ext uri="{BB962C8B-B14F-4D97-AF65-F5344CB8AC3E}">
        <p14:creationId xmlns:p14="http://schemas.microsoft.com/office/powerpoint/2010/main" val="320791234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585</TotalTime>
  <Words>1683</Words>
  <Application>Microsoft Macintosh PowerPoint</Application>
  <PresentationFormat>On-screen Show (4:3)</PresentationFormat>
  <Paragraphs>177</Paragraphs>
  <Slides>48</Slides>
  <Notes>10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50" baseType="lpstr">
      <vt:lpstr>Office Theme</vt:lpstr>
      <vt:lpstr>Worksheet</vt:lpstr>
      <vt:lpstr>Weighted Gene Co-Expression Network Analysis</vt:lpstr>
      <vt:lpstr>Genes function in regulatory pathways</vt:lpstr>
      <vt:lpstr>How can we find new gene regulatory pathways?</vt:lpstr>
      <vt:lpstr>Co-regulated genes have correlated expression</vt:lpstr>
      <vt:lpstr>Co-regulated genes have correlated expression</vt:lpstr>
      <vt:lpstr>Now with 40,000 genes…</vt:lpstr>
      <vt:lpstr>We assume a scale-free topology</vt:lpstr>
      <vt:lpstr>PowerPoint Presentation</vt:lpstr>
      <vt:lpstr>Pick a soft-power threshold</vt:lpstr>
      <vt:lpstr>PowerPoint Presentation</vt:lpstr>
      <vt:lpstr>Cluster genes by dissimilarity</vt:lpstr>
      <vt:lpstr>Cluster into “modules”</vt:lpstr>
      <vt:lpstr>Merge modules as you like*</vt:lpstr>
      <vt:lpstr>PowerPoint Presentation</vt:lpstr>
      <vt:lpstr>Hub gene selection</vt:lpstr>
      <vt:lpstr>PowerPoint Presentation</vt:lpstr>
      <vt:lpstr>Functional characterization of modules</vt:lpstr>
      <vt:lpstr>PowerPoint Presentation</vt:lpstr>
      <vt:lpstr>PowerPoint Presentation</vt:lpstr>
      <vt:lpstr>WGCNA: weighted gene coexpression network analysis</vt:lpstr>
      <vt:lpstr>Benefits of WGCNA</vt:lpstr>
      <vt:lpstr>What kind of data do you need?</vt:lpstr>
      <vt:lpstr>Expression (RLD or VSD) file</vt:lpstr>
      <vt:lpstr>Trait Data file (upload in R as .csv)</vt:lpstr>
      <vt:lpstr>Extensive Tutorials Online</vt:lpstr>
      <vt:lpstr>End</vt:lpstr>
      <vt:lpstr>FAQs (from WGCNA website)</vt:lpstr>
      <vt:lpstr>Step 1:</vt:lpstr>
      <vt:lpstr>How well do your modules represent your traits? </vt:lpstr>
      <vt:lpstr>kME concept</vt:lpstr>
      <vt:lpstr>An Example:</vt:lpstr>
      <vt:lpstr>PowerPoint Presentation</vt:lpstr>
      <vt:lpstr>Comparing data sets with module conservation analysis</vt:lpstr>
      <vt:lpstr>A: Gene expression analysis of Acropora millepora larvae challenged with viruses and heat</vt:lpstr>
      <vt:lpstr>B: Gene expression analysis of adult Acropora hyacinthus affected by White Syndrome</vt:lpstr>
      <vt:lpstr>The two experiments are common in genus and type of stress…</vt:lpstr>
      <vt:lpstr>Hypothesis</vt:lpstr>
      <vt:lpstr>Identify gene networks in both data sets</vt:lpstr>
      <vt:lpstr>Assign modules to the virus data set</vt:lpstr>
      <vt:lpstr>Impose the virus modules on the disease data set</vt:lpstr>
      <vt:lpstr>Three modules were significantly preserved between the data sets</vt:lpstr>
      <vt:lpstr>The green module correlates with heat stress</vt:lpstr>
      <vt:lpstr> Functions include regulation of cell division, transcription, and protein modification</vt:lpstr>
      <vt:lpstr>The salmon module correlates with viral challenge</vt:lpstr>
      <vt:lpstr>Functions include members of the innate immune response</vt:lpstr>
      <vt:lpstr>Nice R package for making heatmaps ‘pheatmap’</vt:lpstr>
      <vt:lpstr>PowerPoint Presentation</vt:lpstr>
      <vt:lpstr>PowerPoint Presentation</vt:lpstr>
    </vt:vector>
  </TitlesOfParts>
  <Company>University of Oregon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WGCNA</dc:title>
  <dc:creator>Marie Strader</dc:creator>
  <cp:lastModifiedBy>Rachel</cp:lastModifiedBy>
  <cp:revision>32</cp:revision>
  <dcterms:created xsi:type="dcterms:W3CDTF">2014-05-22T14:54:17Z</dcterms:created>
  <dcterms:modified xsi:type="dcterms:W3CDTF">2016-05-25T16:44:55Z</dcterms:modified>
</cp:coreProperties>
</file>