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wdp" ContentType="image/vnd.ms-photo"/>
  <Default Extension="wav" ContentType="audio/wav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5" r:id="rId3"/>
    <p:sldId id="257" r:id="rId4"/>
    <p:sldId id="259" r:id="rId5"/>
    <p:sldId id="269" r:id="rId6"/>
    <p:sldId id="260" r:id="rId7"/>
    <p:sldId id="286" r:id="rId8"/>
    <p:sldId id="289" r:id="rId9"/>
    <p:sldId id="271" r:id="rId10"/>
    <p:sldId id="273" r:id="rId11"/>
    <p:sldId id="270" r:id="rId12"/>
    <p:sldId id="261" r:id="rId13"/>
    <p:sldId id="290" r:id="rId14"/>
    <p:sldId id="272" r:id="rId15"/>
    <p:sldId id="262" r:id="rId16"/>
    <p:sldId id="264" r:id="rId17"/>
    <p:sldId id="268" r:id="rId18"/>
    <p:sldId id="275" r:id="rId19"/>
    <p:sldId id="287" r:id="rId20"/>
    <p:sldId id="276" r:id="rId21"/>
    <p:sldId id="278" r:id="rId22"/>
    <p:sldId id="279" r:id="rId23"/>
    <p:sldId id="285" r:id="rId24"/>
    <p:sldId id="283" r:id="rId25"/>
    <p:sldId id="284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D69F"/>
    <a:srgbClr val="901C75"/>
    <a:srgbClr val="B01ABB"/>
    <a:srgbClr val="BB2597"/>
    <a:srgbClr val="FF0F23"/>
    <a:srgbClr val="FF200F"/>
    <a:srgbClr val="FF3A00"/>
    <a:srgbClr val="FF6F0A"/>
    <a:srgbClr val="FFA807"/>
    <a:srgbClr val="FFC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9899" autoAdjust="0"/>
    <p:restoredTop sz="94660"/>
  </p:normalViewPr>
  <p:slideViewPr>
    <p:cSldViewPr snapToGrid="0" snapToObjects="1">
      <p:cViewPr>
        <p:scale>
          <a:sx n="215" d="100"/>
          <a:sy n="215" d="100"/>
        </p:scale>
        <p:origin x="4984" y="2824"/>
      </p:cViewPr>
      <p:guideLst>
        <p:guide orient="horz" pos="2160"/>
        <p:guide pos="2880"/>
      </p:guideLst>
    </p:cSldViewPr>
  </p:slideViewPr>
  <p:notesTextViewPr>
    <p:cViewPr>
      <p:scale>
        <a:sx n="85" d="100"/>
        <a:sy n="8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497BFE-13C7-7A43-822C-9B412084480C}" type="datetimeFigureOut">
              <a:rPr lang="en-US" smtClean="0"/>
              <a:t>4/15/15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40904-1809-B947-9C8C-4AA4426C8F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78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40904-1809-B947-9C8C-4AA4426C8F1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16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40904-1809-B947-9C8C-4AA4426C8F1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281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40904-1809-B947-9C8C-4AA4426C8F1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351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40904-1809-B947-9C8C-4AA4426C8F1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809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4/15/15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4/15/15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4/15/15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4/15/15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14.emf"/><Relationship Id="rId7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16.png"/><Relationship Id="rId5" Type="http://schemas.microsoft.com/office/2007/relationships/hdphoto" Target="../media/hdphoto2.wdp"/><Relationship Id="rId6" Type="http://schemas.openxmlformats.org/officeDocument/2006/relationships/image" Target="../media/image23.png"/><Relationship Id="rId7" Type="http://schemas.microsoft.com/office/2007/relationships/hdphoto" Target="../media/hdphoto3.wdp"/><Relationship Id="rId8" Type="http://schemas.openxmlformats.org/officeDocument/2006/relationships/image" Target="../media/image24.png"/><Relationship Id="rId9" Type="http://schemas.microsoft.com/office/2007/relationships/hdphoto" Target="../media/hdphoto4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.png"/><Relationship Id="rId12" Type="http://schemas.microsoft.com/office/2007/relationships/hdphoto" Target="../media/hdphoto5.wdp"/><Relationship Id="rId13" Type="http://schemas.openxmlformats.org/officeDocument/2006/relationships/image" Target="../media/image23.png"/><Relationship Id="rId14" Type="http://schemas.microsoft.com/office/2007/relationships/hdphoto" Target="../media/hdphoto6.wdp"/><Relationship Id="rId15" Type="http://schemas.openxmlformats.org/officeDocument/2006/relationships/image" Target="../media/image24.png"/><Relationship Id="rId16" Type="http://schemas.microsoft.com/office/2007/relationships/hdphoto" Target="../media/hdphoto7.wdp"/><Relationship Id="rId17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31.png"/><Relationship Id="rId9" Type="http://schemas.openxmlformats.org/officeDocument/2006/relationships/image" Target="../media/image32.png"/><Relationship Id="rId10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16.png"/><Relationship Id="rId5" Type="http://schemas.microsoft.com/office/2007/relationships/hdphoto" Target="../media/hdphoto2.wdp"/><Relationship Id="rId6" Type="http://schemas.openxmlformats.org/officeDocument/2006/relationships/image" Target="../media/image23.png"/><Relationship Id="rId7" Type="http://schemas.microsoft.com/office/2007/relationships/hdphoto" Target="../media/hdphoto3.wdp"/><Relationship Id="rId8" Type="http://schemas.openxmlformats.org/officeDocument/2006/relationships/image" Target="../media/image24.png"/><Relationship Id="rId9" Type="http://schemas.microsoft.com/office/2007/relationships/hdphoto" Target="../media/hdphoto4.wdp"/><Relationship Id="rId10" Type="http://schemas.openxmlformats.org/officeDocument/2006/relationships/image" Target="../media/image14.emf"/><Relationship Id="rId11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16.png"/><Relationship Id="rId5" Type="http://schemas.microsoft.com/office/2007/relationships/hdphoto" Target="../media/hdphoto2.wdp"/><Relationship Id="rId6" Type="http://schemas.openxmlformats.org/officeDocument/2006/relationships/image" Target="../media/image23.png"/><Relationship Id="rId7" Type="http://schemas.microsoft.com/office/2007/relationships/hdphoto" Target="../media/hdphoto3.wdp"/><Relationship Id="rId8" Type="http://schemas.openxmlformats.org/officeDocument/2006/relationships/image" Target="../media/image24.png"/><Relationship Id="rId9" Type="http://schemas.microsoft.com/office/2007/relationships/hdphoto" Target="../media/hdphoto4.wdp"/><Relationship Id="rId10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4" Type="http://schemas.openxmlformats.org/officeDocument/2006/relationships/image" Target="../media/image39.jpg"/><Relationship Id="rId5" Type="http://schemas.openxmlformats.org/officeDocument/2006/relationships/image" Target="../media/image5.jpg"/><Relationship Id="rId6" Type="http://schemas.openxmlformats.org/officeDocument/2006/relationships/image" Target="../media/image40.png"/><Relationship Id="rId7" Type="http://schemas.microsoft.com/office/2007/relationships/hdphoto" Target="../media/hdphoto8.wdp"/><Relationship Id="rId8" Type="http://schemas.openxmlformats.org/officeDocument/2006/relationships/image" Target="../media/image41.png"/><Relationship Id="rId9" Type="http://schemas.microsoft.com/office/2007/relationships/hdphoto" Target="../media/hdphoto9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jp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4" Type="http://schemas.openxmlformats.org/officeDocument/2006/relationships/image" Target="../media/image16.png"/><Relationship Id="rId5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3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3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073350"/>
            <a:ext cx="9144000" cy="1470025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Songs of Assemblies and Expression: The Genome and </a:t>
            </a:r>
            <a:r>
              <a:rPr lang="en-US" sz="3600" dirty="0" err="1" smtClean="0">
                <a:latin typeface="Arial"/>
                <a:cs typeface="Arial"/>
              </a:rPr>
              <a:t>Transcriptome</a:t>
            </a:r>
            <a:r>
              <a:rPr lang="en-US" sz="3600" dirty="0" smtClean="0">
                <a:latin typeface="Arial"/>
                <a:cs typeface="Arial"/>
              </a:rPr>
              <a:t> of Alston’s Singing Mouse </a:t>
            </a:r>
            <a:r>
              <a:rPr lang="en-US" sz="3600" i="1" dirty="0" err="1" smtClean="0">
                <a:latin typeface="Arial"/>
                <a:cs typeface="Arial"/>
              </a:rPr>
              <a:t>Scotinomys</a:t>
            </a:r>
            <a:r>
              <a:rPr lang="en-US" sz="3600" i="1" dirty="0" smtClean="0">
                <a:latin typeface="Arial"/>
                <a:cs typeface="Arial"/>
              </a:rPr>
              <a:t> </a:t>
            </a:r>
            <a:r>
              <a:rPr lang="en-US" sz="3600" i="1" dirty="0" err="1" smtClean="0">
                <a:latin typeface="Arial"/>
                <a:cs typeface="Arial"/>
              </a:rPr>
              <a:t>teguina</a:t>
            </a:r>
            <a:endParaRPr lang="en-US" sz="3600" i="1" dirty="0">
              <a:latin typeface="Arial"/>
              <a:cs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28655"/>
            <a:ext cx="6400800" cy="17526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 "/>
                <a:cs typeface="Arial "/>
              </a:rPr>
              <a:t>Da-Jiang Zheng, Integrative Biology</a:t>
            </a:r>
            <a:endParaRPr lang="en-US" sz="2400" dirty="0">
              <a:latin typeface="Arial "/>
              <a:cs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1166440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Reads </a:t>
            </a:r>
            <a:r>
              <a:rPr lang="en-US" sz="3600" dirty="0">
                <a:latin typeface="Arial"/>
                <a:cs typeface="Arial"/>
              </a:rPr>
              <a:t>f</a:t>
            </a:r>
            <a:r>
              <a:rPr lang="en-US" sz="3600" dirty="0" smtClean="0">
                <a:latin typeface="Arial"/>
                <a:cs typeface="Arial"/>
              </a:rPr>
              <a:t>or Genome Assembly</a:t>
            </a:r>
            <a:endParaRPr lang="en-US" sz="3600" dirty="0">
              <a:latin typeface="Arial"/>
              <a:cs typeface="Arial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762500" y="1714500"/>
            <a:ext cx="3660855" cy="4857749"/>
            <a:chOff x="5854008" y="2181918"/>
            <a:chExt cx="2698919" cy="3707520"/>
          </a:xfrm>
        </p:grpSpPr>
        <p:pic>
          <p:nvPicPr>
            <p:cNvPr id="5" name="Picture 4" descr="per_base_quality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4008" y="3208270"/>
              <a:ext cx="1359122" cy="1003262"/>
            </a:xfrm>
            <a:prstGeom prst="rect">
              <a:avLst/>
            </a:prstGeom>
          </p:spPr>
        </p:pic>
        <p:pic>
          <p:nvPicPr>
            <p:cNvPr id="8" name="Picture 7" descr="per_base_qualit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890" y="2181918"/>
              <a:ext cx="1359122" cy="1026352"/>
            </a:xfrm>
            <a:prstGeom prst="rect">
              <a:avLst/>
            </a:prstGeom>
          </p:spPr>
        </p:pic>
        <p:pic>
          <p:nvPicPr>
            <p:cNvPr id="11" name="Picture 10" descr="per_base_quality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5012" y="2181918"/>
              <a:ext cx="1337915" cy="1026352"/>
            </a:xfrm>
            <a:prstGeom prst="rect">
              <a:avLst/>
            </a:prstGeom>
          </p:spPr>
        </p:pic>
        <p:pic>
          <p:nvPicPr>
            <p:cNvPr id="12" name="Picture 11" descr="per_base_quality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5012" y="3208270"/>
              <a:ext cx="1337915" cy="1003263"/>
            </a:xfrm>
            <a:prstGeom prst="rect">
              <a:avLst/>
            </a:prstGeom>
          </p:spPr>
        </p:pic>
        <p:cxnSp>
          <p:nvCxnSpPr>
            <p:cNvPr id="13" name="Straight Connector 12"/>
            <p:cNvCxnSpPr/>
            <p:nvPr/>
          </p:nvCxnSpPr>
          <p:spPr>
            <a:xfrm flipV="1">
              <a:off x="6275070" y="4727331"/>
              <a:ext cx="517848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6275070" y="4879731"/>
              <a:ext cx="517848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6275070" y="5032131"/>
              <a:ext cx="517848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6275070" y="5184531"/>
              <a:ext cx="517848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Double Brace 16"/>
            <p:cNvSpPr/>
            <p:nvPr/>
          </p:nvSpPr>
          <p:spPr>
            <a:xfrm>
              <a:off x="5933506" y="4377963"/>
              <a:ext cx="1215931" cy="1129518"/>
            </a:xfrm>
            <a:prstGeom prst="bracePai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 flipV="1">
              <a:off x="6246220" y="4619417"/>
              <a:ext cx="333483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flipH="1">
              <a:off x="6430291" y="5284299"/>
              <a:ext cx="333778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6263222" y="5547585"/>
              <a:ext cx="166295" cy="3365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595377" y="5552925"/>
              <a:ext cx="166295" cy="3365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>
                <a:latin typeface="Arial"/>
                <a:cs typeface="Arial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540312" y="4591936"/>
              <a:ext cx="761060" cy="821032"/>
              <a:chOff x="1556765" y="5487434"/>
              <a:chExt cx="1080135" cy="1128899"/>
            </a:xfrm>
          </p:grpSpPr>
          <p:sp>
            <p:nvSpPr>
              <p:cNvPr id="66" name="Oval 65"/>
              <p:cNvSpPr/>
              <p:nvPr/>
            </p:nvSpPr>
            <p:spPr>
              <a:xfrm>
                <a:off x="1577593" y="5487434"/>
                <a:ext cx="1048213" cy="98912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1973997" y="6319999"/>
                <a:ext cx="268111" cy="29633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Circular Arrow 67"/>
              <p:cNvSpPr/>
              <p:nvPr/>
            </p:nvSpPr>
            <p:spPr>
              <a:xfrm rot="12919152">
                <a:off x="1556765" y="6270866"/>
                <a:ext cx="415594" cy="154923"/>
              </a:xfrm>
              <a:prstGeom prst="circularArrow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Circular Arrow 68"/>
              <p:cNvSpPr/>
              <p:nvPr/>
            </p:nvSpPr>
            <p:spPr>
              <a:xfrm rot="8373161">
                <a:off x="2215129" y="6269707"/>
                <a:ext cx="421771" cy="150484"/>
              </a:xfrm>
              <a:prstGeom prst="circular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0" name="Double Brace 69"/>
            <p:cNvSpPr/>
            <p:nvPr/>
          </p:nvSpPr>
          <p:spPr>
            <a:xfrm>
              <a:off x="7319548" y="4377410"/>
              <a:ext cx="1215931" cy="1129518"/>
            </a:xfrm>
            <a:prstGeom prst="bracePai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6" name="Picture 95" descr="Sequencing_white.ai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065" y="1659600"/>
            <a:ext cx="1559534" cy="2355783"/>
          </a:xfrm>
          <a:prstGeom prst="rect">
            <a:avLst/>
          </a:prstGeom>
        </p:spPr>
      </p:pic>
      <p:pic>
        <p:nvPicPr>
          <p:cNvPr id="97" name="Picture 96" descr="PacBIO_white.ai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401" y="1659600"/>
            <a:ext cx="1621122" cy="2436895"/>
          </a:xfrm>
          <a:prstGeom prst="rect">
            <a:avLst/>
          </a:prstGeom>
        </p:spPr>
      </p:pic>
      <p:sp>
        <p:nvSpPr>
          <p:cNvPr id="98" name="Rounded Rectangle 97"/>
          <p:cNvSpPr/>
          <p:nvPr/>
        </p:nvSpPr>
        <p:spPr>
          <a:xfrm>
            <a:off x="362517" y="3377781"/>
            <a:ext cx="1746067" cy="281452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/>
          <p:cNvSpPr txBox="1"/>
          <p:nvPr/>
        </p:nvSpPr>
        <p:spPr>
          <a:xfrm>
            <a:off x="362884" y="3377781"/>
            <a:ext cx="17457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FastQC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check on reads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100" name="Straight Arrow Connector 99"/>
          <p:cNvCxnSpPr/>
          <p:nvPr/>
        </p:nvCxnSpPr>
        <p:spPr>
          <a:xfrm>
            <a:off x="1018472" y="2457154"/>
            <a:ext cx="207640" cy="18081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Rounded Rectangle 106"/>
          <p:cNvSpPr/>
          <p:nvPr/>
        </p:nvSpPr>
        <p:spPr>
          <a:xfrm>
            <a:off x="353079" y="2637973"/>
            <a:ext cx="1746067" cy="6559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Box 107"/>
          <p:cNvSpPr txBox="1"/>
          <p:nvPr/>
        </p:nvSpPr>
        <p:spPr>
          <a:xfrm>
            <a:off x="310535" y="2642201"/>
            <a:ext cx="1849888" cy="1248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Generated three types of libraries: fragment(x3), mate pair, and long reads 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112" name="Straight Arrow Connector 111"/>
          <p:cNvCxnSpPr/>
          <p:nvPr/>
        </p:nvCxnSpPr>
        <p:spPr>
          <a:xfrm>
            <a:off x="1260414" y="3358960"/>
            <a:ext cx="0" cy="1955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endCxn id="108" idx="0"/>
          </p:cNvCxnSpPr>
          <p:nvPr/>
        </p:nvCxnSpPr>
        <p:spPr>
          <a:xfrm flipH="1">
            <a:off x="1235479" y="2460578"/>
            <a:ext cx="197075" cy="1816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144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9726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Assembly Pipeline</a:t>
            </a:r>
            <a:endParaRPr lang="en-US" sz="3600" dirty="0">
              <a:latin typeface="Arial"/>
              <a:cs typeface="Arial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6094196" y="3507932"/>
            <a:ext cx="283923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3199849" y="2213184"/>
            <a:ext cx="463364" cy="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3199849" y="2348330"/>
            <a:ext cx="463364" cy="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3199849" y="2483476"/>
            <a:ext cx="463364" cy="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199849" y="2618622"/>
            <a:ext cx="463364" cy="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Double Brace 37"/>
          <p:cNvSpPr/>
          <p:nvPr/>
        </p:nvSpPr>
        <p:spPr>
          <a:xfrm>
            <a:off x="2894222" y="1903369"/>
            <a:ext cx="1087999" cy="1001641"/>
          </a:xfrm>
          <a:prstGeom prst="bracePai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2575595" y="4400222"/>
            <a:ext cx="1743166" cy="405440"/>
            <a:chOff x="1800131" y="2687719"/>
            <a:chExt cx="517848" cy="457202"/>
          </a:xfrm>
        </p:grpSpPr>
        <p:cxnSp>
          <p:nvCxnSpPr>
            <p:cNvPr id="57" name="Straight Connector 56"/>
            <p:cNvCxnSpPr/>
            <p:nvPr/>
          </p:nvCxnSpPr>
          <p:spPr>
            <a:xfrm flipV="1">
              <a:off x="1800131" y="2687719"/>
              <a:ext cx="517848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1800131" y="2840119"/>
              <a:ext cx="517848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V="1">
              <a:off x="1800131" y="2992519"/>
              <a:ext cx="517848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V="1">
              <a:off x="1800131" y="3144919"/>
              <a:ext cx="517848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2" name="Straight Connector 61"/>
          <p:cNvCxnSpPr/>
          <p:nvPr/>
        </p:nvCxnSpPr>
        <p:spPr>
          <a:xfrm flipV="1">
            <a:off x="3012121" y="3320724"/>
            <a:ext cx="878625" cy="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3012121" y="3455870"/>
            <a:ext cx="878625" cy="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012121" y="3591018"/>
            <a:ext cx="87862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3012121" y="3726164"/>
            <a:ext cx="87862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Double Brace 71"/>
          <p:cNvSpPr/>
          <p:nvPr/>
        </p:nvSpPr>
        <p:spPr>
          <a:xfrm>
            <a:off x="2735585" y="3040413"/>
            <a:ext cx="1423185" cy="1001642"/>
          </a:xfrm>
          <a:prstGeom prst="bracePair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Arrow Connector 73"/>
          <p:cNvCxnSpPr/>
          <p:nvPr/>
        </p:nvCxnSpPr>
        <p:spPr>
          <a:xfrm flipV="1">
            <a:off x="3174035" y="2117487"/>
            <a:ext cx="298396" cy="1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H="1">
            <a:off x="3338739" y="2707095"/>
            <a:ext cx="29866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flipH="1">
            <a:off x="4020101" y="4907968"/>
            <a:ext cx="29866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flipV="1">
            <a:off x="2575595" y="4285236"/>
            <a:ext cx="298396" cy="1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Double Brace 80"/>
          <p:cNvSpPr/>
          <p:nvPr/>
        </p:nvSpPr>
        <p:spPr>
          <a:xfrm>
            <a:off x="2327181" y="4119911"/>
            <a:ext cx="2222254" cy="1001642"/>
          </a:xfrm>
          <a:prstGeom prst="bracePair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2" name="Straight Arrow Connector 81"/>
          <p:cNvCxnSpPr/>
          <p:nvPr/>
        </p:nvCxnSpPr>
        <p:spPr>
          <a:xfrm flipH="1">
            <a:off x="3592086" y="3805067"/>
            <a:ext cx="29866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V="1">
            <a:off x="3024836" y="3213636"/>
            <a:ext cx="298396" cy="1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2948479" y="5274691"/>
            <a:ext cx="966491" cy="1001092"/>
            <a:chOff x="1556765" y="5487434"/>
            <a:chExt cx="1080135" cy="1128899"/>
          </a:xfrm>
        </p:grpSpPr>
        <p:sp>
          <p:nvSpPr>
            <p:cNvPr id="96" name="Oval 95"/>
            <p:cNvSpPr/>
            <p:nvPr/>
          </p:nvSpPr>
          <p:spPr>
            <a:xfrm>
              <a:off x="1577593" y="5487434"/>
              <a:ext cx="1048213" cy="98912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1973997" y="6319999"/>
              <a:ext cx="268111" cy="2963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Circular Arrow 99"/>
            <p:cNvSpPr/>
            <p:nvPr/>
          </p:nvSpPr>
          <p:spPr>
            <a:xfrm rot="12919152">
              <a:off x="1556765" y="6270866"/>
              <a:ext cx="415594" cy="154923"/>
            </a:xfrm>
            <a:prstGeom prst="circularArrow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3" name="Circular Arrow 102"/>
            <p:cNvSpPr/>
            <p:nvPr/>
          </p:nvSpPr>
          <p:spPr>
            <a:xfrm rot="8373161">
              <a:off x="2215129" y="6269707"/>
              <a:ext cx="421771" cy="150484"/>
            </a:xfrm>
            <a:prstGeom prst="circular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Double Brace 20"/>
          <p:cNvSpPr/>
          <p:nvPr/>
        </p:nvSpPr>
        <p:spPr>
          <a:xfrm>
            <a:off x="5897123" y="3305572"/>
            <a:ext cx="3218743" cy="1001643"/>
          </a:xfrm>
          <a:prstGeom prst="bracePai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Double Brace 51"/>
          <p:cNvSpPr/>
          <p:nvPr/>
        </p:nvSpPr>
        <p:spPr>
          <a:xfrm>
            <a:off x="2316231" y="5217320"/>
            <a:ext cx="2233203" cy="1001643"/>
          </a:xfrm>
          <a:prstGeom prst="bracePai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Elbow Connector 66"/>
          <p:cNvCxnSpPr>
            <a:endCxn id="52" idx="3"/>
          </p:cNvCxnSpPr>
          <p:nvPr/>
        </p:nvCxnSpPr>
        <p:spPr>
          <a:xfrm rot="16200000" flipH="1">
            <a:off x="2624889" y="3793597"/>
            <a:ext cx="3319755" cy="529335"/>
          </a:xfrm>
          <a:prstGeom prst="bentConnector4">
            <a:avLst>
              <a:gd name="adj1" fmla="val -137"/>
              <a:gd name="adj2" fmla="val 138643"/>
            </a:avLst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Elbow Connector 100"/>
          <p:cNvCxnSpPr>
            <a:endCxn id="81" idx="3"/>
          </p:cNvCxnSpPr>
          <p:nvPr/>
        </p:nvCxnSpPr>
        <p:spPr>
          <a:xfrm rot="16200000" flipH="1">
            <a:off x="3816471" y="3887769"/>
            <a:ext cx="1075260" cy="390666"/>
          </a:xfrm>
          <a:prstGeom prst="bentConnector4">
            <a:avLst>
              <a:gd name="adj1" fmla="val 527"/>
              <a:gd name="adj2" fmla="val 152359"/>
            </a:avLst>
          </a:prstGeom>
          <a:ln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3890747" y="2092092"/>
            <a:ext cx="1047107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ALL_PATHS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012808" y="3245248"/>
            <a:ext cx="7975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SSPACE</a:t>
            </a:r>
            <a:endParaRPr lang="en-US" sz="1200" dirty="0">
              <a:latin typeface="Arial"/>
              <a:cs typeface="Arial"/>
            </a:endParaRPr>
          </a:p>
        </p:txBody>
      </p:sp>
      <p:cxnSp>
        <p:nvCxnSpPr>
          <p:cNvPr id="123" name="Straight Arrow Connector 122"/>
          <p:cNvCxnSpPr/>
          <p:nvPr/>
        </p:nvCxnSpPr>
        <p:spPr>
          <a:xfrm>
            <a:off x="4776709" y="3806394"/>
            <a:ext cx="1107787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/>
          <p:nvPr/>
        </p:nvCxnSpPr>
        <p:spPr>
          <a:xfrm flipV="1">
            <a:off x="6094196" y="3404400"/>
            <a:ext cx="298396" cy="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4954252" y="3558488"/>
            <a:ext cx="740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PB Jelly</a:t>
            </a:r>
            <a:endParaRPr lang="en-US" sz="1200" dirty="0">
              <a:latin typeface="Arial"/>
              <a:cs typeface="Arial"/>
            </a:endParaRPr>
          </a:p>
        </p:txBody>
      </p:sp>
      <p:cxnSp>
        <p:nvCxnSpPr>
          <p:cNvPr id="129" name="Straight Arrow Connector 128"/>
          <p:cNvCxnSpPr/>
          <p:nvPr/>
        </p:nvCxnSpPr>
        <p:spPr>
          <a:xfrm flipV="1">
            <a:off x="6093990" y="3634205"/>
            <a:ext cx="298396" cy="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/>
          <p:nvPr/>
        </p:nvCxnSpPr>
        <p:spPr>
          <a:xfrm flipV="1">
            <a:off x="6091465" y="3844431"/>
            <a:ext cx="298396" cy="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/>
          <p:nvPr/>
        </p:nvCxnSpPr>
        <p:spPr>
          <a:xfrm flipV="1">
            <a:off x="6088941" y="4079685"/>
            <a:ext cx="298396" cy="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V="1">
            <a:off x="6104298" y="3726164"/>
            <a:ext cx="2829128" cy="4508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V="1">
            <a:off x="6089148" y="3944728"/>
            <a:ext cx="2844278" cy="8685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>
            <a:off x="6099250" y="4201180"/>
            <a:ext cx="283417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2" name="Picture 111" descr="Sequencing_whit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065" y="1659600"/>
            <a:ext cx="1559534" cy="2355783"/>
          </a:xfrm>
          <a:prstGeom prst="rect">
            <a:avLst/>
          </a:prstGeom>
        </p:spPr>
      </p:pic>
      <p:pic>
        <p:nvPicPr>
          <p:cNvPr id="113" name="Picture 112" descr="PacBIO_white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401" y="1659600"/>
            <a:ext cx="1621122" cy="2436895"/>
          </a:xfrm>
          <a:prstGeom prst="rect">
            <a:avLst/>
          </a:prstGeom>
        </p:spPr>
      </p:pic>
      <p:sp>
        <p:nvSpPr>
          <p:cNvPr id="114" name="Rounded Rectangle 113"/>
          <p:cNvSpPr/>
          <p:nvPr/>
        </p:nvSpPr>
        <p:spPr>
          <a:xfrm>
            <a:off x="362517" y="3377781"/>
            <a:ext cx="1746067" cy="281452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/>
          <p:cNvSpPr txBox="1"/>
          <p:nvPr/>
        </p:nvSpPr>
        <p:spPr>
          <a:xfrm>
            <a:off x="362884" y="3377781"/>
            <a:ext cx="17457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FastQC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check on reads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116" name="Straight Arrow Connector 115"/>
          <p:cNvCxnSpPr/>
          <p:nvPr/>
        </p:nvCxnSpPr>
        <p:spPr>
          <a:xfrm>
            <a:off x="1018472" y="2457154"/>
            <a:ext cx="207640" cy="18081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7" name="Rounded Rectangle 116"/>
          <p:cNvSpPr/>
          <p:nvPr/>
        </p:nvSpPr>
        <p:spPr>
          <a:xfrm>
            <a:off x="362517" y="3756984"/>
            <a:ext cx="1746067" cy="445633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/>
          <p:cNvSpPr txBox="1"/>
          <p:nvPr/>
        </p:nvSpPr>
        <p:spPr>
          <a:xfrm>
            <a:off x="315327" y="3747208"/>
            <a:ext cx="1849888" cy="445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ALL_PATHS with mate pair and fragment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1" name="Rounded Rectangle 120"/>
          <p:cNvSpPr/>
          <p:nvPr/>
        </p:nvSpPr>
        <p:spPr>
          <a:xfrm>
            <a:off x="362517" y="4283700"/>
            <a:ext cx="1746067" cy="445633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Box 121"/>
          <p:cNvSpPr txBox="1"/>
          <p:nvPr/>
        </p:nvSpPr>
        <p:spPr>
          <a:xfrm>
            <a:off x="315327" y="4273924"/>
            <a:ext cx="1849888" cy="445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SSPACE with other two fragment libraries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4" name="Rounded Rectangle 123"/>
          <p:cNvSpPr/>
          <p:nvPr/>
        </p:nvSpPr>
        <p:spPr>
          <a:xfrm>
            <a:off x="362517" y="4815013"/>
            <a:ext cx="1746067" cy="369215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Box 126"/>
          <p:cNvSpPr txBox="1"/>
          <p:nvPr/>
        </p:nvSpPr>
        <p:spPr>
          <a:xfrm>
            <a:off x="296054" y="4764077"/>
            <a:ext cx="1849888" cy="445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Merge </a:t>
            </a:r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PacBio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reads into PB Jelly 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8" name="Rounded Rectangle 127"/>
          <p:cNvSpPr/>
          <p:nvPr/>
        </p:nvSpPr>
        <p:spPr>
          <a:xfrm>
            <a:off x="353079" y="2637973"/>
            <a:ext cx="1746067" cy="6559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TextBox 131"/>
          <p:cNvSpPr txBox="1"/>
          <p:nvPr/>
        </p:nvSpPr>
        <p:spPr>
          <a:xfrm>
            <a:off x="310535" y="2642201"/>
            <a:ext cx="1849888" cy="1248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Generated three types of libraries: fragment(x3), mate pair, and long reads 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133" name="Straight Arrow Connector 132"/>
          <p:cNvCxnSpPr/>
          <p:nvPr/>
        </p:nvCxnSpPr>
        <p:spPr>
          <a:xfrm>
            <a:off x="1263831" y="4799495"/>
            <a:ext cx="0" cy="1955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1262692" y="4270438"/>
            <a:ext cx="0" cy="1955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/>
          <p:nvPr/>
        </p:nvCxnSpPr>
        <p:spPr>
          <a:xfrm>
            <a:off x="1261553" y="3731606"/>
            <a:ext cx="0" cy="1955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/>
          <p:nvPr/>
        </p:nvCxnSpPr>
        <p:spPr>
          <a:xfrm>
            <a:off x="1260414" y="3358960"/>
            <a:ext cx="0" cy="1955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/>
          <p:cNvCxnSpPr>
            <a:endCxn id="132" idx="0"/>
          </p:cNvCxnSpPr>
          <p:nvPr/>
        </p:nvCxnSpPr>
        <p:spPr>
          <a:xfrm flipH="1">
            <a:off x="1235479" y="2460578"/>
            <a:ext cx="197075" cy="1816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2733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6" grpId="0"/>
      <p:bldP spid="117" grpId="0" animBg="1"/>
      <p:bldP spid="120" grpId="0"/>
      <p:bldP spid="121" grpId="0" animBg="1"/>
      <p:bldP spid="122" grpId="0"/>
      <p:bldP spid="124" grpId="0" animBg="1"/>
      <p:bldP spid="1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Genome Assembly </a:t>
            </a:r>
            <a:endParaRPr lang="en-US" sz="3600" dirty="0">
              <a:latin typeface="Arial"/>
              <a:cs typeface="Arial"/>
            </a:endParaRPr>
          </a:p>
        </p:txBody>
      </p:sp>
      <p:grpSp>
        <p:nvGrpSpPr>
          <p:cNvPr id="135" name="Group 134"/>
          <p:cNvGrpSpPr/>
          <p:nvPr/>
        </p:nvGrpSpPr>
        <p:grpSpPr>
          <a:xfrm>
            <a:off x="362859" y="1841500"/>
            <a:ext cx="8545154" cy="4580422"/>
            <a:chOff x="64941" y="2384004"/>
            <a:chExt cx="8843388" cy="4037918"/>
          </a:xfrm>
        </p:grpSpPr>
        <p:cxnSp>
          <p:nvCxnSpPr>
            <p:cNvPr id="5" name="Straight Connector 4"/>
            <p:cNvCxnSpPr>
              <a:endCxn id="55" idx="3"/>
            </p:cNvCxnSpPr>
            <p:nvPr/>
          </p:nvCxnSpPr>
          <p:spPr>
            <a:xfrm flipH="1">
              <a:off x="796773" y="3434668"/>
              <a:ext cx="18384" cy="2652706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>
              <a:endCxn id="55" idx="3"/>
            </p:cNvCxnSpPr>
            <p:nvPr/>
          </p:nvCxnSpPr>
          <p:spPr>
            <a:xfrm flipH="1" flipV="1">
              <a:off x="796773" y="6087373"/>
              <a:ext cx="8111556" cy="6803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1428447" y="4276663"/>
              <a:ext cx="790223" cy="16792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421934" y="5518441"/>
              <a:ext cx="790223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9" idx="0"/>
            </p:cNvCxnSpPr>
            <p:nvPr/>
          </p:nvCxnSpPr>
          <p:spPr>
            <a:xfrm flipV="1">
              <a:off x="1823559" y="2657929"/>
              <a:ext cx="0" cy="1618734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endCxn id="9" idx="2"/>
            </p:cNvCxnSpPr>
            <p:nvPr/>
          </p:nvCxnSpPr>
          <p:spPr>
            <a:xfrm flipV="1">
              <a:off x="1823559" y="5955886"/>
              <a:ext cx="0" cy="11370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/>
            <p:cNvSpPr/>
            <p:nvPr/>
          </p:nvSpPr>
          <p:spPr>
            <a:xfrm>
              <a:off x="3443080" y="4887784"/>
              <a:ext cx="814102" cy="111210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/>
            <p:cNvCxnSpPr/>
            <p:nvPr/>
          </p:nvCxnSpPr>
          <p:spPr>
            <a:xfrm flipV="1">
              <a:off x="3443080" y="5721424"/>
              <a:ext cx="814102" cy="1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18" idx="0"/>
            </p:cNvCxnSpPr>
            <p:nvPr/>
          </p:nvCxnSpPr>
          <p:spPr>
            <a:xfrm flipH="1" flipV="1">
              <a:off x="3846876" y="3247571"/>
              <a:ext cx="3256" cy="1640213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V="1">
              <a:off x="3846875" y="6003866"/>
              <a:ext cx="0" cy="7902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807167" y="6069594"/>
              <a:ext cx="81936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782591" y="6069594"/>
              <a:ext cx="81936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35"/>
            <p:cNvSpPr/>
            <p:nvPr/>
          </p:nvSpPr>
          <p:spPr>
            <a:xfrm>
              <a:off x="5465776" y="5898432"/>
              <a:ext cx="811893" cy="14848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5461240" y="5999889"/>
              <a:ext cx="811893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stCxn id="36" idx="0"/>
            </p:cNvCxnSpPr>
            <p:nvPr/>
          </p:nvCxnSpPr>
          <p:spPr>
            <a:xfrm flipH="1" flipV="1">
              <a:off x="5870255" y="3659926"/>
              <a:ext cx="1468" cy="2238506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5825557" y="3659925"/>
              <a:ext cx="88887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36" idx="2"/>
            </p:cNvCxnSpPr>
            <p:nvPr/>
          </p:nvCxnSpPr>
          <p:spPr>
            <a:xfrm flipH="1">
              <a:off x="5870255" y="6046914"/>
              <a:ext cx="1468" cy="3597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/>
            <p:cNvSpPr/>
            <p:nvPr/>
          </p:nvSpPr>
          <p:spPr>
            <a:xfrm>
              <a:off x="7487184" y="5904503"/>
              <a:ext cx="811893" cy="14848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7487184" y="6010086"/>
              <a:ext cx="811893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48" idx="0"/>
            </p:cNvCxnSpPr>
            <p:nvPr/>
          </p:nvCxnSpPr>
          <p:spPr>
            <a:xfrm flipH="1" flipV="1">
              <a:off x="7893018" y="3666146"/>
              <a:ext cx="113" cy="2238357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H="1">
              <a:off x="7848320" y="3659925"/>
              <a:ext cx="88887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7885325" y="6048802"/>
              <a:ext cx="1468" cy="3597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526522" y="5948874"/>
              <a:ext cx="27025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"/>
                  <a:cs typeface="Arial"/>
                </a:rPr>
                <a:t>0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30693" y="5473874"/>
              <a:ext cx="612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"/>
                  <a:cs typeface="Arial"/>
                </a:rPr>
                <a:t>20000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30693" y="5003938"/>
              <a:ext cx="612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/>
                  <a:cs typeface="Arial"/>
                </a:rPr>
                <a:t>4</a:t>
              </a:r>
              <a:r>
                <a:rPr lang="en-US" sz="1200" dirty="0" smtClean="0">
                  <a:latin typeface="Arial"/>
                  <a:cs typeface="Arial"/>
                </a:rPr>
                <a:t>0000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30693" y="4531108"/>
              <a:ext cx="612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"/>
                  <a:cs typeface="Arial"/>
                </a:rPr>
                <a:t>60000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30088" y="4060506"/>
              <a:ext cx="612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/>
                  <a:cs typeface="Arial"/>
                </a:rPr>
                <a:t>8</a:t>
              </a:r>
              <a:r>
                <a:rPr lang="en-US" sz="1200" dirty="0" smtClean="0">
                  <a:latin typeface="Arial"/>
                  <a:cs typeface="Arial"/>
                </a:rPr>
                <a:t>0000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54490" y="3579353"/>
              <a:ext cx="69817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"/>
                  <a:cs typeface="Arial"/>
                </a:rPr>
                <a:t>100000</a:t>
              </a:r>
              <a:endParaRPr lang="en-US" sz="1200" dirty="0">
                <a:latin typeface="Arial"/>
                <a:cs typeface="Arial"/>
              </a:endParaRPr>
            </a:p>
          </p:txBody>
        </p:sp>
        <p:cxnSp>
          <p:nvCxnSpPr>
            <p:cNvPr id="106" name="Straight Connector 105"/>
            <p:cNvCxnSpPr/>
            <p:nvPr/>
          </p:nvCxnSpPr>
          <p:spPr>
            <a:xfrm>
              <a:off x="727810" y="3434668"/>
              <a:ext cx="165335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>
              <a:off x="731718" y="3351589"/>
              <a:ext cx="15899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 flipV="1">
              <a:off x="816204" y="2921000"/>
              <a:ext cx="0" cy="430589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726003" y="2906743"/>
              <a:ext cx="165335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729911" y="2823664"/>
              <a:ext cx="15899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 flipV="1">
              <a:off x="814397" y="2384004"/>
              <a:ext cx="0" cy="430589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TextBox 118"/>
            <p:cNvSpPr txBox="1"/>
            <p:nvPr/>
          </p:nvSpPr>
          <p:spPr>
            <a:xfrm>
              <a:off x="66747" y="2979643"/>
              <a:ext cx="783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"/>
                  <a:cs typeface="Arial"/>
                </a:rPr>
                <a:t>1500000</a:t>
              </a:r>
              <a:endParaRPr lang="en-US" sz="1200" dirty="0">
                <a:latin typeface="Arial"/>
                <a:cs typeface="Arial"/>
              </a:endParaRPr>
            </a:p>
          </p:txBody>
        </p:sp>
        <p:cxnSp>
          <p:nvCxnSpPr>
            <p:cNvPr id="120" name="Straight Connector 119"/>
            <p:cNvCxnSpPr/>
            <p:nvPr/>
          </p:nvCxnSpPr>
          <p:spPr>
            <a:xfrm flipH="1">
              <a:off x="3800917" y="3251770"/>
              <a:ext cx="88887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H="1">
              <a:off x="1774111" y="2647063"/>
              <a:ext cx="88887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TextBox 126"/>
            <p:cNvSpPr txBox="1"/>
            <p:nvPr/>
          </p:nvSpPr>
          <p:spPr>
            <a:xfrm>
              <a:off x="64941" y="2460789"/>
              <a:ext cx="7837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"/>
                  <a:cs typeface="Arial"/>
                </a:rPr>
                <a:t>1600000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958189" y="6105074"/>
              <a:ext cx="17282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latin typeface="Arial"/>
                  <a:cs typeface="Arial"/>
                </a:rPr>
                <a:t>Scaffolds with gaps</a:t>
              </a:r>
              <a:endParaRPr lang="en-US" sz="1400" dirty="0">
                <a:latin typeface="Arial"/>
                <a:cs typeface="Arial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2861388" y="6114145"/>
              <a:ext cx="19778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latin typeface="Arial"/>
                  <a:cs typeface="Arial"/>
                </a:rPr>
                <a:t>Scaffolds without gaps</a:t>
              </a:r>
              <a:endParaRPr lang="en-US" sz="1400" dirty="0">
                <a:latin typeface="Arial"/>
                <a:cs typeface="Arial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4943667" y="6114145"/>
              <a:ext cx="18513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>
                  <a:latin typeface="Arial"/>
                  <a:cs typeface="Arial"/>
                </a:rPr>
                <a:t>Contigs</a:t>
              </a:r>
              <a:r>
                <a:rPr lang="en-US" sz="1400" dirty="0" smtClean="0">
                  <a:latin typeface="Arial"/>
                  <a:cs typeface="Arial"/>
                </a:rPr>
                <a:t> without gaps</a:t>
              </a:r>
              <a:endParaRPr lang="en-US" sz="1400" dirty="0">
                <a:latin typeface="Arial"/>
                <a:cs typeface="Arial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7083887" y="6105074"/>
              <a:ext cx="1601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>
                  <a:latin typeface="Arial"/>
                  <a:cs typeface="Arial"/>
                </a:rPr>
                <a:t>Contigs</a:t>
              </a:r>
              <a:r>
                <a:rPr lang="en-US" sz="1400" dirty="0" smtClean="0">
                  <a:latin typeface="Arial"/>
                  <a:cs typeface="Arial"/>
                </a:rPr>
                <a:t> with gaps</a:t>
              </a:r>
              <a:endParaRPr lang="en-US" sz="1400" dirty="0">
                <a:latin typeface="Arial"/>
                <a:cs typeface="Arial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 rot="16200000">
            <a:off x="-695329" y="3834553"/>
            <a:ext cx="19010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Number of base pairs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193" y="6353572"/>
            <a:ext cx="6722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N50: 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6870" y="6348214"/>
            <a:ext cx="82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97071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614974" y="6348214"/>
            <a:ext cx="82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73672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22196" y="6348887"/>
            <a:ext cx="698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6132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576289" y="6348887"/>
            <a:ext cx="698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6132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7374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3" grpId="0"/>
      <p:bldP spid="54" grpId="0"/>
      <p:bldP spid="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Genome Assembly </a:t>
            </a:r>
            <a:endParaRPr lang="en-US" sz="3600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57567" y="1940342"/>
            <a:ext cx="1129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Scaffolds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7477" y="1957642"/>
            <a:ext cx="967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rial"/>
                <a:cs typeface="Arial"/>
              </a:rPr>
              <a:t>Contigs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5801" y="3144548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latin typeface="Arial"/>
                <a:cs typeface="Arial"/>
              </a:rPr>
              <a:t>Mus</a:t>
            </a:r>
            <a:r>
              <a:rPr lang="en-US" i="1" dirty="0" smtClean="0">
                <a:latin typeface="Arial"/>
                <a:cs typeface="Arial"/>
              </a:rPr>
              <a:t> </a:t>
            </a:r>
            <a:r>
              <a:rPr lang="en-US" i="1" dirty="0" err="1">
                <a:latin typeface="Arial"/>
                <a:cs typeface="Arial"/>
              </a:rPr>
              <a:t>musculus</a:t>
            </a:r>
            <a:r>
              <a:rPr lang="en-US" i="1" dirty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129sv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49313" y="2476629"/>
            <a:ext cx="2253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latin typeface="Arial"/>
                <a:cs typeface="Arial"/>
              </a:rPr>
              <a:t>Scotinomys</a:t>
            </a:r>
            <a:r>
              <a:rPr lang="en-US" i="1" dirty="0" smtClean="0">
                <a:latin typeface="Arial"/>
                <a:cs typeface="Arial"/>
              </a:rPr>
              <a:t> </a:t>
            </a:r>
            <a:r>
              <a:rPr lang="en-US" i="1" dirty="0" err="1" smtClean="0">
                <a:latin typeface="Arial"/>
                <a:cs typeface="Arial"/>
              </a:rPr>
              <a:t>teguina</a:t>
            </a:r>
            <a:endParaRPr lang="en-US" i="1" dirty="0"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25865" y="2475720"/>
            <a:ext cx="82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97071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24989" y="2463119"/>
            <a:ext cx="698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6132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04257" y="3144548"/>
            <a:ext cx="1083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7000000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38667" y="3144548"/>
            <a:ext cx="82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15000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43344" y="3837437"/>
            <a:ext cx="2432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>
                <a:latin typeface="Arial"/>
                <a:cs typeface="Arial"/>
              </a:rPr>
              <a:t>Mesocricetus</a:t>
            </a:r>
            <a:r>
              <a:rPr lang="en-US" i="1" dirty="0">
                <a:latin typeface="Arial"/>
                <a:cs typeface="Arial"/>
              </a:rPr>
              <a:t> </a:t>
            </a:r>
            <a:r>
              <a:rPr lang="en-US" i="1" dirty="0" err="1">
                <a:latin typeface="Arial"/>
                <a:cs typeface="Arial"/>
              </a:rPr>
              <a:t>auratus</a:t>
            </a:r>
            <a:endParaRPr lang="en-US" i="1" dirty="0"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36110" y="3837437"/>
            <a:ext cx="1211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13000000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45408" y="3837437"/>
            <a:ext cx="82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22500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35801" y="4563095"/>
            <a:ext cx="2664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>
                <a:latin typeface="Arial"/>
                <a:cs typeface="Arial"/>
              </a:rPr>
              <a:t>Gasterosteus</a:t>
            </a:r>
            <a:r>
              <a:rPr lang="en-US" i="1" dirty="0">
                <a:latin typeface="Arial"/>
                <a:cs typeface="Arial"/>
              </a:rPr>
              <a:t> </a:t>
            </a:r>
            <a:r>
              <a:rPr lang="en-US" i="1" dirty="0" err="1">
                <a:latin typeface="Arial"/>
                <a:cs typeface="Arial"/>
              </a:rPr>
              <a:t>aculeatus</a:t>
            </a:r>
            <a:endParaRPr lang="en-US" i="1" dirty="0"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46813" y="4584276"/>
            <a:ext cx="1211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10000000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49246" y="4596090"/>
            <a:ext cx="82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83200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940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1" grpId="0"/>
      <p:bldP spid="22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Methods: </a:t>
            </a:r>
            <a:r>
              <a:rPr lang="en-US" sz="3600" dirty="0" err="1" smtClean="0">
                <a:latin typeface="Arial"/>
                <a:cs typeface="Arial"/>
              </a:rPr>
              <a:t>Transcriptome</a:t>
            </a:r>
            <a:r>
              <a:rPr lang="en-US" sz="3600" dirty="0" smtClean="0">
                <a:latin typeface="Arial"/>
                <a:cs typeface="Arial"/>
              </a:rPr>
              <a:t> Assembly</a:t>
            </a:r>
            <a:endParaRPr lang="en-US" sz="3600" dirty="0">
              <a:latin typeface="Arial"/>
              <a:cs typeface="Arial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221451" y="2860580"/>
            <a:ext cx="2373398" cy="369332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234279" y="2865802"/>
            <a:ext cx="2514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  <a:latin typeface="Arial"/>
                <a:cs typeface="Arial"/>
              </a:rPr>
              <a:t>FastQC</a:t>
            </a:r>
            <a:r>
              <a:rPr lang="en-US" sz="1600" dirty="0" smtClean="0">
                <a:solidFill>
                  <a:schemeClr val="bg1"/>
                </a:solidFill>
                <a:latin typeface="Arial"/>
                <a:cs typeface="Arial"/>
              </a:rPr>
              <a:t> check on reads</a:t>
            </a:r>
            <a:endParaRPr lang="en-US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7" name="Picture 6" descr="Sequencing_white.a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341" y="1694131"/>
            <a:ext cx="2346187" cy="3036241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3080512" y="3341580"/>
            <a:ext cx="2629800" cy="658920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003355" y="3252116"/>
            <a:ext cx="2732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solidFill>
                  <a:schemeClr val="bg1"/>
                </a:solidFill>
                <a:latin typeface="Arial"/>
                <a:cs typeface="Arial"/>
              </a:rPr>
              <a:t>de novo </a:t>
            </a:r>
            <a:r>
              <a:rPr lang="en-US" sz="1600" dirty="0" smtClean="0">
                <a:solidFill>
                  <a:schemeClr val="bg1"/>
                </a:solidFill>
                <a:latin typeface="Arial"/>
                <a:cs typeface="Arial"/>
              </a:rPr>
              <a:t>assembly with Trinity and quality assessment</a:t>
            </a:r>
            <a:endParaRPr lang="en-US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092978" y="4790664"/>
            <a:ext cx="2629800" cy="54657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092991" y="4777836"/>
            <a:ext cx="263016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mtClean="0">
                <a:solidFill>
                  <a:schemeClr val="bg1"/>
                </a:solidFill>
                <a:latin typeface="Arial"/>
                <a:cs typeface="Arial"/>
              </a:rPr>
              <a:t>BLAST </a:t>
            </a:r>
            <a:r>
              <a:rPr lang="en-US" sz="1600" dirty="0" smtClean="0">
                <a:solidFill>
                  <a:schemeClr val="bg1"/>
                </a:solidFill>
                <a:latin typeface="Arial"/>
                <a:cs typeface="Arial"/>
              </a:rPr>
              <a:t>against </a:t>
            </a:r>
            <a:r>
              <a:rPr lang="en-US" sz="1600" dirty="0" err="1" smtClean="0">
                <a:solidFill>
                  <a:schemeClr val="bg1"/>
                </a:solidFill>
                <a:latin typeface="Arial"/>
                <a:cs typeface="Arial"/>
              </a:rPr>
              <a:t>SwissProt</a:t>
            </a:r>
            <a:r>
              <a:rPr lang="en-US" sz="1600" dirty="0" smtClean="0">
                <a:solidFill>
                  <a:schemeClr val="bg1"/>
                </a:solidFill>
                <a:latin typeface="Arial"/>
                <a:cs typeface="Arial"/>
              </a:rPr>
              <a:t> database</a:t>
            </a:r>
            <a:endParaRPr lang="en-US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093704" y="5452408"/>
            <a:ext cx="2629800" cy="54657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054854" y="5426752"/>
            <a:ext cx="273261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Arial"/>
                <a:cs typeface="Arial"/>
              </a:rPr>
              <a:t>Extraction of KOG and KEGG annotations</a:t>
            </a:r>
            <a:endParaRPr lang="en-US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093704" y="4138415"/>
            <a:ext cx="2629800" cy="54657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042025" y="4099931"/>
            <a:ext cx="273261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Arial"/>
                <a:cs typeface="Arial"/>
              </a:rPr>
              <a:t>ORF predictions and clustering with CD-HIT</a:t>
            </a:r>
            <a:endParaRPr lang="en-US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106170" y="6111515"/>
            <a:ext cx="2629800" cy="54657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067320" y="6085859"/>
            <a:ext cx="273261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Arial"/>
                <a:cs typeface="Arial"/>
              </a:rPr>
              <a:t>WGCNA and </a:t>
            </a:r>
            <a:r>
              <a:rPr lang="en-US" sz="1600" dirty="0" err="1" smtClean="0">
                <a:solidFill>
                  <a:schemeClr val="bg1"/>
                </a:solidFill>
                <a:latin typeface="Arial"/>
                <a:cs typeface="Arial"/>
              </a:rPr>
              <a:t>DeSeq</a:t>
            </a:r>
            <a:r>
              <a:rPr lang="en-US" sz="1600" dirty="0" smtClean="0">
                <a:solidFill>
                  <a:schemeClr val="bg1"/>
                </a:solidFill>
                <a:latin typeface="Arial"/>
                <a:cs typeface="Arial"/>
              </a:rPr>
              <a:t> for analysis</a:t>
            </a:r>
            <a:endParaRPr lang="en-US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350417" y="3286492"/>
            <a:ext cx="0" cy="603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336071" y="4067391"/>
            <a:ext cx="0" cy="603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334523" y="4735958"/>
            <a:ext cx="0" cy="603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320146" y="5388650"/>
            <a:ext cx="0" cy="603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318598" y="6054170"/>
            <a:ext cx="0" cy="603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351747" y="2800259"/>
            <a:ext cx="0" cy="603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13872716601080236095mouse_brain_lateral_view-h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875" y="1482098"/>
            <a:ext cx="879457" cy="879457"/>
          </a:xfrm>
          <a:prstGeom prst="rect">
            <a:avLst/>
          </a:prstGeom>
        </p:spPr>
      </p:pic>
      <p:pic>
        <p:nvPicPr>
          <p:cNvPr id="25" name="Picture 24" descr="Picture1 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657" y="1655647"/>
            <a:ext cx="756858" cy="498007"/>
          </a:xfrm>
          <a:prstGeom prst="rect">
            <a:avLst/>
          </a:prstGeom>
        </p:spPr>
      </p:pic>
      <p:pic>
        <p:nvPicPr>
          <p:cNvPr id="26" name="Picture 25" descr="Picture1 3.pn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563" y="1619808"/>
            <a:ext cx="994290" cy="479546"/>
          </a:xfrm>
          <a:prstGeom prst="rect">
            <a:avLst/>
          </a:prstGeom>
        </p:spPr>
      </p:pic>
      <p:pic>
        <p:nvPicPr>
          <p:cNvPr id="27" name="Picture 26" descr="Screen Shot 2015-04-09 at 12.00.46 PM.png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941" y="1417638"/>
            <a:ext cx="565361" cy="97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77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00" y="27409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Reads for </a:t>
            </a:r>
            <a:r>
              <a:rPr lang="en-US" sz="3600" dirty="0" err="1" smtClean="0">
                <a:latin typeface="Arial"/>
                <a:cs typeface="Arial"/>
              </a:rPr>
              <a:t>Transcriptome</a:t>
            </a:r>
            <a:r>
              <a:rPr lang="en-US" sz="3600" dirty="0" smtClean="0">
                <a:latin typeface="Arial"/>
                <a:cs typeface="Arial"/>
              </a:rPr>
              <a:t> Assembly</a:t>
            </a:r>
            <a:endParaRPr lang="en-US" sz="3600" dirty="0">
              <a:latin typeface="Arial"/>
              <a:cs typeface="Arial"/>
            </a:endParaRPr>
          </a:p>
        </p:txBody>
      </p:sp>
      <p:pic>
        <p:nvPicPr>
          <p:cNvPr id="7" name="Picture 6" descr="per_base_qualit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519" y="2385194"/>
            <a:ext cx="1154252" cy="886564"/>
          </a:xfrm>
          <a:prstGeom prst="rect">
            <a:avLst/>
          </a:prstGeom>
        </p:spPr>
      </p:pic>
      <p:pic>
        <p:nvPicPr>
          <p:cNvPr id="8" name="Picture 7" descr="per_base_qualit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662" y="2379750"/>
            <a:ext cx="1176500" cy="885098"/>
          </a:xfrm>
          <a:prstGeom prst="rect">
            <a:avLst/>
          </a:prstGeom>
        </p:spPr>
      </p:pic>
      <p:pic>
        <p:nvPicPr>
          <p:cNvPr id="9" name="Picture 8" descr="per_base_qualit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9" y="2384152"/>
            <a:ext cx="1172142" cy="880695"/>
          </a:xfrm>
          <a:prstGeom prst="rect">
            <a:avLst/>
          </a:prstGeom>
        </p:spPr>
      </p:pic>
      <p:pic>
        <p:nvPicPr>
          <p:cNvPr id="10" name="Picture 9" descr="per_base_quality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372" y="2384152"/>
            <a:ext cx="1184528" cy="880695"/>
          </a:xfrm>
          <a:prstGeom prst="rect">
            <a:avLst/>
          </a:prstGeom>
        </p:spPr>
      </p:pic>
      <p:pic>
        <p:nvPicPr>
          <p:cNvPr id="15" name="Picture 14" descr="per_base_quality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519" y="3264611"/>
            <a:ext cx="1154252" cy="874204"/>
          </a:xfrm>
          <a:prstGeom prst="rect">
            <a:avLst/>
          </a:prstGeom>
        </p:spPr>
      </p:pic>
      <p:pic>
        <p:nvPicPr>
          <p:cNvPr id="16" name="Picture 15" descr="per_base_quality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663" y="3248736"/>
            <a:ext cx="1176958" cy="874204"/>
          </a:xfrm>
          <a:prstGeom prst="rect">
            <a:avLst/>
          </a:prstGeom>
        </p:spPr>
      </p:pic>
      <p:pic>
        <p:nvPicPr>
          <p:cNvPr id="17" name="Picture 16" descr="per_base_quality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9" y="3248736"/>
            <a:ext cx="1171654" cy="874204"/>
          </a:xfrm>
          <a:prstGeom prst="rect">
            <a:avLst/>
          </a:prstGeom>
        </p:spPr>
      </p:pic>
      <p:pic>
        <p:nvPicPr>
          <p:cNvPr id="18" name="Picture 17" descr="per_base_quality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372" y="3241727"/>
            <a:ext cx="1184528" cy="874204"/>
          </a:xfrm>
          <a:prstGeom prst="rect">
            <a:avLst/>
          </a:prstGeom>
        </p:spPr>
      </p:pic>
      <p:pic>
        <p:nvPicPr>
          <p:cNvPr id="28" name="Picture 27" descr="13872716601080236095mouse_brain_lateral_view-hi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597" y="4245666"/>
            <a:ext cx="746890" cy="746890"/>
          </a:xfrm>
          <a:prstGeom prst="rect">
            <a:avLst/>
          </a:prstGeom>
        </p:spPr>
      </p:pic>
      <p:pic>
        <p:nvPicPr>
          <p:cNvPr id="29" name="Picture 28" descr="Picture1 2.png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006" y="4387956"/>
            <a:ext cx="642771" cy="422939"/>
          </a:xfrm>
          <a:prstGeom prst="rect">
            <a:avLst/>
          </a:prstGeom>
        </p:spPr>
      </p:pic>
      <p:pic>
        <p:nvPicPr>
          <p:cNvPr id="30" name="Picture 29" descr="Picture1 3.png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609" y="4421011"/>
            <a:ext cx="844413" cy="357623"/>
          </a:xfrm>
          <a:prstGeom prst="rect">
            <a:avLst/>
          </a:prstGeom>
        </p:spPr>
      </p:pic>
      <p:pic>
        <p:nvPicPr>
          <p:cNvPr id="31" name="Picture 30" descr="Screen Shot 2015-04-09 at 12.00.46 PM.png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694" y="4138815"/>
            <a:ext cx="480140" cy="830317"/>
          </a:xfrm>
          <a:prstGeom prst="rect">
            <a:avLst/>
          </a:prstGeom>
        </p:spPr>
      </p:pic>
      <p:sp>
        <p:nvSpPr>
          <p:cNvPr id="81" name="Rounded Rectangle 80"/>
          <p:cNvSpPr/>
          <p:nvPr/>
        </p:nvSpPr>
        <p:spPr>
          <a:xfrm>
            <a:off x="187771" y="2076038"/>
            <a:ext cx="1783903" cy="307470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TextBox 81"/>
          <p:cNvSpPr txBox="1"/>
          <p:nvPr/>
        </p:nvSpPr>
        <p:spPr>
          <a:xfrm>
            <a:off x="207192" y="2101661"/>
            <a:ext cx="17644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FastQC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check on reads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83" name="Picture 82" descr="Sequencing_white.ai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1" y="1105479"/>
            <a:ext cx="1763451" cy="2527680"/>
          </a:xfrm>
          <a:prstGeom prst="rect">
            <a:avLst/>
          </a:prstGeom>
        </p:spPr>
      </p:pic>
      <p:cxnSp>
        <p:nvCxnSpPr>
          <p:cNvPr id="84" name="Straight Arrow Connector 83"/>
          <p:cNvCxnSpPr/>
          <p:nvPr/>
        </p:nvCxnSpPr>
        <p:spPr>
          <a:xfrm>
            <a:off x="1037329" y="2025821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182716" y="5104186"/>
            <a:ext cx="2064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~200 million reads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4574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i="1" dirty="0" smtClean="0">
                <a:latin typeface="Arial"/>
                <a:cs typeface="Arial"/>
              </a:rPr>
              <a:t>de Novo </a:t>
            </a:r>
            <a:r>
              <a:rPr lang="en-US" sz="3600" dirty="0" smtClean="0">
                <a:latin typeface="Arial"/>
                <a:cs typeface="Arial"/>
              </a:rPr>
              <a:t>Assembly</a:t>
            </a:r>
            <a:endParaRPr lang="en-US" sz="3600" dirty="0">
              <a:latin typeface="Arial"/>
              <a:cs typeface="Arial"/>
            </a:endParaRPr>
          </a:p>
        </p:txBody>
      </p:sp>
      <p:pic>
        <p:nvPicPr>
          <p:cNvPr id="3" name="Picture 2" descr="Trinity.a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815" y="2816691"/>
            <a:ext cx="5299364" cy="6858000"/>
          </a:xfrm>
          <a:prstGeom prst="rect">
            <a:avLst/>
          </a:prstGeom>
        </p:spPr>
      </p:pic>
      <p:pic>
        <p:nvPicPr>
          <p:cNvPr id="13" name="Picture 12" descr="TrinityComposite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104" y="1321266"/>
            <a:ext cx="4965700" cy="3276600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>
          <a:xfrm>
            <a:off x="187771" y="2076038"/>
            <a:ext cx="1783903" cy="307470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07192" y="2101661"/>
            <a:ext cx="17644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FastQC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check on reads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27" name="Picture 26" descr="Sequencing_white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1" y="1105479"/>
            <a:ext cx="1763451" cy="2527680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81838" y="2483640"/>
            <a:ext cx="1976621" cy="40320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43267" y="2455959"/>
            <a:ext cx="2053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 smtClean="0">
                <a:solidFill>
                  <a:schemeClr val="bg1"/>
                </a:solidFill>
                <a:latin typeface="Arial"/>
                <a:cs typeface="Arial"/>
              </a:rPr>
              <a:t>de novo 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assemblies with Trinity and quality assessment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1036329" y="2437779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1037329" y="2025821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3509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Reference Assembly </a:t>
            </a:r>
            <a:endParaRPr lang="en-US" sz="3600" dirty="0">
              <a:latin typeface="Arial"/>
              <a:cs typeface="Arial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671649" y="2117749"/>
            <a:ext cx="15364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Longest component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67082" y="3309310"/>
            <a:ext cx="486652" cy="208378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3374363" y="5409855"/>
            <a:ext cx="385479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057987" y="3372300"/>
            <a:ext cx="505863" cy="20293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3381386" y="1885818"/>
            <a:ext cx="0" cy="3524037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861489" y="2448157"/>
            <a:ext cx="486652" cy="294493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355333" y="2514042"/>
            <a:ext cx="505863" cy="2886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563472" y="2461673"/>
            <a:ext cx="505863" cy="29351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066427" y="2032474"/>
            <a:ext cx="486652" cy="336061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033700" y="5236948"/>
            <a:ext cx="268322" cy="3361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0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65584" y="4231530"/>
            <a:ext cx="488397" cy="3361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500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48155" y="3230694"/>
            <a:ext cx="598435" cy="3361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1000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46664" y="2223847"/>
            <a:ext cx="598435" cy="3361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1500</a:t>
            </a:r>
            <a:endParaRPr lang="en-US" dirty="0">
              <a:latin typeface="Arial"/>
              <a:cs typeface="Arial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3283590" y="5409855"/>
            <a:ext cx="100570" cy="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3273793" y="4411840"/>
            <a:ext cx="100570" cy="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3281332" y="3413825"/>
            <a:ext cx="100570" cy="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277046" y="2408048"/>
            <a:ext cx="100570" cy="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490201" y="5342423"/>
            <a:ext cx="1159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Arial"/>
                <a:cs typeface="Arial"/>
              </a:rPr>
              <a:t>6%</a:t>
            </a:r>
          </a:p>
          <a:p>
            <a:pPr algn="ctr"/>
            <a:r>
              <a:rPr lang="en-US" dirty="0" smtClean="0">
                <a:latin typeface="Arial"/>
                <a:cs typeface="Arial"/>
              </a:rPr>
              <a:t>12 million 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78347" y="5342423"/>
            <a:ext cx="1159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3</a:t>
            </a:r>
            <a:r>
              <a:rPr lang="en-US" dirty="0" smtClean="0">
                <a:latin typeface="Arial"/>
                <a:cs typeface="Arial"/>
              </a:rPr>
              <a:t>6%</a:t>
            </a:r>
          </a:p>
          <a:p>
            <a:pPr algn="ctr"/>
            <a:r>
              <a:rPr lang="en-US" dirty="0">
                <a:latin typeface="Arial"/>
                <a:cs typeface="Arial"/>
              </a:rPr>
              <a:t>7</a:t>
            </a:r>
            <a:r>
              <a:rPr lang="en-US" dirty="0" smtClean="0">
                <a:latin typeface="Arial"/>
                <a:cs typeface="Arial"/>
              </a:rPr>
              <a:t>2 million 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25356" y="5348435"/>
            <a:ext cx="1288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Arial"/>
                <a:cs typeface="Arial"/>
              </a:rPr>
              <a:t>60%</a:t>
            </a:r>
          </a:p>
          <a:p>
            <a:pPr algn="ctr"/>
            <a:r>
              <a:rPr lang="en-US" dirty="0" smtClean="0">
                <a:latin typeface="Arial"/>
                <a:cs typeface="Arial"/>
              </a:rPr>
              <a:t>120 million 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408743" y="2127543"/>
            <a:ext cx="253998" cy="2715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7406940" y="2432744"/>
            <a:ext cx="253998" cy="27914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7676803" y="2388979"/>
            <a:ext cx="773833" cy="252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All </a:t>
            </a:r>
            <a:r>
              <a:rPr lang="en-US" sz="1200" dirty="0" err="1" smtClean="0">
                <a:latin typeface="Arial"/>
                <a:cs typeface="Arial"/>
              </a:rPr>
              <a:t>contigs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776244" y="1885818"/>
            <a:ext cx="1161135" cy="404492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3477419" y="1885818"/>
            <a:ext cx="1161135" cy="404492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 rot="16200000">
            <a:off x="2263359" y="3445716"/>
            <a:ext cx="553535" cy="3165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N50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2754760" y="2392127"/>
            <a:ext cx="4474402" cy="1043784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63"/>
          <p:cNvSpPr/>
          <p:nvPr/>
        </p:nvSpPr>
        <p:spPr>
          <a:xfrm>
            <a:off x="187771" y="2076038"/>
            <a:ext cx="1783903" cy="307470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207192" y="2101661"/>
            <a:ext cx="17644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FastQC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check on reads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6" name="Picture 65" descr="Sequencing_white.a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1" y="1105479"/>
            <a:ext cx="1763451" cy="2527680"/>
          </a:xfrm>
          <a:prstGeom prst="rect">
            <a:avLst/>
          </a:prstGeom>
        </p:spPr>
      </p:pic>
      <p:sp>
        <p:nvSpPr>
          <p:cNvPr id="67" name="Rounded Rectangle 66"/>
          <p:cNvSpPr/>
          <p:nvPr/>
        </p:nvSpPr>
        <p:spPr>
          <a:xfrm>
            <a:off x="81838" y="2483640"/>
            <a:ext cx="1976621" cy="40320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/>
          <p:cNvSpPr txBox="1"/>
          <p:nvPr/>
        </p:nvSpPr>
        <p:spPr>
          <a:xfrm>
            <a:off x="43267" y="2455959"/>
            <a:ext cx="2053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 smtClean="0">
                <a:solidFill>
                  <a:schemeClr val="bg1"/>
                </a:solidFill>
                <a:latin typeface="Arial"/>
                <a:cs typeface="Arial"/>
              </a:rPr>
              <a:t>de novo 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assemblies with Trinity and quality assessment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77" name="Straight Arrow Connector 76"/>
          <p:cNvCxnSpPr/>
          <p:nvPr/>
        </p:nvCxnSpPr>
        <p:spPr>
          <a:xfrm>
            <a:off x="1036329" y="2437779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1037329" y="2025821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979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Contiguity for Quality Assessment</a:t>
            </a:r>
            <a:endParaRPr lang="en-US" sz="3600" dirty="0">
              <a:latin typeface="Arial"/>
              <a:cs typeface="Arial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4187528" y="1625600"/>
            <a:ext cx="3031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Base pair similarity = 75%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972154" y="5182367"/>
            <a:ext cx="52119" cy="5575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028695" y="5114823"/>
            <a:ext cx="52119" cy="12378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091238" y="5069133"/>
            <a:ext cx="62069" cy="16947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159940" y="5017590"/>
            <a:ext cx="62069" cy="220529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7227537" y="5033078"/>
            <a:ext cx="62069" cy="20504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298134" y="5021631"/>
            <a:ext cx="62069" cy="21648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361468" y="5021463"/>
            <a:ext cx="69178" cy="21665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430646" y="5029207"/>
            <a:ext cx="58757" cy="20891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7489403" y="5036951"/>
            <a:ext cx="62069" cy="2011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557168" y="5033078"/>
            <a:ext cx="62069" cy="20504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622554" y="5015683"/>
            <a:ext cx="62069" cy="22243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7690151" y="5040823"/>
            <a:ext cx="62069" cy="19729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752219" y="5041427"/>
            <a:ext cx="62069" cy="19729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820922" y="5049171"/>
            <a:ext cx="62069" cy="18955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882990" y="5053648"/>
            <a:ext cx="62069" cy="18507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7948376" y="5044696"/>
            <a:ext cx="62069" cy="19402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8019439" y="5017590"/>
            <a:ext cx="62069" cy="22053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8083184" y="4975165"/>
            <a:ext cx="62069" cy="263559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8145253" y="4800710"/>
            <a:ext cx="62069" cy="438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8209457" y="3101423"/>
            <a:ext cx="64008" cy="213730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8281945" y="4827813"/>
            <a:ext cx="69650" cy="41030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8349700" y="5154711"/>
            <a:ext cx="62069" cy="8506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8411769" y="5177117"/>
            <a:ext cx="62069" cy="603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8479049" y="5184929"/>
            <a:ext cx="62069" cy="5575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8541118" y="5210042"/>
            <a:ext cx="62069" cy="3345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8603187" y="5094973"/>
            <a:ext cx="62069" cy="15007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6983211" y="5286385"/>
            <a:ext cx="1293793" cy="774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6983210" y="5281620"/>
            <a:ext cx="0" cy="8905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7628082" y="5286385"/>
            <a:ext cx="0" cy="8905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8277004" y="5277748"/>
            <a:ext cx="0" cy="8905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6646502" y="3101423"/>
            <a:ext cx="0" cy="2103365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6573749" y="5200510"/>
            <a:ext cx="72753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6571611" y="4868912"/>
            <a:ext cx="72753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6571611" y="4517792"/>
            <a:ext cx="72753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6571611" y="4184060"/>
            <a:ext cx="72753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6571611" y="3832942"/>
            <a:ext cx="72753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6570541" y="3468542"/>
            <a:ext cx="72753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6570541" y="3101423"/>
            <a:ext cx="72753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710484" y="5343729"/>
            <a:ext cx="490863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0.0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375112" y="5344357"/>
            <a:ext cx="490863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0.5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017523" y="5335709"/>
            <a:ext cx="490863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1.0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258432" y="5008939"/>
            <a:ext cx="312109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904069" y="4660377"/>
            <a:ext cx="669723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1000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328902" y="5671536"/>
            <a:ext cx="2846634" cy="4503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r</a:t>
            </a:r>
            <a:r>
              <a:rPr lang="en-US" dirty="0" smtClean="0">
                <a:latin typeface="Arial"/>
                <a:cs typeface="Arial"/>
              </a:rPr>
              <a:t>eference CDS coverage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909378" y="3977628"/>
            <a:ext cx="669723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3</a:t>
            </a:r>
            <a:r>
              <a:rPr lang="en-US" sz="1600" dirty="0" smtClean="0">
                <a:latin typeface="Arial"/>
                <a:cs typeface="Arial"/>
              </a:rPr>
              <a:t>000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07952" y="3262110"/>
            <a:ext cx="669723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5000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72" name="TextBox 71"/>
          <p:cNvSpPr txBox="1"/>
          <p:nvPr/>
        </p:nvSpPr>
        <p:spPr>
          <a:xfrm rot="16200000">
            <a:off x="1892815" y="3784723"/>
            <a:ext cx="1555167" cy="3858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Frequency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3928382" y="5169274"/>
            <a:ext cx="66864" cy="6210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4002522" y="4870051"/>
            <a:ext cx="66864" cy="36071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4073042" y="4619097"/>
            <a:ext cx="66864" cy="61166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77"/>
          <p:cNvSpPr/>
          <p:nvPr/>
        </p:nvSpPr>
        <p:spPr>
          <a:xfrm>
            <a:off x="4216219" y="4495029"/>
            <a:ext cx="66864" cy="73634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4280850" y="4539232"/>
            <a:ext cx="66864" cy="69152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4347370" y="4635701"/>
            <a:ext cx="66864" cy="59567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421631" y="4669426"/>
            <a:ext cx="66864" cy="56087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4489526" y="4763644"/>
            <a:ext cx="66864" cy="46665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4560584" y="4792985"/>
            <a:ext cx="66864" cy="43434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4631349" y="4829262"/>
            <a:ext cx="66864" cy="40111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4701524" y="4899335"/>
            <a:ext cx="66864" cy="33138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4770232" y="4846090"/>
            <a:ext cx="66864" cy="38668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4845115" y="4925835"/>
            <a:ext cx="66864" cy="30648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Straight Connector 89"/>
          <p:cNvCxnSpPr/>
          <p:nvPr/>
        </p:nvCxnSpPr>
        <p:spPr>
          <a:xfrm>
            <a:off x="3585177" y="3102609"/>
            <a:ext cx="0" cy="214254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Rectangle 90"/>
          <p:cNvSpPr/>
          <p:nvPr/>
        </p:nvSpPr>
        <p:spPr>
          <a:xfrm>
            <a:off x="4912634" y="4920736"/>
            <a:ext cx="66864" cy="31287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5052151" y="4883152"/>
            <a:ext cx="66864" cy="35236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5121314" y="4802290"/>
            <a:ext cx="66864" cy="43224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5190546" y="3148055"/>
            <a:ext cx="66864" cy="208646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5263664" y="5041368"/>
            <a:ext cx="66864" cy="19141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5336583" y="5198665"/>
            <a:ext cx="66864" cy="3345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5550426" y="5190531"/>
            <a:ext cx="66864" cy="4460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5408492" y="5207021"/>
            <a:ext cx="66864" cy="2230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5481410" y="5221788"/>
            <a:ext cx="66864" cy="1115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" name="Straight Connector 102"/>
          <p:cNvCxnSpPr/>
          <p:nvPr/>
        </p:nvCxnSpPr>
        <p:spPr>
          <a:xfrm flipH="1">
            <a:off x="3502261" y="3102609"/>
            <a:ext cx="773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495617" y="3404624"/>
            <a:ext cx="773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494501" y="3706638"/>
            <a:ext cx="773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H="1">
            <a:off x="3493386" y="4008652"/>
            <a:ext cx="773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 flipH="1">
            <a:off x="3497798" y="4310667"/>
            <a:ext cx="773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496683" y="4619135"/>
            <a:ext cx="773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>
            <a:off x="3501095" y="4934056"/>
            <a:ext cx="773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H="1">
            <a:off x="3499979" y="5236070"/>
            <a:ext cx="773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Rectangle 120"/>
          <p:cNvSpPr/>
          <p:nvPr/>
        </p:nvSpPr>
        <p:spPr>
          <a:xfrm>
            <a:off x="4143109" y="4535119"/>
            <a:ext cx="66864" cy="694859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ectangle 121"/>
          <p:cNvSpPr/>
          <p:nvPr/>
        </p:nvSpPr>
        <p:spPr>
          <a:xfrm>
            <a:off x="4981648" y="4899335"/>
            <a:ext cx="66864" cy="33552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0" name="Straight Connector 129"/>
          <p:cNvCxnSpPr/>
          <p:nvPr/>
        </p:nvCxnSpPr>
        <p:spPr>
          <a:xfrm flipH="1">
            <a:off x="3943184" y="5282500"/>
            <a:ext cx="1293794" cy="774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flipV="1">
            <a:off x="3943184" y="5277734"/>
            <a:ext cx="0" cy="8905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V="1">
            <a:off x="4588056" y="5282500"/>
            <a:ext cx="0" cy="8905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flipV="1">
            <a:off x="5236978" y="5273863"/>
            <a:ext cx="0" cy="8905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3670458" y="5355315"/>
            <a:ext cx="490863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0.0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4335086" y="5351055"/>
            <a:ext cx="490863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0.5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4977497" y="5342406"/>
            <a:ext cx="490863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1.0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207471" y="5035015"/>
            <a:ext cx="312109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969062" y="4698230"/>
            <a:ext cx="550518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500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863303" y="4087840"/>
            <a:ext cx="669723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1</a:t>
            </a:r>
            <a:r>
              <a:rPr lang="en-US" sz="1600" dirty="0" smtClean="0">
                <a:latin typeface="Arial"/>
                <a:cs typeface="Arial"/>
              </a:rPr>
              <a:t>500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2874693" y="3492812"/>
            <a:ext cx="669723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2500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869849" y="2926767"/>
            <a:ext cx="669723" cy="412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3</a:t>
            </a:r>
            <a:r>
              <a:rPr lang="en-US" sz="1600" dirty="0" smtClean="0">
                <a:latin typeface="Arial"/>
                <a:cs typeface="Arial"/>
              </a:rPr>
              <a:t>500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3355432" y="5683107"/>
            <a:ext cx="2846634" cy="4503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r</a:t>
            </a:r>
            <a:r>
              <a:rPr lang="en-US" dirty="0" smtClean="0">
                <a:latin typeface="Arial"/>
                <a:cs typeface="Arial"/>
              </a:rPr>
              <a:t>eference CDS coverage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7299328" y="6186501"/>
            <a:ext cx="646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36%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4347370" y="6186501"/>
            <a:ext cx="5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6%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3092874" y="2555875"/>
            <a:ext cx="2771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Average Contiguity=</a:t>
            </a:r>
            <a:r>
              <a:rPr lang="en-US" i="1" dirty="0" smtClean="0">
                <a:latin typeface="Arial"/>
                <a:cs typeface="Arial"/>
              </a:rPr>
              <a:t>0.35</a:t>
            </a:r>
            <a:endParaRPr lang="en-US" i="1" dirty="0">
              <a:latin typeface="Arial"/>
              <a:cs typeface="Arial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6172415" y="2555875"/>
            <a:ext cx="2642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Average Contiguity=</a:t>
            </a:r>
            <a:r>
              <a:rPr lang="en-US" i="1" dirty="0" smtClean="0">
                <a:latin typeface="Arial"/>
                <a:cs typeface="Arial"/>
              </a:rPr>
              <a:t>0.6</a:t>
            </a:r>
            <a:endParaRPr lang="en-US" i="1" dirty="0">
              <a:latin typeface="Arial"/>
              <a:cs typeface="Arial"/>
            </a:endParaRPr>
          </a:p>
        </p:txBody>
      </p:sp>
      <p:sp>
        <p:nvSpPr>
          <p:cNvPr id="102" name="Rounded Rectangle 101"/>
          <p:cNvSpPr/>
          <p:nvPr/>
        </p:nvSpPr>
        <p:spPr>
          <a:xfrm>
            <a:off x="187771" y="2076038"/>
            <a:ext cx="1783903" cy="307470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/>
          <p:cNvSpPr txBox="1"/>
          <p:nvPr/>
        </p:nvSpPr>
        <p:spPr>
          <a:xfrm>
            <a:off x="207192" y="2101661"/>
            <a:ext cx="17644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FastQC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check on reads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112" name="Picture 111" descr="Sequencing_white.a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1" y="1105479"/>
            <a:ext cx="1763451" cy="2527680"/>
          </a:xfrm>
          <a:prstGeom prst="rect">
            <a:avLst/>
          </a:prstGeom>
        </p:spPr>
      </p:pic>
      <p:sp>
        <p:nvSpPr>
          <p:cNvPr id="113" name="Rounded Rectangle 112"/>
          <p:cNvSpPr/>
          <p:nvPr/>
        </p:nvSpPr>
        <p:spPr>
          <a:xfrm>
            <a:off x="81838" y="2483640"/>
            <a:ext cx="1976621" cy="40320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TextBox 113"/>
          <p:cNvSpPr txBox="1"/>
          <p:nvPr/>
        </p:nvSpPr>
        <p:spPr>
          <a:xfrm>
            <a:off x="43267" y="2455959"/>
            <a:ext cx="2053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 smtClean="0">
                <a:solidFill>
                  <a:schemeClr val="bg1"/>
                </a:solidFill>
                <a:latin typeface="Arial"/>
                <a:cs typeface="Arial"/>
              </a:rPr>
              <a:t>de novo 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assemblies with Trinity and quality assessment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115" name="Straight Arrow Connector 114"/>
          <p:cNvCxnSpPr/>
          <p:nvPr/>
        </p:nvCxnSpPr>
        <p:spPr>
          <a:xfrm>
            <a:off x="1036329" y="2437779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>
            <a:off x="1037329" y="2025821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441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Annotation Summary</a:t>
            </a:r>
            <a:endParaRPr lang="en-US" sz="3600" dirty="0"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0682" y="2133490"/>
            <a:ext cx="217356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rial"/>
                <a:cs typeface="Arial"/>
              </a:rPr>
              <a:t>Contigs</a:t>
            </a:r>
            <a:r>
              <a:rPr lang="en-US" dirty="0" smtClean="0">
                <a:latin typeface="Arial"/>
                <a:cs typeface="Arial"/>
              </a:rPr>
              <a:t>:</a:t>
            </a:r>
          </a:p>
          <a:p>
            <a:endParaRPr lang="en-US" dirty="0" smtClean="0"/>
          </a:p>
          <a:p>
            <a:r>
              <a:rPr lang="en-US" dirty="0" smtClean="0">
                <a:latin typeface="Arial"/>
                <a:cs typeface="Arial"/>
              </a:rPr>
              <a:t>SWISSPROT :</a:t>
            </a:r>
          </a:p>
          <a:p>
            <a:endParaRPr lang="en-US" dirty="0"/>
          </a:p>
          <a:p>
            <a:r>
              <a:rPr lang="en-US" dirty="0" smtClean="0">
                <a:latin typeface="Arial"/>
                <a:cs typeface="Arial"/>
              </a:rPr>
              <a:t>Extracted CDS: </a:t>
            </a:r>
          </a:p>
          <a:p>
            <a:endParaRPr lang="en-US" dirty="0" smtClean="0"/>
          </a:p>
          <a:p>
            <a:r>
              <a:rPr lang="en-US" dirty="0" smtClean="0">
                <a:latin typeface="Arial"/>
                <a:cs typeface="Arial"/>
              </a:rPr>
              <a:t>KOG annotations:</a:t>
            </a:r>
          </a:p>
          <a:p>
            <a:endParaRPr lang="en-US" dirty="0" smtClean="0"/>
          </a:p>
          <a:p>
            <a:r>
              <a:rPr lang="en-US" dirty="0" smtClean="0">
                <a:latin typeface="Arial"/>
                <a:cs typeface="Arial"/>
              </a:rPr>
              <a:t>KEGG annotations: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85590" y="5000930"/>
            <a:ext cx="481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6%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45060" y="5000930"/>
            <a:ext cx="595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36%</a:t>
            </a:r>
            <a:endParaRPr lang="en-US" sz="1600" dirty="0">
              <a:latin typeface="Arial"/>
              <a:cs typeface="Arial"/>
            </a:endParaRPr>
          </a:p>
        </p:txBody>
      </p:sp>
      <p:cxnSp>
        <p:nvCxnSpPr>
          <p:cNvPr id="15" name="Straight Connector 14"/>
          <p:cNvCxnSpPr>
            <a:stCxn id="7" idx="0"/>
            <a:endCxn id="7" idx="2"/>
          </p:cNvCxnSpPr>
          <p:nvPr/>
        </p:nvCxnSpPr>
        <p:spPr>
          <a:xfrm>
            <a:off x="6713998" y="2120662"/>
            <a:ext cx="0" cy="2585323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4294342" y="2120662"/>
            <a:ext cx="4836600" cy="2585323"/>
            <a:chOff x="3545917" y="2120662"/>
            <a:chExt cx="4836600" cy="2585323"/>
          </a:xfrm>
        </p:grpSpPr>
        <p:sp>
          <p:nvSpPr>
            <p:cNvPr id="7" name="Rectangle 6"/>
            <p:cNvSpPr/>
            <p:nvPr/>
          </p:nvSpPr>
          <p:spPr>
            <a:xfrm>
              <a:off x="3553687" y="2120662"/>
              <a:ext cx="4823771" cy="258532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553687" y="2629678"/>
              <a:ext cx="4823771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545917" y="3128422"/>
              <a:ext cx="4823771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545917" y="3652827"/>
              <a:ext cx="4823771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3558746" y="4190058"/>
              <a:ext cx="4823771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323434" y="2196206"/>
              <a:ext cx="8265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52657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96750" y="2170550"/>
              <a:ext cx="8265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71791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327236" y="2693422"/>
              <a:ext cx="8265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25002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96750" y="2678669"/>
              <a:ext cx="8265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22040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7529300" y="3176670"/>
            <a:ext cx="82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55933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55984" y="3189498"/>
            <a:ext cx="82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48463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15625" y="3724058"/>
            <a:ext cx="82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47131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55984" y="3717448"/>
            <a:ext cx="82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35994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03642" y="4236527"/>
            <a:ext cx="82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16064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46957" y="4236527"/>
            <a:ext cx="82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17325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314249" y="3674283"/>
            <a:ext cx="4800818" cy="498744"/>
          </a:xfrm>
          <a:prstGeom prst="roundRect">
            <a:avLst/>
          </a:prstGeom>
          <a:noFill/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187771" y="2076038"/>
            <a:ext cx="1783903" cy="307470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07192" y="2101661"/>
            <a:ext cx="17644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FastQC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check on reads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30" name="Picture 29" descr="Sequencing_white.a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1" y="1105479"/>
            <a:ext cx="1763451" cy="252768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>
            <a:off x="81838" y="2483640"/>
            <a:ext cx="1976621" cy="40320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43267" y="2455959"/>
            <a:ext cx="2053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 smtClean="0">
                <a:solidFill>
                  <a:schemeClr val="bg1"/>
                </a:solidFill>
                <a:latin typeface="Arial"/>
                <a:cs typeface="Arial"/>
              </a:rPr>
              <a:t>de novo 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assemblies with Trinity and quality assessment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91208" y="3537774"/>
            <a:ext cx="1976621" cy="45502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91218" y="3535289"/>
            <a:ext cx="1976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BLAST against </a:t>
            </a:r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SwissProt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database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91754" y="4079971"/>
            <a:ext cx="1976621" cy="45502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62553" y="4082682"/>
            <a:ext cx="2053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Extraction of KOG and KEGG annotations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91754" y="2987607"/>
            <a:ext cx="1976621" cy="45502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52910" y="2971957"/>
            <a:ext cx="2053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ORF predictions and clustering with CD-HIT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1036329" y="2437779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025547" y="2941695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1024383" y="3500425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013577" y="4050962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1037329" y="2025821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509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672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Our Question</a:t>
            </a:r>
            <a:endParaRPr lang="en-US" sz="36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4656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Arial"/>
                <a:cs typeface="Arial"/>
              </a:rPr>
              <a:t>How do vocalizations evolve?</a:t>
            </a:r>
            <a:endParaRPr lang="en-US" dirty="0">
              <a:latin typeface="Arial"/>
              <a:cs typeface="Arial"/>
            </a:endParaRPr>
          </a:p>
          <a:p>
            <a:endParaRPr lang="en-US" dirty="0">
              <a:latin typeface="Arial"/>
              <a:cs typeface="Arial"/>
            </a:endParaRPr>
          </a:p>
        </p:txBody>
      </p:sp>
      <p:pic>
        <p:nvPicPr>
          <p:cNvPr id="5" name="Picture 4" descr="14742025961_e9cc96e418_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59" y="3481886"/>
            <a:ext cx="2179052" cy="1518734"/>
          </a:xfrm>
          <a:prstGeom prst="rect">
            <a:avLst/>
          </a:prstGeom>
        </p:spPr>
      </p:pic>
      <p:pic>
        <p:nvPicPr>
          <p:cNvPr id="7" name="Picture 6" descr="5736778741_fd2d61c1bb_z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077" y="3481887"/>
            <a:ext cx="2171294" cy="1518734"/>
          </a:xfrm>
          <a:prstGeom prst="rect">
            <a:avLst/>
          </a:prstGeom>
        </p:spPr>
      </p:pic>
      <p:pic>
        <p:nvPicPr>
          <p:cNvPr id="8" name="Picture 7" descr="2316379458_b6d0143aac_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275" y="3481886"/>
            <a:ext cx="2082790" cy="1518735"/>
          </a:xfrm>
          <a:prstGeom prst="rect">
            <a:avLst/>
          </a:prstGeom>
        </p:spPr>
      </p:pic>
      <p:pic>
        <p:nvPicPr>
          <p:cNvPr id="9" name="Picture 8" descr="14305898768_84ca32e9ce_h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007" y="3481886"/>
            <a:ext cx="2187470" cy="151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382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KOG Annotation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4986940" y="4816821"/>
            <a:ext cx="623009" cy="2956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8</a:t>
            </a:r>
            <a:r>
              <a:rPr lang="en-US" sz="1600" dirty="0" smtClean="0">
                <a:latin typeface="Arial"/>
                <a:cs typeface="Arial"/>
              </a:rPr>
              <a:t>000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-75159" y="2647672"/>
            <a:ext cx="2235638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Secondary metabolites biosynthesis, transport and catabolism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669" y="2908014"/>
            <a:ext cx="2148405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Posttranslational modification, protein turnover, chaperones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14134" y="3385798"/>
            <a:ext cx="2048710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Intracellular trafficking, secretion, and vesicular transport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48780" y="4472278"/>
            <a:ext cx="2028703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Cell cycle control, cell division, chromosome partitioning 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090557" y="4831919"/>
            <a:ext cx="290339" cy="2956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724001" y="4822487"/>
            <a:ext cx="623009" cy="2956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2000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59276" y="2433074"/>
            <a:ext cx="395136" cy="93895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259275" y="2517379"/>
            <a:ext cx="1294068" cy="93895"/>
          </a:xfrm>
          <a:prstGeom prst="rect">
            <a:avLst/>
          </a:prstGeom>
          <a:solidFill>
            <a:srgbClr val="FF236B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59275" y="2597980"/>
            <a:ext cx="3040172" cy="93895"/>
          </a:xfrm>
          <a:prstGeom prst="rect">
            <a:avLst/>
          </a:prstGeom>
          <a:solidFill>
            <a:srgbClr val="FF32AC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259275" y="2692213"/>
            <a:ext cx="144214" cy="93895"/>
          </a:xfrm>
          <a:prstGeom prst="rect">
            <a:avLst/>
          </a:prstGeom>
          <a:solidFill>
            <a:srgbClr val="FF37DE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59275" y="2775675"/>
            <a:ext cx="651579" cy="93895"/>
          </a:xfrm>
          <a:prstGeom prst="rect">
            <a:avLst/>
          </a:prstGeom>
          <a:solidFill>
            <a:srgbClr val="E619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257300" y="2864354"/>
            <a:ext cx="308601" cy="93895"/>
          </a:xfrm>
          <a:prstGeom prst="rect">
            <a:avLst/>
          </a:prstGeom>
          <a:solidFill>
            <a:srgbClr val="A52A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256500" y="2951353"/>
            <a:ext cx="1187195" cy="93895"/>
          </a:xfrm>
          <a:prstGeom prst="rect">
            <a:avLst/>
          </a:prstGeom>
          <a:solidFill>
            <a:srgbClr val="622C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259276" y="3045085"/>
            <a:ext cx="178795" cy="93895"/>
          </a:xfrm>
          <a:prstGeom prst="rect">
            <a:avLst/>
          </a:prstGeom>
          <a:solidFill>
            <a:srgbClr val="0000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259276" y="3139495"/>
            <a:ext cx="144213" cy="93895"/>
          </a:xfrm>
          <a:prstGeom prst="rect">
            <a:avLst/>
          </a:prstGeom>
          <a:solidFill>
            <a:srgbClr val="0906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259276" y="3233390"/>
            <a:ext cx="27560" cy="93895"/>
          </a:xfrm>
          <a:prstGeom prst="rect">
            <a:avLst/>
          </a:prstGeom>
          <a:solidFill>
            <a:srgbClr val="030295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259864" y="3323246"/>
            <a:ext cx="400672" cy="93895"/>
          </a:xfrm>
          <a:prstGeom prst="rect">
            <a:avLst/>
          </a:prstGeom>
          <a:solidFill>
            <a:srgbClr val="3E6C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261042" y="3420357"/>
            <a:ext cx="956042" cy="93895"/>
          </a:xfrm>
          <a:prstGeom prst="rect">
            <a:avLst/>
          </a:prstGeom>
          <a:solidFill>
            <a:srgbClr val="6FC2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261042" y="3509036"/>
            <a:ext cx="393369" cy="93895"/>
          </a:xfrm>
          <a:prstGeom prst="rect">
            <a:avLst/>
          </a:prstGeom>
          <a:solidFill>
            <a:srgbClr val="73FFFD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257300" y="3599269"/>
            <a:ext cx="1968760" cy="93895"/>
          </a:xfrm>
          <a:prstGeom prst="rect">
            <a:avLst/>
          </a:prstGeom>
          <a:solidFill>
            <a:srgbClr val="4BFFA4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256213" y="3691729"/>
            <a:ext cx="1017872" cy="93895"/>
          </a:xfrm>
          <a:prstGeom prst="rect">
            <a:avLst/>
          </a:prstGeom>
          <a:solidFill>
            <a:srgbClr val="36FF7C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257695" y="3785625"/>
            <a:ext cx="174251" cy="93895"/>
          </a:xfrm>
          <a:prstGeom prst="rect">
            <a:avLst/>
          </a:prstGeom>
          <a:solidFill>
            <a:srgbClr val="0EFF3C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257301" y="3874304"/>
            <a:ext cx="206458" cy="93895"/>
          </a:xfrm>
          <a:prstGeom prst="rect">
            <a:avLst/>
          </a:prstGeom>
          <a:solidFill>
            <a:srgbClr val="10FF0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2257695" y="3967349"/>
            <a:ext cx="95216" cy="93895"/>
          </a:xfrm>
          <a:prstGeom prst="rect">
            <a:avLst/>
          </a:prstGeom>
          <a:solidFill>
            <a:srgbClr val="17FF03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2259864" y="4062590"/>
            <a:ext cx="963345" cy="93895"/>
          </a:xfrm>
          <a:prstGeom prst="rect">
            <a:avLst/>
          </a:prstGeom>
          <a:solidFill>
            <a:srgbClr val="6AFF02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2257301" y="4155627"/>
            <a:ext cx="61245" cy="93895"/>
          </a:xfrm>
          <a:prstGeom prst="rect">
            <a:avLst/>
          </a:prstGeom>
          <a:solidFill>
            <a:srgbClr val="9FFF16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2257695" y="4249186"/>
            <a:ext cx="304057" cy="93895"/>
          </a:xfrm>
          <a:prstGeom prst="rect">
            <a:avLst/>
          </a:prstGeom>
          <a:solidFill>
            <a:srgbClr val="D2FF13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2259864" y="4343384"/>
            <a:ext cx="165958" cy="93895"/>
          </a:xfrm>
          <a:prstGeom prst="rect">
            <a:avLst/>
          </a:prstGeom>
          <a:solidFill>
            <a:srgbClr val="F0FF0D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2258285" y="4437887"/>
            <a:ext cx="27560" cy="93895"/>
          </a:xfrm>
          <a:prstGeom prst="rect">
            <a:avLst/>
          </a:prstGeom>
          <a:solidFill>
            <a:srgbClr val="FFC700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2258285" y="4528204"/>
            <a:ext cx="505579" cy="93895"/>
          </a:xfrm>
          <a:prstGeom prst="rect">
            <a:avLst/>
          </a:prstGeom>
          <a:solidFill>
            <a:srgbClr val="FF6F0A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2257301" y="4620460"/>
            <a:ext cx="322826" cy="93895"/>
          </a:xfrm>
          <a:prstGeom prst="rect">
            <a:avLst/>
          </a:prstGeom>
          <a:solidFill>
            <a:srgbClr val="FF3A00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2257695" y="4714355"/>
            <a:ext cx="315717" cy="93895"/>
          </a:xfrm>
          <a:prstGeom prst="rect">
            <a:avLst/>
          </a:prstGeom>
          <a:solidFill>
            <a:srgbClr val="FF0F23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>
            <a:stCxn id="56" idx="0"/>
            <a:endCxn id="51" idx="0"/>
          </p:cNvCxnSpPr>
          <p:nvPr/>
        </p:nvCxnSpPr>
        <p:spPr>
          <a:xfrm flipH="1">
            <a:off x="2235727" y="4816821"/>
            <a:ext cx="3062718" cy="15098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244326" y="4852313"/>
            <a:ext cx="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297225" y="4823045"/>
            <a:ext cx="0" cy="78246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564496" y="4823045"/>
            <a:ext cx="0" cy="78246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792796" y="4823045"/>
            <a:ext cx="0" cy="78246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039471" y="4823045"/>
            <a:ext cx="0" cy="78246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2243257" y="4823045"/>
            <a:ext cx="0" cy="78246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3464958" y="4830226"/>
            <a:ext cx="623009" cy="2956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4</a:t>
            </a:r>
            <a:r>
              <a:rPr lang="en-US" sz="1600" dirty="0" smtClean="0">
                <a:latin typeface="Arial"/>
                <a:cs typeface="Arial"/>
              </a:rPr>
              <a:t>000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250566" y="4829072"/>
            <a:ext cx="623009" cy="2956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6000</a:t>
            </a:r>
            <a:endParaRPr lang="en-US" sz="1600" dirty="0">
              <a:latin typeface="Arial"/>
              <a:cs typeface="Arial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2243198" y="2435657"/>
            <a:ext cx="9507" cy="239626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416273" y="2392813"/>
            <a:ext cx="1749629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Translation, ribosomal structure and biogenesis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792796" y="5167143"/>
            <a:ext cx="732232" cy="268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Counts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586682" y="2472274"/>
            <a:ext cx="608831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Transcription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26965" y="2553748"/>
            <a:ext cx="1255844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Signal transduction </a:t>
            </a:r>
            <a:r>
              <a:rPr lang="en-US" sz="600" dirty="0">
                <a:latin typeface="Arial"/>
                <a:cs typeface="Arial"/>
              </a:rPr>
              <a:t>m</a:t>
            </a:r>
            <a:r>
              <a:rPr lang="en-US" sz="600" dirty="0" smtClean="0">
                <a:latin typeface="Arial"/>
                <a:cs typeface="Arial"/>
              </a:rPr>
              <a:t>echanisms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94981" y="2741460"/>
            <a:ext cx="1280817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RNA processing and modification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53142" y="2821995"/>
            <a:ext cx="1418017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Replication, recombination and repair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77747" y="2997280"/>
            <a:ext cx="1301517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Nuclear transport and metabolism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43105" y="3088886"/>
            <a:ext cx="748734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Nuclear structure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442994" y="3182584"/>
            <a:ext cx="757131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latin typeface="Arial"/>
                <a:cs typeface="Arial"/>
              </a:rPr>
              <a:t>m</a:t>
            </a:r>
            <a:r>
              <a:rPr lang="en-US" sz="600" dirty="0" smtClean="0">
                <a:latin typeface="Arial"/>
                <a:cs typeface="Arial"/>
              </a:rPr>
              <a:t>ultiple functions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91793" y="3285587"/>
            <a:ext cx="1201847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Lipid transport and metabolism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08737" y="3483416"/>
            <a:ext cx="1475470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Inorganic ion transport and metabolism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54628" y="3565432"/>
            <a:ext cx="1231018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General function prediction only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411301" y="3649770"/>
            <a:ext cx="786302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Function unknown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290108" y="3739963"/>
            <a:ext cx="902474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Extracellular structure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83117" y="3828654"/>
            <a:ext cx="1314186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Energy production and conversion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292897" y="3922341"/>
            <a:ext cx="902230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Defense mechanisms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598519" y="4009514"/>
            <a:ext cx="611680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Cytoskeleton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84577" y="4109978"/>
            <a:ext cx="1401259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Coenzyme transport and metabolism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74315" y="4203653"/>
            <a:ext cx="1318092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Chromatin structure and dynamics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57917" y="4298551"/>
            <a:ext cx="1555145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Cell wall/membrane/envelope biogenesis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644641" y="4385117"/>
            <a:ext cx="565763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Cell motility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94961" y="4572489"/>
            <a:ext cx="1500393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Carbohydrate transport and metabolism</a:t>
            </a:r>
            <a:endParaRPr lang="en-US" sz="600" dirty="0">
              <a:latin typeface="Arial"/>
              <a:cs typeface="Arial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76678" y="4656389"/>
            <a:ext cx="1413745" cy="161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/>
                <a:cs typeface="Arial"/>
              </a:rPr>
              <a:t>Amino acid transport and metabolism</a:t>
            </a:r>
            <a:endParaRPr lang="en-US" sz="600" dirty="0">
              <a:latin typeface="Arial"/>
              <a:cs typeface="Arial"/>
            </a:endParaRPr>
          </a:p>
        </p:txBody>
      </p:sp>
      <p:grpSp>
        <p:nvGrpSpPr>
          <p:cNvPr id="192" name="Group 191"/>
          <p:cNvGrpSpPr/>
          <p:nvPr/>
        </p:nvGrpSpPr>
        <p:grpSpPr>
          <a:xfrm>
            <a:off x="5561055" y="2392813"/>
            <a:ext cx="3581589" cy="3000485"/>
            <a:chOff x="5604635" y="3269172"/>
            <a:chExt cx="3581589" cy="3000485"/>
          </a:xfrm>
        </p:grpSpPr>
        <p:grpSp>
          <p:nvGrpSpPr>
            <p:cNvPr id="132" name="Group 131"/>
            <p:cNvGrpSpPr/>
            <p:nvPr/>
          </p:nvGrpSpPr>
          <p:grpSpPr>
            <a:xfrm>
              <a:off x="5738575" y="3269172"/>
              <a:ext cx="3125909" cy="2415783"/>
              <a:chOff x="5786394" y="3097933"/>
              <a:chExt cx="2213137" cy="2772894"/>
            </a:xfrm>
          </p:grpSpPr>
          <p:sp>
            <p:nvSpPr>
              <p:cNvPr id="91" name="Rectangle 90"/>
              <p:cNvSpPr/>
              <p:nvPr/>
            </p:nvSpPr>
            <p:spPr>
              <a:xfrm>
                <a:off x="5802973" y="3398437"/>
                <a:ext cx="126430" cy="109727"/>
              </a:xfrm>
              <a:prstGeom prst="rect">
                <a:avLst/>
              </a:prstGeom>
              <a:solidFill>
                <a:srgbClr val="FF37DE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Rectangle 110"/>
              <p:cNvSpPr/>
              <p:nvPr/>
            </p:nvSpPr>
            <p:spPr>
              <a:xfrm>
                <a:off x="5797973" y="5056851"/>
                <a:ext cx="63026" cy="109728"/>
              </a:xfrm>
              <a:prstGeom prst="rect">
                <a:avLst/>
              </a:prstGeom>
              <a:solidFill>
                <a:srgbClr val="9FFF16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5802070" y="3101308"/>
                <a:ext cx="242002" cy="109727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Rectangle 91"/>
              <p:cNvSpPr/>
              <p:nvPr/>
            </p:nvSpPr>
            <p:spPr>
              <a:xfrm>
                <a:off x="5799419" y="3487518"/>
                <a:ext cx="487713" cy="109727"/>
              </a:xfrm>
              <a:prstGeom prst="rect">
                <a:avLst/>
              </a:prstGeom>
              <a:solidFill>
                <a:srgbClr val="E619FF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Rectangle 92"/>
              <p:cNvSpPr/>
              <p:nvPr/>
            </p:nvSpPr>
            <p:spPr>
              <a:xfrm>
                <a:off x="5802070" y="3593111"/>
                <a:ext cx="317573" cy="109727"/>
              </a:xfrm>
              <a:prstGeom prst="rect">
                <a:avLst/>
              </a:prstGeom>
              <a:solidFill>
                <a:srgbClr val="A52AFF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Rectangle 93"/>
              <p:cNvSpPr/>
              <p:nvPr/>
            </p:nvSpPr>
            <p:spPr>
              <a:xfrm>
                <a:off x="5802070" y="3704745"/>
                <a:ext cx="754306" cy="109727"/>
              </a:xfrm>
              <a:prstGeom prst="rect">
                <a:avLst/>
              </a:prstGeom>
              <a:solidFill>
                <a:srgbClr val="622CFF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Rectangle 94"/>
              <p:cNvSpPr/>
              <p:nvPr/>
            </p:nvSpPr>
            <p:spPr>
              <a:xfrm>
                <a:off x="5796766" y="3817518"/>
                <a:ext cx="183993" cy="109727"/>
              </a:xfrm>
              <a:prstGeom prst="rect">
                <a:avLst/>
              </a:prstGeom>
              <a:solidFill>
                <a:srgbClr val="0000FF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5797697" y="3924828"/>
                <a:ext cx="148406" cy="109727"/>
              </a:xfrm>
              <a:prstGeom prst="rect">
                <a:avLst/>
              </a:prstGeom>
              <a:solidFill>
                <a:srgbClr val="0906FF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5797697" y="4124217"/>
                <a:ext cx="298653" cy="109727"/>
              </a:xfrm>
              <a:prstGeom prst="rect">
                <a:avLst/>
              </a:prstGeom>
              <a:solidFill>
                <a:srgbClr val="3E6CFF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Rectangle 97"/>
              <p:cNvSpPr/>
              <p:nvPr/>
            </p:nvSpPr>
            <p:spPr>
              <a:xfrm>
                <a:off x="5797697" y="4223623"/>
                <a:ext cx="759298" cy="109728"/>
              </a:xfrm>
              <a:prstGeom prst="rect">
                <a:avLst/>
              </a:prstGeom>
              <a:solidFill>
                <a:srgbClr val="6FC2FF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Rectangle 98"/>
              <p:cNvSpPr/>
              <p:nvPr/>
            </p:nvSpPr>
            <p:spPr>
              <a:xfrm>
                <a:off x="5793716" y="4326634"/>
                <a:ext cx="317573" cy="109728"/>
              </a:xfrm>
              <a:prstGeom prst="rect">
                <a:avLst/>
              </a:prstGeom>
              <a:solidFill>
                <a:srgbClr val="73FFFD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Rectangle 99"/>
              <p:cNvSpPr/>
              <p:nvPr/>
            </p:nvSpPr>
            <p:spPr>
              <a:xfrm>
                <a:off x="5791910" y="4430214"/>
                <a:ext cx="1384225" cy="109728"/>
              </a:xfrm>
              <a:prstGeom prst="rect">
                <a:avLst/>
              </a:prstGeom>
              <a:solidFill>
                <a:srgbClr val="4BFFA4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Rectangle 100"/>
              <p:cNvSpPr/>
              <p:nvPr/>
            </p:nvSpPr>
            <p:spPr>
              <a:xfrm>
                <a:off x="5799419" y="4532950"/>
                <a:ext cx="749782" cy="109728"/>
              </a:xfrm>
              <a:prstGeom prst="rect">
                <a:avLst/>
              </a:prstGeom>
              <a:solidFill>
                <a:srgbClr val="36FF7C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Rectangle 101"/>
              <p:cNvSpPr/>
              <p:nvPr/>
            </p:nvSpPr>
            <p:spPr>
              <a:xfrm>
                <a:off x="5802070" y="4641991"/>
                <a:ext cx="233804" cy="109728"/>
              </a:xfrm>
              <a:prstGeom prst="rect">
                <a:avLst/>
              </a:prstGeom>
              <a:solidFill>
                <a:srgbClr val="0EFF3C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Rectangle 102"/>
              <p:cNvSpPr/>
              <p:nvPr/>
            </p:nvSpPr>
            <p:spPr>
              <a:xfrm>
                <a:off x="5802361" y="4745971"/>
                <a:ext cx="143730" cy="109728"/>
              </a:xfrm>
              <a:prstGeom prst="rect">
                <a:avLst/>
              </a:prstGeom>
              <a:solidFill>
                <a:srgbClr val="10FF0F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Rectangle 103"/>
              <p:cNvSpPr/>
              <p:nvPr/>
            </p:nvSpPr>
            <p:spPr>
              <a:xfrm>
                <a:off x="5800939" y="4858483"/>
                <a:ext cx="97984" cy="109728"/>
              </a:xfrm>
              <a:prstGeom prst="rect">
                <a:avLst/>
              </a:prstGeom>
              <a:solidFill>
                <a:srgbClr val="17FF03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5800939" y="4949972"/>
                <a:ext cx="762758" cy="109728"/>
              </a:xfrm>
              <a:prstGeom prst="rect">
                <a:avLst/>
              </a:prstGeom>
              <a:solidFill>
                <a:srgbClr val="6AFF02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Rectangle 107"/>
              <p:cNvSpPr/>
              <p:nvPr/>
            </p:nvSpPr>
            <p:spPr>
              <a:xfrm>
                <a:off x="5791927" y="5513932"/>
                <a:ext cx="520277" cy="109727"/>
              </a:xfrm>
              <a:prstGeom prst="rect">
                <a:avLst/>
              </a:prstGeom>
              <a:solidFill>
                <a:srgbClr val="FF6F0A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Rectangle 108"/>
              <p:cNvSpPr/>
              <p:nvPr/>
            </p:nvSpPr>
            <p:spPr>
              <a:xfrm>
                <a:off x="5793446" y="5622812"/>
                <a:ext cx="332211" cy="109727"/>
              </a:xfrm>
              <a:prstGeom prst="rect">
                <a:avLst/>
              </a:prstGeom>
              <a:solidFill>
                <a:srgbClr val="FF3A0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Rectangle 109"/>
              <p:cNvSpPr/>
              <p:nvPr/>
            </p:nvSpPr>
            <p:spPr>
              <a:xfrm>
                <a:off x="5786394" y="5727860"/>
                <a:ext cx="324895" cy="109727"/>
              </a:xfrm>
              <a:prstGeom prst="rect">
                <a:avLst/>
              </a:prstGeom>
              <a:solidFill>
                <a:srgbClr val="FF0F23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Rectangle 111"/>
              <p:cNvSpPr/>
              <p:nvPr/>
            </p:nvSpPr>
            <p:spPr>
              <a:xfrm>
                <a:off x="5798435" y="5172415"/>
                <a:ext cx="312896" cy="109727"/>
              </a:xfrm>
              <a:prstGeom prst="rect">
                <a:avLst/>
              </a:prstGeom>
              <a:solidFill>
                <a:srgbClr val="D2FF13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Rectangle 89"/>
              <p:cNvSpPr/>
              <p:nvPr/>
            </p:nvSpPr>
            <p:spPr>
              <a:xfrm>
                <a:off x="5802070" y="3199682"/>
                <a:ext cx="991086" cy="109727"/>
              </a:xfrm>
              <a:prstGeom prst="rect">
                <a:avLst/>
              </a:prstGeom>
              <a:solidFill>
                <a:srgbClr val="FF236B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5802070" y="3294866"/>
                <a:ext cx="2197461" cy="101579"/>
              </a:xfrm>
              <a:prstGeom prst="rect">
                <a:avLst/>
              </a:prstGeom>
              <a:solidFill>
                <a:srgbClr val="FF32AC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5794259" y="5285150"/>
                <a:ext cx="170783" cy="109727"/>
              </a:xfrm>
              <a:prstGeom prst="rect">
                <a:avLst/>
              </a:prstGeom>
              <a:solidFill>
                <a:srgbClr val="F0FF0D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Rectangle 106"/>
              <p:cNvSpPr/>
              <p:nvPr/>
            </p:nvSpPr>
            <p:spPr>
              <a:xfrm>
                <a:off x="5793446" y="5398990"/>
                <a:ext cx="28361" cy="109727"/>
              </a:xfrm>
              <a:prstGeom prst="rect">
                <a:avLst/>
              </a:prstGeom>
              <a:solidFill>
                <a:srgbClr val="FFC70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3" name="Straight Connector 112"/>
              <p:cNvCxnSpPr>
                <a:stCxn id="141" idx="0"/>
              </p:cNvCxnSpPr>
              <p:nvPr/>
            </p:nvCxnSpPr>
            <p:spPr>
              <a:xfrm flipV="1">
                <a:off x="5793427" y="3097933"/>
                <a:ext cx="8644" cy="277289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0" name="TextBox 139"/>
            <p:cNvSpPr txBox="1"/>
            <p:nvPr/>
          </p:nvSpPr>
          <p:spPr>
            <a:xfrm>
              <a:off x="8430989" y="5675759"/>
              <a:ext cx="7552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Arial"/>
                  <a:cs typeface="Arial"/>
                </a:rPr>
                <a:t>12000</a:t>
              </a:r>
              <a:endParaRPr lang="en-US" sz="1600" dirty="0">
                <a:latin typeface="Arial"/>
                <a:cs typeface="Arial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5604635" y="5684955"/>
              <a:ext cx="287746" cy="2956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/>
                  <a:cs typeface="Arial"/>
                </a:rPr>
                <a:t>0</a:t>
              </a: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6182218" y="5684771"/>
              <a:ext cx="6411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Arial"/>
                  <a:cs typeface="Arial"/>
                </a:rPr>
                <a:t>3000</a:t>
              </a:r>
              <a:endParaRPr lang="en-US" sz="1600" dirty="0">
                <a:latin typeface="Arial"/>
                <a:cs typeface="Arial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6940747" y="5680415"/>
              <a:ext cx="6411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Arial"/>
                  <a:cs typeface="Arial"/>
                </a:rPr>
                <a:t>6000</a:t>
              </a:r>
              <a:endParaRPr lang="en-US" sz="1600" dirty="0">
                <a:latin typeface="Arial"/>
                <a:cs typeface="Arial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7699771" y="5679261"/>
              <a:ext cx="6411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Arial"/>
                  <a:cs typeface="Arial"/>
                </a:rPr>
                <a:t>9000</a:t>
              </a:r>
              <a:endParaRPr lang="en-US" sz="1600" dirty="0">
                <a:latin typeface="Arial"/>
                <a:cs typeface="Arial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7287313" y="6000867"/>
              <a:ext cx="725691" cy="2687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latin typeface="Arial"/>
                  <a:cs typeface="Arial"/>
                </a:rPr>
                <a:t>Counts</a:t>
              </a:r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46" name="Straight Connector 145"/>
            <p:cNvCxnSpPr/>
            <p:nvPr/>
          </p:nvCxnSpPr>
          <p:spPr>
            <a:xfrm>
              <a:off x="8807789" y="5675279"/>
              <a:ext cx="0" cy="78246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>
              <a:off x="6513250" y="5674687"/>
              <a:ext cx="0" cy="78246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8013004" y="5679578"/>
              <a:ext cx="0" cy="78246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7270374" y="5676103"/>
              <a:ext cx="0" cy="78246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>
              <a:off x="5746430" y="5679621"/>
              <a:ext cx="0" cy="78246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0" name="TextBox 189"/>
          <p:cNvSpPr txBox="1"/>
          <p:nvPr/>
        </p:nvSpPr>
        <p:spPr>
          <a:xfrm>
            <a:off x="3929537" y="5440336"/>
            <a:ext cx="481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6%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7346978" y="5396949"/>
            <a:ext cx="595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36%</a:t>
            </a:r>
            <a:endParaRPr lang="en-US" sz="1600" dirty="0">
              <a:latin typeface="Arial"/>
              <a:cs typeface="Arial"/>
            </a:endParaRPr>
          </a:p>
        </p:txBody>
      </p:sp>
      <p:cxnSp>
        <p:nvCxnSpPr>
          <p:cNvPr id="200" name="Straight Connector 199"/>
          <p:cNvCxnSpPr/>
          <p:nvPr/>
        </p:nvCxnSpPr>
        <p:spPr>
          <a:xfrm flipH="1">
            <a:off x="5709937" y="4795583"/>
            <a:ext cx="3060094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2068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WGCNA</a:t>
            </a:r>
            <a:endParaRPr lang="en-US" sz="3600" dirty="0">
              <a:latin typeface="Arial"/>
              <a:cs typeface="Arial"/>
            </a:endParaRPr>
          </a:p>
        </p:txBody>
      </p:sp>
      <p:pic>
        <p:nvPicPr>
          <p:cNvPr id="7" name="Picture 6" descr="13872716601080236095mouse_brain_lateral_view-h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288" y="4906830"/>
            <a:ext cx="1175157" cy="1023877"/>
          </a:xfrm>
          <a:prstGeom prst="rect">
            <a:avLst/>
          </a:prstGeom>
        </p:spPr>
      </p:pic>
      <p:pic>
        <p:nvPicPr>
          <p:cNvPr id="8" name="Picture 7" descr="Picture1 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593" y="5148373"/>
            <a:ext cx="1011337" cy="579787"/>
          </a:xfrm>
          <a:prstGeom prst="rect">
            <a:avLst/>
          </a:prstGeom>
        </p:spPr>
      </p:pic>
      <p:pic>
        <p:nvPicPr>
          <p:cNvPr id="9" name="Picture 8" descr="Picture1 3.pn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194" y="5067313"/>
            <a:ext cx="1328600" cy="558294"/>
          </a:xfrm>
          <a:prstGeom prst="rect">
            <a:avLst/>
          </a:prstGeom>
        </p:spPr>
      </p:pic>
      <p:pic>
        <p:nvPicPr>
          <p:cNvPr id="10" name="Picture 9" descr="Screen Shot 2015-04-09 at 12.00.46 PM.png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018" y="4859975"/>
            <a:ext cx="755452" cy="1138243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187771" y="2076038"/>
            <a:ext cx="1783903" cy="307470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07192" y="2101661"/>
            <a:ext cx="17644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FastQC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check on reads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29" name="Picture 28" descr="Sequencing_white.ai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1" y="1105479"/>
            <a:ext cx="1763451" cy="2527680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>
            <a:off x="81838" y="2483640"/>
            <a:ext cx="1976621" cy="40320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43267" y="2455959"/>
            <a:ext cx="2053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 smtClean="0">
                <a:solidFill>
                  <a:schemeClr val="bg1"/>
                </a:solidFill>
                <a:latin typeface="Arial"/>
                <a:cs typeface="Arial"/>
              </a:rPr>
              <a:t>de novo 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assemblies with Trinity and quality assessment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91208" y="3537774"/>
            <a:ext cx="1976621" cy="45502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91218" y="3535289"/>
            <a:ext cx="1976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BLAST against </a:t>
            </a:r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SwissProt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database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91754" y="4079971"/>
            <a:ext cx="1976621" cy="45502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62553" y="4082682"/>
            <a:ext cx="2053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Extraction of KOG and KEGG annotations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91754" y="2987607"/>
            <a:ext cx="1976621" cy="45502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52910" y="2971957"/>
            <a:ext cx="2053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ORF predictions and clustering with CD-HIT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1036329" y="2437779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1025547" y="2941695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1024383" y="3500425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1013577" y="4050962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1037329" y="2025821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81838" y="4638878"/>
            <a:ext cx="1976075" cy="450721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-326189" y="4652812"/>
            <a:ext cx="27326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WGCNA and </a:t>
            </a:r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DeSeq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for </a:t>
            </a:r>
          </a:p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analysis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1008823" y="4578557"/>
            <a:ext cx="0" cy="603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Rplot06 for big modules 300 (1)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007" y="1644093"/>
            <a:ext cx="6367675" cy="386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38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Differential Gene Expression</a:t>
            </a:r>
            <a:endParaRPr lang="en-US" sz="3600" dirty="0">
              <a:latin typeface="Arial"/>
              <a:cs typeface="Arial"/>
            </a:endParaRPr>
          </a:p>
        </p:txBody>
      </p:sp>
      <p:pic>
        <p:nvPicPr>
          <p:cNvPr id="3" name="Picture 2" descr="Rplot04b heatmap edi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809" y="1354992"/>
            <a:ext cx="4730079" cy="5330288"/>
          </a:xfrm>
          <a:prstGeom prst="rect">
            <a:avLst/>
          </a:prstGeom>
        </p:spPr>
      </p:pic>
      <p:pic>
        <p:nvPicPr>
          <p:cNvPr id="10" name="Picture 9" descr="13872716601080236095mouse_brain_lateral_view-h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452" y="6292010"/>
            <a:ext cx="255042" cy="255042"/>
          </a:xfrm>
          <a:prstGeom prst="rect">
            <a:avLst/>
          </a:prstGeom>
        </p:spPr>
      </p:pic>
      <p:pic>
        <p:nvPicPr>
          <p:cNvPr id="11" name="Picture 10" descr="Picture1 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154" y="6353296"/>
            <a:ext cx="218375" cy="129865"/>
          </a:xfrm>
          <a:prstGeom prst="rect">
            <a:avLst/>
          </a:prstGeom>
        </p:spPr>
      </p:pic>
      <p:pic>
        <p:nvPicPr>
          <p:cNvPr id="12" name="Picture 11" descr="Picture1 3.pn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439" y="6356632"/>
            <a:ext cx="236669" cy="126722"/>
          </a:xfrm>
          <a:prstGeom prst="rect">
            <a:avLst/>
          </a:prstGeom>
        </p:spPr>
      </p:pic>
      <p:pic>
        <p:nvPicPr>
          <p:cNvPr id="13" name="Picture 12" descr="Screen Shot 2015-04-09 at 12.00.46 PM.png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916" y="6278159"/>
            <a:ext cx="170318" cy="268893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6918886" y="1781151"/>
            <a:ext cx="2211602" cy="709688"/>
          </a:xfrm>
          <a:prstGeom prst="roundRect">
            <a:avLst/>
          </a:prstGeom>
          <a:noFill/>
          <a:ln>
            <a:solidFill>
              <a:srgbClr val="901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6932398" y="3351493"/>
            <a:ext cx="2187964" cy="781539"/>
          </a:xfrm>
          <a:prstGeom prst="roundRect">
            <a:avLst/>
          </a:prstGeom>
          <a:noFill/>
          <a:ln>
            <a:solidFill>
              <a:srgbClr val="76D69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795743" y="387903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6932398" y="4905207"/>
            <a:ext cx="2187964" cy="5462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6932398" y="5742311"/>
            <a:ext cx="2196580" cy="4479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44"/>
          <p:cNvSpPr/>
          <p:nvPr/>
        </p:nvSpPr>
        <p:spPr>
          <a:xfrm>
            <a:off x="187771" y="2076038"/>
            <a:ext cx="1783903" cy="307470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207192" y="2101661"/>
            <a:ext cx="17644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FastQC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check on reads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47" name="Picture 46" descr="Sequencing_white.ai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1" y="1105479"/>
            <a:ext cx="1763451" cy="2527680"/>
          </a:xfrm>
          <a:prstGeom prst="rect">
            <a:avLst/>
          </a:prstGeom>
        </p:spPr>
      </p:pic>
      <p:sp>
        <p:nvSpPr>
          <p:cNvPr id="48" name="Rounded Rectangle 47"/>
          <p:cNvSpPr/>
          <p:nvPr/>
        </p:nvSpPr>
        <p:spPr>
          <a:xfrm>
            <a:off x="81838" y="2483640"/>
            <a:ext cx="1976621" cy="40320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43267" y="2455959"/>
            <a:ext cx="2053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 smtClean="0">
                <a:solidFill>
                  <a:schemeClr val="bg1"/>
                </a:solidFill>
                <a:latin typeface="Arial"/>
                <a:cs typeface="Arial"/>
              </a:rPr>
              <a:t>de novo 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assemblies with Trinity and quality assessment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91208" y="3537774"/>
            <a:ext cx="1976621" cy="45502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91218" y="3535289"/>
            <a:ext cx="1976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BLAST against </a:t>
            </a:r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SwissProt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database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91754" y="4079971"/>
            <a:ext cx="1976621" cy="45502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62553" y="4082682"/>
            <a:ext cx="2053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Extraction of KOG and KEGG annotations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91754" y="2987607"/>
            <a:ext cx="1976621" cy="455026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2910" y="2971957"/>
            <a:ext cx="2053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ORF predictions and clustering with CD-HIT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1036329" y="2437779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1025547" y="2941695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1024383" y="3500425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1013577" y="4050962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1037329" y="2025821"/>
            <a:ext cx="0" cy="502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81838" y="4638878"/>
            <a:ext cx="1976075" cy="450721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-326189" y="4652812"/>
            <a:ext cx="27326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WGCNA and </a:t>
            </a:r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DeSeq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for </a:t>
            </a:r>
          </a:p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analysis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1008823" y="4578557"/>
            <a:ext cx="0" cy="603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917960" y="1873811"/>
            <a:ext cx="219915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"/>
                <a:cs typeface="Arial"/>
              </a:rPr>
              <a:t>Electromotor neuron associated protein</a:t>
            </a:r>
            <a:endParaRPr lang="en-US" sz="900" dirty="0">
              <a:latin typeface="Arial"/>
              <a:cs typeface="Arial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17703" y="2101097"/>
            <a:ext cx="20195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"/>
                <a:cs typeface="Arial"/>
              </a:rPr>
              <a:t>Brain specific angiogenesis inhibitor </a:t>
            </a:r>
            <a:endParaRPr lang="en-US" sz="900" dirty="0">
              <a:latin typeface="Arial"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44979" y="3390252"/>
            <a:ext cx="159609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"/>
                <a:cs typeface="Arial"/>
              </a:rPr>
              <a:t>Hepatocyte nuclear factor 4</a:t>
            </a:r>
            <a:endParaRPr lang="en-US" sz="900" dirty="0">
              <a:latin typeface="Arial"/>
              <a:cs typeface="Arial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44979" y="3596692"/>
            <a:ext cx="14420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"/>
                <a:cs typeface="Arial"/>
              </a:rPr>
              <a:t>Bile salt </a:t>
            </a:r>
            <a:r>
              <a:rPr lang="en-US" sz="900" dirty="0" err="1" smtClean="0">
                <a:latin typeface="Arial"/>
                <a:cs typeface="Arial"/>
              </a:rPr>
              <a:t>sulfotransferase</a:t>
            </a:r>
            <a:endParaRPr lang="en-US" sz="900" dirty="0">
              <a:latin typeface="Arial"/>
              <a:cs typeface="Arial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50623" y="3802661"/>
            <a:ext cx="11084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"/>
                <a:cs typeface="Arial"/>
              </a:rPr>
              <a:t>Cytochrome P450</a:t>
            </a:r>
            <a:endParaRPr lang="en-US" sz="900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50623" y="4944337"/>
            <a:ext cx="202622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"/>
                <a:cs typeface="Arial"/>
              </a:rPr>
              <a:t>Voltage-dependent calcium channel</a:t>
            </a:r>
            <a:endParaRPr lang="en-US" sz="900" dirty="0">
              <a:latin typeface="Arial"/>
              <a:cs typeface="Arial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50623" y="5172641"/>
            <a:ext cx="16988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"/>
                <a:cs typeface="Arial"/>
              </a:rPr>
              <a:t>EH domain containing protein</a:t>
            </a:r>
            <a:endParaRPr lang="en-US" sz="900" dirty="0">
              <a:latin typeface="Arial"/>
              <a:cs typeface="Arial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46655" y="5732741"/>
            <a:ext cx="18523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"/>
                <a:cs typeface="Arial"/>
              </a:rPr>
              <a:t>Actin </a:t>
            </a:r>
            <a:r>
              <a:rPr lang="en-US" sz="900" dirty="0" err="1" smtClean="0">
                <a:latin typeface="Arial"/>
                <a:cs typeface="Arial"/>
              </a:rPr>
              <a:t>acrosomal</a:t>
            </a:r>
            <a:r>
              <a:rPr lang="en-US" sz="900" dirty="0" smtClean="0">
                <a:latin typeface="Arial"/>
                <a:cs typeface="Arial"/>
              </a:rPr>
              <a:t> process isoform </a:t>
            </a:r>
            <a:endParaRPr lang="en-US" sz="900" dirty="0">
              <a:latin typeface="Arial"/>
              <a:cs typeface="Arial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940748" y="5923477"/>
            <a:ext cx="219915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"/>
                <a:cs typeface="Arial"/>
              </a:rPr>
              <a:t>G2/M phase specific E3 ubiquitin ligase</a:t>
            </a:r>
            <a:endParaRPr lang="en-US" sz="9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616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0" grpId="0"/>
      <p:bldP spid="21" grpId="0" animBg="1"/>
      <p:bldP spid="22" grpId="0" animBg="1"/>
      <p:bldP spid="4" grpId="0"/>
      <p:bldP spid="33" grpId="0"/>
      <p:bldP spid="34" grpId="1"/>
      <p:bldP spid="35" grpId="1"/>
      <p:bldP spid="36" grpId="1"/>
      <p:bldP spid="5" grpId="0"/>
      <p:bldP spid="38" grpId="0"/>
      <p:bldP spid="39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Conclusions</a:t>
            </a:r>
            <a:endParaRPr lang="en-US" sz="36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Arial"/>
                <a:cs typeface="Arial"/>
              </a:rPr>
              <a:t>Our genome assembly is on going and we will use the </a:t>
            </a:r>
            <a:r>
              <a:rPr lang="en-US" dirty="0" err="1" smtClean="0">
                <a:latin typeface="Arial"/>
                <a:cs typeface="Arial"/>
              </a:rPr>
              <a:t>PacBio</a:t>
            </a:r>
            <a:r>
              <a:rPr lang="en-US" dirty="0" smtClean="0">
                <a:latin typeface="Arial"/>
                <a:cs typeface="Arial"/>
              </a:rPr>
              <a:t> reads to bridge gaps between </a:t>
            </a:r>
            <a:r>
              <a:rPr lang="en-US" dirty="0" err="1" smtClean="0">
                <a:latin typeface="Arial"/>
                <a:cs typeface="Arial"/>
              </a:rPr>
              <a:t>contigs</a:t>
            </a:r>
            <a:r>
              <a:rPr lang="en-US" dirty="0" smtClean="0">
                <a:latin typeface="Arial"/>
                <a:cs typeface="Arial"/>
              </a:rPr>
              <a:t> </a:t>
            </a:r>
          </a:p>
          <a:p>
            <a:r>
              <a:rPr lang="en-US" dirty="0" smtClean="0">
                <a:latin typeface="Arial"/>
                <a:cs typeface="Arial"/>
              </a:rPr>
              <a:t>Current aligned </a:t>
            </a:r>
            <a:r>
              <a:rPr lang="en-US" dirty="0" err="1" smtClean="0">
                <a:latin typeface="Arial"/>
                <a:cs typeface="Arial"/>
              </a:rPr>
              <a:t>contigs</a:t>
            </a:r>
            <a:r>
              <a:rPr lang="en-US" dirty="0" smtClean="0">
                <a:latin typeface="Arial"/>
                <a:cs typeface="Arial"/>
              </a:rPr>
              <a:t> exhibit tissue specific pattern consistent with </a:t>
            </a:r>
            <a:r>
              <a:rPr lang="en-US" i="1" dirty="0" smtClean="0">
                <a:latin typeface="Arial"/>
                <a:cs typeface="Arial"/>
              </a:rPr>
              <a:t>a priori </a:t>
            </a:r>
            <a:r>
              <a:rPr lang="en-US" dirty="0" smtClean="0">
                <a:latin typeface="Arial"/>
                <a:cs typeface="Arial"/>
              </a:rPr>
              <a:t>predictions</a:t>
            </a:r>
          </a:p>
          <a:p>
            <a:r>
              <a:rPr lang="en-US" dirty="0" smtClean="0">
                <a:latin typeface="Arial"/>
                <a:cs typeface="Arial"/>
              </a:rPr>
              <a:t>Number and size of </a:t>
            </a:r>
            <a:r>
              <a:rPr lang="en-US" dirty="0" err="1" smtClean="0">
                <a:latin typeface="Arial"/>
                <a:cs typeface="Arial"/>
              </a:rPr>
              <a:t>contigs</a:t>
            </a:r>
            <a:r>
              <a:rPr lang="en-US" dirty="0" smtClean="0">
                <a:latin typeface="Arial"/>
                <a:cs typeface="Arial"/>
              </a:rPr>
              <a:t> suggests acceptable reference in 36% down sampled </a:t>
            </a:r>
            <a:r>
              <a:rPr lang="en-US" dirty="0" err="1" smtClean="0">
                <a:latin typeface="Arial"/>
                <a:cs typeface="Arial"/>
              </a:rPr>
              <a:t>transcriptome</a:t>
            </a:r>
            <a:r>
              <a:rPr lang="en-US" dirty="0" smtClean="0">
                <a:latin typeface="Arial"/>
                <a:cs typeface="Arial"/>
              </a:rPr>
              <a:t>.</a:t>
            </a:r>
          </a:p>
          <a:p>
            <a:pPr marL="0" indent="0">
              <a:buNone/>
            </a:pPr>
            <a:endParaRPr lang="en-US" dirty="0" smtClean="0">
              <a:latin typeface="Arial"/>
              <a:cs typeface="Arial"/>
            </a:endParaRPr>
          </a:p>
          <a:p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9222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Future Directions</a:t>
            </a:r>
            <a:endParaRPr lang="en-US" sz="3600" dirty="0">
              <a:latin typeface="Arial"/>
              <a:cs typeface="Arial"/>
            </a:endParaRPr>
          </a:p>
        </p:txBody>
      </p:sp>
      <p:pic>
        <p:nvPicPr>
          <p:cNvPr id="4" name="Picture 3" descr="_970057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981" y="2748071"/>
            <a:ext cx="1729784" cy="1260058"/>
          </a:xfrm>
          <a:prstGeom prst="rect">
            <a:avLst/>
          </a:prstGeom>
        </p:spPr>
      </p:pic>
      <p:pic>
        <p:nvPicPr>
          <p:cNvPr id="5" name="Picture 4" descr="2593063816_9a4eaba16e_b(1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981" y="5539046"/>
            <a:ext cx="1729784" cy="1260058"/>
          </a:xfrm>
          <a:prstGeom prst="rect">
            <a:avLst/>
          </a:prstGeom>
        </p:spPr>
      </p:pic>
      <p:pic>
        <p:nvPicPr>
          <p:cNvPr id="6" name="Picture 5" descr="singing_mous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981" y="1417638"/>
            <a:ext cx="1729784" cy="1260058"/>
          </a:xfrm>
          <a:prstGeom prst="rect">
            <a:avLst/>
          </a:prstGeom>
        </p:spPr>
      </p:pic>
      <p:pic>
        <p:nvPicPr>
          <p:cNvPr id="7" name="Picture 6" descr="medium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981" y="4150708"/>
            <a:ext cx="1729784" cy="1260058"/>
          </a:xfrm>
          <a:prstGeom prst="rect">
            <a:avLst/>
          </a:prstGeom>
        </p:spPr>
      </p:pic>
      <p:cxnSp>
        <p:nvCxnSpPr>
          <p:cNvPr id="9" name="Straight Connector 8"/>
          <p:cNvCxnSpPr>
            <a:stCxn id="6" idx="1"/>
          </p:cNvCxnSpPr>
          <p:nvPr/>
        </p:nvCxnSpPr>
        <p:spPr>
          <a:xfrm flipH="1">
            <a:off x="4631334" y="2047667"/>
            <a:ext cx="1108647" cy="700404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endCxn id="4" idx="1"/>
          </p:cNvCxnSpPr>
          <p:nvPr/>
        </p:nvCxnSpPr>
        <p:spPr>
          <a:xfrm>
            <a:off x="4631334" y="2748071"/>
            <a:ext cx="1108647" cy="630029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14" idx="0"/>
          </p:cNvCxnSpPr>
          <p:nvPr/>
        </p:nvCxnSpPr>
        <p:spPr>
          <a:xfrm flipH="1">
            <a:off x="4248266" y="2748071"/>
            <a:ext cx="383068" cy="2728267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/>
          <p:cNvSpPr/>
          <p:nvPr/>
        </p:nvSpPr>
        <p:spPr>
          <a:xfrm rot="16200000">
            <a:off x="3960431" y="4737839"/>
            <a:ext cx="2052669" cy="147699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747782" y="1862685"/>
            <a:ext cx="1100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latin typeface="Arial"/>
                <a:cs typeface="Arial"/>
              </a:rPr>
              <a:t>S.teguina</a:t>
            </a:r>
            <a:endParaRPr lang="en-US" sz="1600" i="1" dirty="0"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04031" y="3193434"/>
            <a:ext cx="16477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latin typeface="Arial"/>
                <a:cs typeface="Arial"/>
              </a:rPr>
              <a:t>S.xerameplinus</a:t>
            </a:r>
            <a:endParaRPr lang="en-US" sz="1600" i="1" dirty="0">
              <a:latin typeface="Arial"/>
              <a:cs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16860" y="4528110"/>
            <a:ext cx="1624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latin typeface="Arial"/>
                <a:cs typeface="Arial"/>
              </a:rPr>
              <a:t>Baiomys</a:t>
            </a:r>
            <a:r>
              <a:rPr lang="en-US" sz="1600" i="1" dirty="0" smtClean="0">
                <a:latin typeface="Arial"/>
                <a:cs typeface="Arial"/>
              </a:rPr>
              <a:t> </a:t>
            </a:r>
            <a:r>
              <a:rPr lang="en-US" sz="1600" i="1" dirty="0" err="1" smtClean="0">
                <a:latin typeface="Arial"/>
                <a:cs typeface="Arial"/>
              </a:rPr>
              <a:t>taylori</a:t>
            </a:r>
            <a:endParaRPr lang="en-US" sz="1600" i="1" dirty="0"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65561" y="5950452"/>
            <a:ext cx="15448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latin typeface="Arial"/>
                <a:cs typeface="Arial"/>
              </a:rPr>
              <a:t>Mus</a:t>
            </a:r>
            <a:r>
              <a:rPr lang="en-US" sz="1600" i="1" dirty="0" smtClean="0">
                <a:latin typeface="Arial"/>
                <a:cs typeface="Arial"/>
              </a:rPr>
              <a:t> </a:t>
            </a:r>
            <a:r>
              <a:rPr lang="en-US" sz="1600" i="1" dirty="0" err="1" smtClean="0">
                <a:latin typeface="Arial"/>
                <a:cs typeface="Arial"/>
              </a:rPr>
              <a:t>musculus</a:t>
            </a:r>
            <a:endParaRPr lang="en-US" sz="1600" i="1" dirty="0">
              <a:latin typeface="Arial"/>
              <a:cs typeface="Arial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780460" y="3731516"/>
            <a:ext cx="3105150" cy="2305050"/>
            <a:chOff x="0" y="2379463"/>
            <a:chExt cx="3105150" cy="2305050"/>
          </a:xfrm>
        </p:grpSpPr>
        <p:pic>
          <p:nvPicPr>
            <p:cNvPr id="22" name="Picture 21" descr="Screen Shot 2015-04-12 at 7.59.28 PM.png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1636" r="98978">
                          <a14:foregroundMark x1="80982" y1="68595" x2="80982" y2="68595"/>
                          <a14:foregroundMark x1="80982" y1="68595" x2="80982" y2="68595"/>
                          <a14:foregroundMark x1="52965" y1="76033" x2="52965" y2="76033"/>
                          <a14:foregroundMark x1="52965" y1="79339" x2="52965" y2="79339"/>
                          <a14:foregroundMark x1="49898" y1="58127" x2="49898" y2="58127"/>
                          <a14:foregroundMark x1="49898" y1="63085" x2="49898" y2="63085"/>
                          <a14:foregroundMark x1="53374" y1="58678" x2="53374" y2="58678"/>
                          <a14:foregroundMark x1="43763" y1="60882" x2="43763" y2="60882"/>
                          <a14:foregroundMark x1="39264" y1="69972" x2="39264" y2="69972"/>
                          <a14:foregroundMark x1="61554" y1="64738" x2="61554" y2="64738"/>
                          <a14:backgroundMark x1="59918" y1="69421" x2="59918" y2="69421"/>
                          <a14:backgroundMark x1="55419" y1="63085" x2="55419" y2="630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79463"/>
              <a:ext cx="3105150" cy="2305050"/>
            </a:xfrm>
            <a:prstGeom prst="rect">
              <a:avLst/>
            </a:prstGeom>
          </p:spPr>
        </p:pic>
        <p:sp>
          <p:nvSpPr>
            <p:cNvPr id="23" name="Rectangle 22"/>
            <p:cNvSpPr/>
            <p:nvPr/>
          </p:nvSpPr>
          <p:spPr>
            <a:xfrm rot="18881149">
              <a:off x="1189805" y="3571280"/>
              <a:ext cx="784300" cy="742917"/>
            </a:xfrm>
            <a:prstGeom prst="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062104" y="3753662"/>
              <a:ext cx="10287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Arial"/>
                  <a:cs typeface="Arial"/>
                </a:rPr>
                <a:t>H3K27ac</a:t>
              </a:r>
              <a:endParaRPr lang="en-US" sz="1600" dirty="0">
                <a:latin typeface="Arial"/>
                <a:cs typeface="Arial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-36496" y="1506338"/>
            <a:ext cx="4737100" cy="2025650"/>
            <a:chOff x="-36496" y="1506338"/>
            <a:chExt cx="4737100" cy="2025650"/>
          </a:xfrm>
        </p:grpSpPr>
        <p:pic>
          <p:nvPicPr>
            <p:cNvPr id="26" name="Picture 25" descr="Screen Shot 2015-04-12 at 7.58.43 PM.png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718" b="97492" l="0" r="9678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496" y="1506338"/>
              <a:ext cx="4737100" cy="2025650"/>
            </a:xfrm>
            <a:prstGeom prst="rect">
              <a:avLst/>
            </a:prstGeom>
          </p:spPr>
        </p:pic>
        <p:sp>
          <p:nvSpPr>
            <p:cNvPr id="27" name="Rectangle 26"/>
            <p:cNvSpPr/>
            <p:nvPr/>
          </p:nvSpPr>
          <p:spPr>
            <a:xfrm rot="18881149">
              <a:off x="2169928" y="2548005"/>
              <a:ext cx="598730" cy="696605"/>
            </a:xfrm>
            <a:prstGeom prst="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22683" y="2701655"/>
              <a:ext cx="923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latin typeface="Arial"/>
                  <a:cs typeface="Arial"/>
                </a:rPr>
                <a:t>H3K27ac</a:t>
              </a:r>
              <a:endParaRPr lang="en-US" sz="1400" dirty="0"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2840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  <p:bldP spid="18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The Team</a:t>
            </a:r>
            <a:endParaRPr lang="en-US" sz="3600" dirty="0">
              <a:latin typeface="Arial"/>
              <a:cs typeface="Arial"/>
            </a:endParaRPr>
          </a:p>
        </p:txBody>
      </p:sp>
      <p:pic>
        <p:nvPicPr>
          <p:cNvPr id="4" name="Picture 3" descr="Screen Shot 2015-04-12 at 8.18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052" y="2398636"/>
            <a:ext cx="1329748" cy="1925713"/>
          </a:xfrm>
          <a:prstGeom prst="rect">
            <a:avLst/>
          </a:prstGeom>
        </p:spPr>
      </p:pic>
      <p:pic>
        <p:nvPicPr>
          <p:cNvPr id="5" name="Picture 4" descr="Screen Shot 2015-04-12 at 8.18.1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621" y="2382761"/>
            <a:ext cx="1329748" cy="1925713"/>
          </a:xfrm>
          <a:prstGeom prst="rect">
            <a:avLst/>
          </a:prstGeom>
        </p:spPr>
      </p:pic>
      <p:pic>
        <p:nvPicPr>
          <p:cNvPr id="6" name="Picture 5" descr="Screen Shot 2015-04-12 at 8.18.2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94306"/>
            <a:ext cx="1329748" cy="1925713"/>
          </a:xfrm>
          <a:prstGeom prst="rect">
            <a:avLst/>
          </a:prstGeom>
        </p:spPr>
      </p:pic>
      <p:pic>
        <p:nvPicPr>
          <p:cNvPr id="7" name="Picture 6" descr="Screen Shot 2015-04-12 at 8.18.23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615" y="2382761"/>
            <a:ext cx="1329748" cy="19257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7088" y="4343109"/>
            <a:ext cx="16979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Genome Assembly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68303" y="4354654"/>
            <a:ext cx="1771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Sample Preparation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87349" y="4347436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Transcriptome</a:t>
            </a:r>
            <a:r>
              <a:rPr lang="en-US" sz="1400" dirty="0" smtClean="0">
                <a:latin typeface="Arial"/>
                <a:cs typeface="Arial"/>
              </a:rPr>
              <a:t> Assembly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64107" y="4346434"/>
            <a:ext cx="22238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Transcriptome</a:t>
            </a:r>
            <a:r>
              <a:rPr lang="en-US" sz="1400" dirty="0" smtClean="0">
                <a:latin typeface="Arial"/>
                <a:cs typeface="Arial"/>
              </a:rPr>
              <a:t> Annotation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4825" y="1984375"/>
            <a:ext cx="1249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Erin </a:t>
            </a:r>
            <a:r>
              <a:rPr lang="en-US" dirty="0" err="1" smtClean="0">
                <a:latin typeface="Arial"/>
                <a:cs typeface="Arial"/>
              </a:rPr>
              <a:t>Giglio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5353" y="1984375"/>
            <a:ext cx="1877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Mariam </a:t>
            </a:r>
            <a:r>
              <a:rPr lang="en-US" dirty="0" err="1" smtClean="0">
                <a:latin typeface="Arial"/>
                <a:cs typeface="Arial"/>
              </a:rPr>
              <a:t>Okhovat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01270" y="1984375"/>
            <a:ext cx="1493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David Zheng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65088" y="1983403"/>
            <a:ext cx="1852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Alejandro </a:t>
            </a:r>
            <a:r>
              <a:rPr lang="en-US" dirty="0" err="1" smtClean="0">
                <a:latin typeface="Arial"/>
                <a:cs typeface="Arial"/>
              </a:rPr>
              <a:t>Berrio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4801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3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Acknowledgements</a:t>
            </a:r>
            <a:endParaRPr lang="en-US" sz="3600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9636" y="1417638"/>
            <a:ext cx="56119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Center for Computational Biology and Bioinformatics:</a:t>
            </a:r>
          </a:p>
          <a:p>
            <a:r>
              <a:rPr lang="en-US" dirty="0" err="1" smtClean="0">
                <a:latin typeface="Arial"/>
                <a:cs typeface="Arial"/>
              </a:rPr>
              <a:t>Dhivya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Arasappan</a:t>
            </a:r>
            <a:endParaRPr lang="en-US" dirty="0" smtClean="0">
              <a:latin typeface="Arial"/>
              <a:cs typeface="Arial"/>
            </a:endParaRPr>
          </a:p>
          <a:p>
            <a:r>
              <a:rPr lang="en-US" dirty="0" err="1" smtClean="0">
                <a:latin typeface="Arial"/>
                <a:cs typeface="Arial"/>
              </a:rPr>
              <a:t>Benni</a:t>
            </a:r>
            <a:r>
              <a:rPr lang="en-US" dirty="0" smtClean="0">
                <a:latin typeface="Arial"/>
                <a:cs typeface="Arial"/>
              </a:rPr>
              <a:t> Goetz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0986" y="2340968"/>
            <a:ext cx="1364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rial"/>
                <a:cs typeface="Arial"/>
              </a:rPr>
              <a:t>Misha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Matz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7" name="Picture 6" descr="Screen Shot 2015-04-12 at 8.27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869" y="5318373"/>
            <a:ext cx="1699838" cy="1397022"/>
          </a:xfrm>
          <a:prstGeom prst="rect">
            <a:avLst/>
          </a:prstGeom>
        </p:spPr>
      </p:pic>
      <p:pic>
        <p:nvPicPr>
          <p:cNvPr id="8" name="Picture 7" descr="Screen Shot 2015-04-12 at 8.26.1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807" y="5318373"/>
            <a:ext cx="1707471" cy="139702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8808" y="4949041"/>
            <a:ext cx="140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Phelps Lab: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986" y="2809716"/>
            <a:ext cx="1544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Steve Phelps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3" name="Picture 2" descr="downloa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62" y="3173375"/>
            <a:ext cx="1229307" cy="177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18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The Model System</a:t>
            </a:r>
            <a:endParaRPr lang="en-US" sz="3600" dirty="0">
              <a:latin typeface="Arial"/>
              <a:cs typeface="Arial"/>
            </a:endParaRPr>
          </a:p>
        </p:txBody>
      </p:sp>
      <p:pic>
        <p:nvPicPr>
          <p:cNvPr id="4" name="Picture 3" descr="medium (1)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35" y="4315077"/>
            <a:ext cx="3449990" cy="2124517"/>
          </a:xfrm>
          <a:prstGeom prst="rect">
            <a:avLst/>
          </a:prstGeom>
        </p:spPr>
      </p:pic>
      <p:pic>
        <p:nvPicPr>
          <p:cNvPr id="5" name="Picture 4" descr="Screen Shot 2015-04-05 at 11.47.27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35" y="1517036"/>
            <a:ext cx="3449990" cy="2241694"/>
          </a:xfrm>
          <a:prstGeom prst="rect">
            <a:avLst/>
          </a:prstGeom>
        </p:spPr>
      </p:pic>
      <p:pic>
        <p:nvPicPr>
          <p:cNvPr id="6" name="Picture 5" descr="Screen Shot 2015-04-05 at 1.37.18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541" y="4556330"/>
            <a:ext cx="3335259" cy="1513048"/>
          </a:xfrm>
          <a:prstGeom prst="rect">
            <a:avLst/>
          </a:prstGeom>
        </p:spPr>
      </p:pic>
      <p:pic>
        <p:nvPicPr>
          <p:cNvPr id="7" name="Picture 6" descr="Screen Shot 2015-04-05 at 1.38.38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911" y="1758127"/>
            <a:ext cx="3333889" cy="1512426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5340140" y="6068966"/>
            <a:ext cx="3339795" cy="41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5340140" y="3267336"/>
            <a:ext cx="3346660" cy="3217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5351541" y="1758127"/>
            <a:ext cx="0" cy="15130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5351541" y="4556333"/>
            <a:ext cx="0" cy="151263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5892803" y="6068966"/>
            <a:ext cx="2981718" cy="282126"/>
            <a:chOff x="5892803" y="3595357"/>
            <a:chExt cx="2981718" cy="282126"/>
          </a:xfrm>
        </p:grpSpPr>
        <p:sp>
          <p:nvSpPr>
            <p:cNvPr id="18" name="TextBox 17"/>
            <p:cNvSpPr txBox="1"/>
            <p:nvPr/>
          </p:nvSpPr>
          <p:spPr>
            <a:xfrm>
              <a:off x="5892803" y="3595357"/>
              <a:ext cx="39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"/>
                  <a:cs typeface="Arial"/>
                </a:rPr>
                <a:t>1.0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759508" y="3595571"/>
              <a:ext cx="39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"/>
                  <a:cs typeface="Arial"/>
                </a:rPr>
                <a:t>2.0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615015" y="3595571"/>
              <a:ext cx="39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/>
                  <a:cs typeface="Arial"/>
                </a:rPr>
                <a:t>3</a:t>
              </a:r>
              <a:r>
                <a:rPr lang="en-US" sz="1200" dirty="0" smtClean="0">
                  <a:latin typeface="Arial"/>
                  <a:cs typeface="Arial"/>
                </a:rPr>
                <a:t>.0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475929" y="3600484"/>
              <a:ext cx="39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"/>
                  <a:cs typeface="Arial"/>
                </a:rPr>
                <a:t>4.0</a:t>
              </a:r>
              <a:endParaRPr lang="en-US" sz="1200" dirty="0">
                <a:latin typeface="Arial"/>
                <a:cs typeface="Arial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6092544" y="3600484"/>
              <a:ext cx="0" cy="5999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958904" y="3601854"/>
              <a:ext cx="0" cy="5999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7811534" y="3603224"/>
              <a:ext cx="0" cy="5999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8669802" y="3597729"/>
              <a:ext cx="0" cy="59999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5892803" y="3278416"/>
            <a:ext cx="2981718" cy="282906"/>
            <a:chOff x="5892803" y="3594577"/>
            <a:chExt cx="2981718" cy="282906"/>
          </a:xfrm>
        </p:grpSpPr>
        <p:sp>
          <p:nvSpPr>
            <p:cNvPr id="36" name="TextBox 35"/>
            <p:cNvSpPr txBox="1"/>
            <p:nvPr/>
          </p:nvSpPr>
          <p:spPr>
            <a:xfrm>
              <a:off x="5892803" y="3595357"/>
              <a:ext cx="39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"/>
                  <a:cs typeface="Arial"/>
                </a:rPr>
                <a:t>1.0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759508" y="3595571"/>
              <a:ext cx="39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"/>
                  <a:cs typeface="Arial"/>
                </a:rPr>
                <a:t>2.0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615015" y="3595571"/>
              <a:ext cx="39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/>
                  <a:cs typeface="Arial"/>
                </a:rPr>
                <a:t>3</a:t>
              </a:r>
              <a:r>
                <a:rPr lang="en-US" sz="1200" dirty="0" smtClean="0">
                  <a:latin typeface="Arial"/>
                  <a:cs typeface="Arial"/>
                </a:rPr>
                <a:t>.0</a:t>
              </a:r>
              <a:endParaRPr lang="en-US" sz="1200" dirty="0">
                <a:latin typeface="Arial"/>
                <a:cs typeface="Arial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475929" y="3600484"/>
              <a:ext cx="39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"/>
                  <a:cs typeface="Arial"/>
                </a:rPr>
                <a:t>4.0</a:t>
              </a:r>
              <a:endParaRPr lang="en-US" sz="1200" dirty="0">
                <a:latin typeface="Arial"/>
                <a:cs typeface="Arial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6092544" y="3594577"/>
              <a:ext cx="0" cy="59999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6958904" y="3595947"/>
              <a:ext cx="0" cy="5999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7811534" y="3597317"/>
              <a:ext cx="0" cy="5999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8675709" y="3597729"/>
              <a:ext cx="0" cy="59999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6"/>
          <p:cNvSpPr txBox="1"/>
          <p:nvPr/>
        </p:nvSpPr>
        <p:spPr>
          <a:xfrm>
            <a:off x="5004742" y="5802995"/>
            <a:ext cx="355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20</a:t>
            </a:r>
            <a:endParaRPr lang="en-US" sz="1200" dirty="0">
              <a:latin typeface="Arial"/>
              <a:cs typeface="Arial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5296118" y="6068966"/>
            <a:ext cx="4877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291364" y="5784246"/>
            <a:ext cx="487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5291364" y="5456106"/>
            <a:ext cx="487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5293178" y="5126421"/>
            <a:ext cx="487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5291364" y="4838611"/>
            <a:ext cx="487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5295900" y="4570366"/>
            <a:ext cx="487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5005744" y="5501682"/>
            <a:ext cx="355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40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04898" y="5179107"/>
            <a:ext cx="355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60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999974" y="4849422"/>
            <a:ext cx="355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80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29383" y="4554747"/>
            <a:ext cx="4414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100</a:t>
            </a:r>
            <a:endParaRPr lang="en-US" sz="1200" dirty="0">
              <a:latin typeface="Arial"/>
              <a:cs typeface="Arial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 flipV="1">
            <a:off x="5352911" y="1738110"/>
            <a:ext cx="0" cy="1512633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006112" y="2984772"/>
            <a:ext cx="355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20</a:t>
            </a:r>
            <a:endParaRPr lang="en-US" sz="1200" dirty="0">
              <a:latin typeface="Arial"/>
              <a:cs typeface="Arial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 flipH="1">
            <a:off x="5293580" y="3270306"/>
            <a:ext cx="4877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5292734" y="2966023"/>
            <a:ext cx="487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5292734" y="2637883"/>
            <a:ext cx="487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5294548" y="2308198"/>
            <a:ext cx="4877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5292734" y="2020388"/>
            <a:ext cx="4877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5297270" y="1748968"/>
            <a:ext cx="48776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5007114" y="2683459"/>
            <a:ext cx="355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40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006268" y="2360884"/>
            <a:ext cx="355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60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001344" y="2031199"/>
            <a:ext cx="355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80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930753" y="1736524"/>
            <a:ext cx="4414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100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701752" y="6345965"/>
            <a:ext cx="10258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Time (sec)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88" name="TextBox 87"/>
          <p:cNvSpPr txBox="1"/>
          <p:nvPr/>
        </p:nvSpPr>
        <p:spPr>
          <a:xfrm rot="16200000">
            <a:off x="4171071" y="2375625"/>
            <a:ext cx="1391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Frequency kHz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89" name="TextBox 88"/>
          <p:cNvSpPr txBox="1"/>
          <p:nvPr/>
        </p:nvSpPr>
        <p:spPr>
          <a:xfrm rot="16200000">
            <a:off x="4171071" y="5185776"/>
            <a:ext cx="1391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Frequency kHz</a:t>
            </a:r>
            <a:endParaRPr lang="en-US" sz="1400" dirty="0">
              <a:latin typeface="Arial"/>
              <a:cs typeface="Arial"/>
            </a:endParaRPr>
          </a:p>
        </p:txBody>
      </p:sp>
      <p:pic>
        <p:nvPicPr>
          <p:cNvPr id="9" name="Male Alston's singing mouse (S. teguina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0800" y="6312594"/>
            <a:ext cx="456005" cy="45600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32000" y="6350193"/>
            <a:ext cx="1804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latin typeface="Arial"/>
                <a:cs typeface="Arial"/>
              </a:rPr>
              <a:t>Baiomys</a:t>
            </a:r>
            <a:r>
              <a:rPr lang="en-US" i="1" dirty="0" smtClean="0">
                <a:latin typeface="Arial"/>
                <a:cs typeface="Arial"/>
              </a:rPr>
              <a:t> </a:t>
            </a:r>
            <a:r>
              <a:rPr lang="en-US" i="1" dirty="0" err="1" smtClean="0">
                <a:latin typeface="Arial"/>
                <a:cs typeface="Arial"/>
              </a:rPr>
              <a:t>taylori</a:t>
            </a:r>
            <a:endParaRPr lang="en-US" i="1" dirty="0">
              <a:latin typeface="Arial"/>
              <a:cs typeface="Arial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825625" y="3691745"/>
            <a:ext cx="2253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latin typeface="Arial"/>
                <a:cs typeface="Arial"/>
              </a:rPr>
              <a:t>Scotinomys</a:t>
            </a:r>
            <a:r>
              <a:rPr lang="en-US" i="1" dirty="0" smtClean="0">
                <a:latin typeface="Arial"/>
                <a:cs typeface="Arial"/>
              </a:rPr>
              <a:t> </a:t>
            </a:r>
            <a:r>
              <a:rPr lang="en-US" i="1" dirty="0" err="1" smtClean="0">
                <a:latin typeface="Arial"/>
                <a:cs typeface="Arial"/>
              </a:rPr>
              <a:t>teguina</a:t>
            </a:r>
            <a:endParaRPr lang="en-US" i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05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The Habitat</a:t>
            </a:r>
            <a:endParaRPr lang="en-US" sz="3600" dirty="0">
              <a:latin typeface="Arial"/>
              <a:cs typeface="Arial"/>
            </a:endParaRPr>
          </a:p>
        </p:txBody>
      </p:sp>
      <p:pic>
        <p:nvPicPr>
          <p:cNvPr id="4" name="Picture 3" descr="ScotTegRangeM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63" y="1683733"/>
            <a:ext cx="4182929" cy="2910860"/>
          </a:xfrm>
          <a:prstGeom prst="rect">
            <a:avLst/>
          </a:prstGeom>
        </p:spPr>
      </p:pic>
      <p:pic>
        <p:nvPicPr>
          <p:cNvPr id="5" name="Picture 4" descr="Screen Shot 2015-04-05 at 1.53.43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355" y="4075560"/>
            <a:ext cx="4252691" cy="2582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91193" y="2330064"/>
            <a:ext cx="465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They reside in </a:t>
            </a:r>
            <a:r>
              <a:rPr lang="en-US" smtClean="0">
                <a:latin typeface="Arial"/>
                <a:cs typeface="Arial"/>
              </a:rPr>
              <a:t>cloud forests across </a:t>
            </a:r>
            <a:r>
              <a:rPr lang="en-US" dirty="0" smtClean="0">
                <a:latin typeface="Arial"/>
                <a:cs typeface="Arial"/>
              </a:rPr>
              <a:t>Central America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8263" y="4963825"/>
            <a:ext cx="465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D</a:t>
            </a:r>
            <a:r>
              <a:rPr lang="en-US" dirty="0" smtClean="0">
                <a:latin typeface="Arial"/>
                <a:cs typeface="Arial"/>
              </a:rPr>
              <a:t>iurnal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8263" y="5404408"/>
            <a:ext cx="465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Usually between 1500m and 2200m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90407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Approach</a:t>
            </a:r>
            <a:endParaRPr lang="en-US" sz="3600" dirty="0">
              <a:latin typeface="Arial"/>
              <a:cs typeface="Arial"/>
            </a:endParaRPr>
          </a:p>
        </p:txBody>
      </p:sp>
      <p:pic>
        <p:nvPicPr>
          <p:cNvPr id="4" name="Picture 3" descr="Blake_sie_cove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47" y="1417638"/>
            <a:ext cx="2397079" cy="3779178"/>
          </a:xfrm>
          <a:prstGeom prst="rect">
            <a:avLst/>
          </a:prstGeom>
        </p:spPr>
      </p:pic>
      <p:pic>
        <p:nvPicPr>
          <p:cNvPr id="10" name="Picture 9" descr="2653007441_8feb809569_b (1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375" y="2117532"/>
            <a:ext cx="4046872" cy="22803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1147" y="5436721"/>
            <a:ext cx="7239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/>
                <a:cs typeface="Arial"/>
              </a:rPr>
              <a:t>Goal: To build a high quality genome and reference </a:t>
            </a:r>
            <a:r>
              <a:rPr lang="en-US" dirty="0" err="1" smtClean="0">
                <a:latin typeface="Arial"/>
                <a:cs typeface="Arial"/>
              </a:rPr>
              <a:t>transcriptome</a:t>
            </a:r>
            <a:r>
              <a:rPr lang="en-US" dirty="0" smtClean="0">
                <a:latin typeface="Arial"/>
                <a:cs typeface="Arial"/>
              </a:rPr>
              <a:t> for Alston’s singing mouse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418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Methods: Genome Assembly</a:t>
            </a:r>
            <a:endParaRPr lang="en-US" sz="3600" dirty="0">
              <a:latin typeface="Arial"/>
              <a:cs typeface="Arial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633871" y="1476452"/>
            <a:ext cx="3866599" cy="4766160"/>
            <a:chOff x="4764887" y="1317398"/>
            <a:chExt cx="3866599" cy="4766160"/>
          </a:xfrm>
        </p:grpSpPr>
        <p:pic>
          <p:nvPicPr>
            <p:cNvPr id="25" name="Picture 24" descr="Sequencing_white.ai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4887" y="1424972"/>
              <a:ext cx="2119848" cy="3091345"/>
            </a:xfrm>
            <a:prstGeom prst="rect">
              <a:avLst/>
            </a:prstGeom>
          </p:spPr>
        </p:pic>
        <p:pic>
          <p:nvPicPr>
            <p:cNvPr id="26" name="Picture 25" descr="PacBIO_white.ai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7923" y="1424972"/>
              <a:ext cx="2203563" cy="3197784"/>
            </a:xfrm>
            <a:prstGeom prst="rect">
              <a:avLst/>
            </a:prstGeom>
          </p:spPr>
        </p:pic>
        <p:sp>
          <p:nvSpPr>
            <p:cNvPr id="27" name="Rounded Rectangle 26"/>
            <p:cNvSpPr/>
            <p:nvPr/>
          </p:nvSpPr>
          <p:spPr>
            <a:xfrm>
              <a:off x="5548625" y="3679633"/>
              <a:ext cx="2373398" cy="369332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549124" y="3679633"/>
              <a:ext cx="25145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>
                  <a:solidFill>
                    <a:schemeClr val="bg1"/>
                  </a:solidFill>
                  <a:latin typeface="Arial"/>
                  <a:cs typeface="Arial"/>
                </a:rPr>
                <a:t>FastQC</a:t>
              </a:r>
              <a:r>
                <a:rPr lang="en-US" sz="1600" dirty="0" smtClean="0">
                  <a:solidFill>
                    <a:schemeClr val="bg1"/>
                  </a:solidFill>
                  <a:latin typeface="Arial"/>
                  <a:cs typeface="Arial"/>
                </a:rPr>
                <a:t> check on reads</a:t>
              </a:r>
              <a:endParaRPr lang="en-US" sz="16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6440253" y="2471553"/>
              <a:ext cx="282242" cy="2372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ounded Rectangle 29"/>
            <p:cNvSpPr/>
            <p:nvPr/>
          </p:nvSpPr>
          <p:spPr>
            <a:xfrm>
              <a:off x="5548625" y="4177237"/>
              <a:ext cx="2373398" cy="584776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84480" y="4164409"/>
              <a:ext cx="251452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Arial"/>
                  <a:cs typeface="Arial"/>
                </a:rPr>
                <a:t>ALL_PATHS with mate pair and fragment</a:t>
              </a:r>
              <a:endParaRPr lang="en-US" sz="16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5548625" y="4868413"/>
              <a:ext cx="2373398" cy="584776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84480" y="4855585"/>
              <a:ext cx="251452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Arial"/>
                  <a:cs typeface="Arial"/>
                </a:rPr>
                <a:t>SSPACE with other two fragment libraries</a:t>
              </a:r>
              <a:endParaRPr lang="en-US" sz="16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5548625" y="5565622"/>
              <a:ext cx="2373398" cy="484498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458283" y="5498782"/>
              <a:ext cx="251452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Arial"/>
                  <a:cs typeface="Arial"/>
                </a:rPr>
                <a:t> Merge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/>
                  <a:cs typeface="Arial"/>
                </a:rPr>
                <a:t>PacBio</a:t>
              </a:r>
              <a:r>
                <a:rPr lang="en-US" sz="1600" dirty="0" smtClean="0">
                  <a:solidFill>
                    <a:schemeClr val="bg1"/>
                  </a:solidFill>
                  <a:latin typeface="Arial"/>
                  <a:cs typeface="Arial"/>
                </a:rPr>
                <a:t> reads into PB Jelly </a:t>
              </a:r>
              <a:endParaRPr lang="en-US" sz="16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5535796" y="2708830"/>
              <a:ext cx="2373398" cy="86076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471651" y="2709885"/>
              <a:ext cx="25145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Arial"/>
                  <a:cs typeface="Arial"/>
                </a:rPr>
                <a:t>Generated three types of libraries: fragment(x3), mate pair, and long reads </a:t>
              </a:r>
              <a:endParaRPr lang="en-US" sz="16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>
              <a:off x="6773765" y="5545259"/>
              <a:ext cx="0" cy="2565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6772217" y="4851011"/>
              <a:ext cx="0" cy="2565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6770669" y="4143935"/>
              <a:ext cx="0" cy="2565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6769121" y="3654935"/>
              <a:ext cx="0" cy="2565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>
              <a:endCxn id="37" idx="0"/>
            </p:cNvCxnSpPr>
            <p:nvPr/>
          </p:nvCxnSpPr>
          <p:spPr>
            <a:xfrm flipH="1">
              <a:off x="6728911" y="2471553"/>
              <a:ext cx="267882" cy="2383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Picture 42" descr="Picture1 2.png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0253" y="1317398"/>
              <a:ext cx="756858" cy="4980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3055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The Libraries</a:t>
            </a:r>
            <a:endParaRPr lang="en-US" sz="3600" dirty="0">
              <a:latin typeface="Arial"/>
              <a:cs typeface="Arial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4867469" y="1250051"/>
            <a:ext cx="2784219" cy="3048786"/>
            <a:chOff x="5772773" y="1250051"/>
            <a:chExt cx="2784219" cy="3048786"/>
          </a:xfrm>
        </p:grpSpPr>
        <p:sp>
          <p:nvSpPr>
            <p:cNvPr id="32" name="Double Brace 31"/>
            <p:cNvSpPr/>
            <p:nvPr/>
          </p:nvSpPr>
          <p:spPr>
            <a:xfrm>
              <a:off x="6288720" y="3349919"/>
              <a:ext cx="2268272" cy="948918"/>
            </a:xfrm>
            <a:prstGeom prst="bracePair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7179460" y="1543558"/>
              <a:ext cx="472959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7179460" y="1671590"/>
              <a:ext cx="472959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7179460" y="1799623"/>
              <a:ext cx="472959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7179460" y="1927655"/>
              <a:ext cx="472959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Double Brace 16"/>
            <p:cNvSpPr/>
            <p:nvPr/>
          </p:nvSpPr>
          <p:spPr>
            <a:xfrm>
              <a:off x="6867504" y="1250051"/>
              <a:ext cx="1110530" cy="948917"/>
            </a:xfrm>
            <a:prstGeom prst="bracePai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6542279" y="3615476"/>
              <a:ext cx="1779263" cy="384099"/>
              <a:chOff x="1800131" y="2687719"/>
              <a:chExt cx="517848" cy="457202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 flipV="1">
                <a:off x="1800131" y="2687719"/>
                <a:ext cx="517848" cy="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V="1">
                <a:off x="1800131" y="2840119"/>
                <a:ext cx="517848" cy="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V="1">
                <a:off x="1800131" y="2992519"/>
                <a:ext cx="517848" cy="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V="1">
                <a:off x="1800131" y="3144919"/>
                <a:ext cx="517848" cy="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" name="Straight Connector 22"/>
            <p:cNvCxnSpPr/>
            <p:nvPr/>
          </p:nvCxnSpPr>
          <p:spPr>
            <a:xfrm flipV="1">
              <a:off x="6987844" y="2592800"/>
              <a:ext cx="896820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6987844" y="2720832"/>
              <a:ext cx="896820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6987844" y="2848866"/>
              <a:ext cx="89682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6987844" y="2976899"/>
              <a:ext cx="89682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Double Brace 26"/>
            <p:cNvSpPr/>
            <p:nvPr/>
          </p:nvSpPr>
          <p:spPr>
            <a:xfrm>
              <a:off x="6705582" y="2327243"/>
              <a:ext cx="1452656" cy="948918"/>
            </a:xfrm>
            <a:prstGeom prst="bracePair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 flipV="1">
              <a:off x="7153111" y="1452898"/>
              <a:ext cx="304575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flipH="1">
              <a:off x="7321226" y="2011471"/>
              <a:ext cx="30484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flipH="1">
              <a:off x="8016697" y="4096495"/>
              <a:ext cx="30484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V="1">
              <a:off x="6542279" y="3506542"/>
              <a:ext cx="304575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H="1">
              <a:off x="7579820" y="3051648"/>
              <a:ext cx="30484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flipV="1">
              <a:off x="7000823" y="2491348"/>
              <a:ext cx="304575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6376086" y="1528366"/>
              <a:ext cx="520409" cy="31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170 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193783" y="2606109"/>
              <a:ext cx="520409" cy="31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400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772773" y="3627014"/>
              <a:ext cx="520407" cy="31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900</a:t>
              </a:r>
              <a:endParaRPr lang="en-US" dirty="0">
                <a:latin typeface="Arial"/>
                <a:cs typeface="Arial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299181" y="4355537"/>
            <a:ext cx="1812212" cy="1123336"/>
            <a:chOff x="6204485" y="4355537"/>
            <a:chExt cx="1812212" cy="1123336"/>
          </a:xfrm>
        </p:grpSpPr>
        <p:sp>
          <p:nvSpPr>
            <p:cNvPr id="38" name="TextBox 37"/>
            <p:cNvSpPr txBox="1"/>
            <p:nvPr/>
          </p:nvSpPr>
          <p:spPr>
            <a:xfrm>
              <a:off x="6204485" y="4729958"/>
              <a:ext cx="637657" cy="31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3000</a:t>
              </a:r>
              <a:endParaRPr lang="en-US" dirty="0">
                <a:latin typeface="Arial"/>
                <a:cs typeface="Arial"/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6842826" y="4355537"/>
              <a:ext cx="1173871" cy="1123336"/>
              <a:chOff x="6941853" y="4390471"/>
              <a:chExt cx="1110530" cy="948917"/>
            </a:xfrm>
          </p:grpSpPr>
          <p:grpSp>
            <p:nvGrpSpPr>
              <p:cNvPr id="39" name="Group 38"/>
              <p:cNvGrpSpPr/>
              <p:nvPr/>
            </p:nvGrpSpPr>
            <p:grpSpPr>
              <a:xfrm>
                <a:off x="7143482" y="4570695"/>
                <a:ext cx="695089" cy="689754"/>
                <a:chOff x="1556765" y="5487436"/>
                <a:chExt cx="1080135" cy="1128897"/>
              </a:xfrm>
            </p:grpSpPr>
            <p:sp>
              <p:nvSpPr>
                <p:cNvPr id="40" name="Oval 39"/>
                <p:cNvSpPr/>
                <p:nvPr/>
              </p:nvSpPr>
              <p:spPr>
                <a:xfrm>
                  <a:off x="1577593" y="5487436"/>
                  <a:ext cx="1048214" cy="989128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Rectangle 40"/>
                <p:cNvSpPr/>
                <p:nvPr/>
              </p:nvSpPr>
              <p:spPr>
                <a:xfrm>
                  <a:off x="1973997" y="6319999"/>
                  <a:ext cx="268111" cy="29633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Circular Arrow 41"/>
                <p:cNvSpPr/>
                <p:nvPr/>
              </p:nvSpPr>
              <p:spPr>
                <a:xfrm rot="12919152">
                  <a:off x="1556765" y="6270866"/>
                  <a:ext cx="415594" cy="154923"/>
                </a:xfrm>
                <a:prstGeom prst="circularArrow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Circular Arrow 42"/>
                <p:cNvSpPr/>
                <p:nvPr/>
              </p:nvSpPr>
              <p:spPr>
                <a:xfrm rot="8373161">
                  <a:off x="2215129" y="6269707"/>
                  <a:ext cx="421771" cy="150484"/>
                </a:xfrm>
                <a:prstGeom prst="circularArrow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4" name="Double Brace 43"/>
              <p:cNvSpPr/>
              <p:nvPr/>
            </p:nvSpPr>
            <p:spPr>
              <a:xfrm>
                <a:off x="6941853" y="4390471"/>
                <a:ext cx="1110530" cy="948917"/>
              </a:xfrm>
              <a:prstGeom prst="bracePair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48" name="Straight Connector 47"/>
          <p:cNvCxnSpPr/>
          <p:nvPr/>
        </p:nvCxnSpPr>
        <p:spPr>
          <a:xfrm>
            <a:off x="4821726" y="5761144"/>
            <a:ext cx="317307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Double Brace 48"/>
          <p:cNvSpPr/>
          <p:nvPr/>
        </p:nvSpPr>
        <p:spPr>
          <a:xfrm>
            <a:off x="4601480" y="5532949"/>
            <a:ext cx="3597217" cy="1129520"/>
          </a:xfrm>
          <a:prstGeom prst="bracePai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Arrow Connector 49"/>
          <p:cNvCxnSpPr/>
          <p:nvPr/>
        </p:nvCxnSpPr>
        <p:spPr>
          <a:xfrm flipV="1">
            <a:off x="4821726" y="5644394"/>
            <a:ext cx="333483" cy="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4821495" y="5903537"/>
            <a:ext cx="333483" cy="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4818674" y="6140603"/>
            <a:ext cx="333483" cy="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4815853" y="6405891"/>
            <a:ext cx="333483" cy="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4833016" y="6007237"/>
            <a:ext cx="3161789" cy="5084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4816084" y="6253704"/>
            <a:ext cx="3178721" cy="9794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827374" y="6542897"/>
            <a:ext cx="3167431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380535" y="5905506"/>
            <a:ext cx="1288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6000-8000 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61" name="Picture 60" descr="Sequencing_white.a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065" y="1659600"/>
            <a:ext cx="1559534" cy="2355783"/>
          </a:xfrm>
          <a:prstGeom prst="rect">
            <a:avLst/>
          </a:prstGeom>
        </p:spPr>
      </p:pic>
      <p:pic>
        <p:nvPicPr>
          <p:cNvPr id="62" name="Picture 61" descr="PacBIO_whit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401" y="1659600"/>
            <a:ext cx="1621122" cy="2436895"/>
          </a:xfrm>
          <a:prstGeom prst="rect">
            <a:avLst/>
          </a:prstGeom>
        </p:spPr>
      </p:pic>
      <p:cxnSp>
        <p:nvCxnSpPr>
          <p:cNvPr id="65" name="Straight Arrow Connector 64"/>
          <p:cNvCxnSpPr/>
          <p:nvPr/>
        </p:nvCxnSpPr>
        <p:spPr>
          <a:xfrm>
            <a:off x="1018472" y="2457154"/>
            <a:ext cx="207640" cy="18081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Rounded Rectangle 71"/>
          <p:cNvSpPr/>
          <p:nvPr/>
        </p:nvSpPr>
        <p:spPr>
          <a:xfrm>
            <a:off x="353079" y="2637973"/>
            <a:ext cx="1746067" cy="6559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/>
          <p:cNvSpPr txBox="1"/>
          <p:nvPr/>
        </p:nvSpPr>
        <p:spPr>
          <a:xfrm>
            <a:off x="310535" y="2642201"/>
            <a:ext cx="1849888" cy="1248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Generated three types of libraries: fragment(x3), mate pair, and long reads 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78" name="Straight Arrow Connector 77"/>
          <p:cNvCxnSpPr>
            <a:endCxn id="73" idx="0"/>
          </p:cNvCxnSpPr>
          <p:nvPr/>
        </p:nvCxnSpPr>
        <p:spPr>
          <a:xfrm flipH="1">
            <a:off x="1235479" y="2460578"/>
            <a:ext cx="197075" cy="1816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7124905" y="1518321"/>
            <a:ext cx="1288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253 million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277305" y="2602464"/>
            <a:ext cx="1288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192 million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651688" y="3615478"/>
            <a:ext cx="1288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176 million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111393" y="4729958"/>
            <a:ext cx="1288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160 million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198697" y="5884372"/>
            <a:ext cx="685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350k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5534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7" grpId="0"/>
      <p:bldP spid="4" grpId="0"/>
      <p:bldP spid="63" grpId="0"/>
      <p:bldP spid="64" grpId="0"/>
      <p:bldP spid="66" grpId="0"/>
      <p:bldP spid="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867469" y="1250051"/>
            <a:ext cx="2784219" cy="3048786"/>
            <a:chOff x="5772773" y="1250051"/>
            <a:chExt cx="2784219" cy="3048786"/>
          </a:xfrm>
        </p:grpSpPr>
        <p:sp>
          <p:nvSpPr>
            <p:cNvPr id="5" name="Double Brace 4"/>
            <p:cNvSpPr/>
            <p:nvPr/>
          </p:nvSpPr>
          <p:spPr>
            <a:xfrm>
              <a:off x="6288720" y="3349919"/>
              <a:ext cx="2268272" cy="948918"/>
            </a:xfrm>
            <a:prstGeom prst="bracePair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/>
            <p:nvPr/>
          </p:nvCxnSpPr>
          <p:spPr>
            <a:xfrm flipV="1">
              <a:off x="7179460" y="1543558"/>
              <a:ext cx="472959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7179460" y="1671590"/>
              <a:ext cx="472959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7179460" y="1799623"/>
              <a:ext cx="472959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7179460" y="1927655"/>
              <a:ext cx="472959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Double Brace 9"/>
            <p:cNvSpPr/>
            <p:nvPr/>
          </p:nvSpPr>
          <p:spPr>
            <a:xfrm>
              <a:off x="6867504" y="1250051"/>
              <a:ext cx="1110530" cy="948917"/>
            </a:xfrm>
            <a:prstGeom prst="bracePai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6542279" y="3615476"/>
              <a:ext cx="1779263" cy="384099"/>
              <a:chOff x="1800131" y="2687719"/>
              <a:chExt cx="517848" cy="457202"/>
            </a:xfrm>
          </p:grpSpPr>
          <p:cxnSp>
            <p:nvCxnSpPr>
              <p:cNvPr id="26" name="Straight Connector 25"/>
              <p:cNvCxnSpPr/>
              <p:nvPr/>
            </p:nvCxnSpPr>
            <p:spPr>
              <a:xfrm flipV="1">
                <a:off x="1800131" y="2687719"/>
                <a:ext cx="517848" cy="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flipV="1">
                <a:off x="1800131" y="2840119"/>
                <a:ext cx="517848" cy="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 flipV="1">
                <a:off x="1800131" y="2992519"/>
                <a:ext cx="517848" cy="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V="1">
                <a:off x="1800131" y="3144919"/>
                <a:ext cx="517848" cy="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Connector 11"/>
            <p:cNvCxnSpPr/>
            <p:nvPr/>
          </p:nvCxnSpPr>
          <p:spPr>
            <a:xfrm flipV="1">
              <a:off x="6987844" y="2592800"/>
              <a:ext cx="896820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6987844" y="2720832"/>
              <a:ext cx="896820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987844" y="2848866"/>
              <a:ext cx="89682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6987844" y="2976899"/>
              <a:ext cx="89682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ouble Brace 15"/>
            <p:cNvSpPr/>
            <p:nvPr/>
          </p:nvSpPr>
          <p:spPr>
            <a:xfrm>
              <a:off x="6705582" y="2327243"/>
              <a:ext cx="1452656" cy="948918"/>
            </a:xfrm>
            <a:prstGeom prst="bracePair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7153111" y="1452898"/>
              <a:ext cx="304575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flipH="1">
              <a:off x="7321226" y="2011471"/>
              <a:ext cx="30484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H="1">
              <a:off x="8016697" y="4096495"/>
              <a:ext cx="30484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V="1">
              <a:off x="6542279" y="3506542"/>
              <a:ext cx="304575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H="1">
              <a:off x="7579820" y="3051648"/>
              <a:ext cx="30484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flipV="1">
              <a:off x="7000823" y="2491348"/>
              <a:ext cx="304575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376086" y="1528366"/>
              <a:ext cx="520409" cy="31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170 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93783" y="2606109"/>
              <a:ext cx="520409" cy="31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400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772773" y="3627014"/>
              <a:ext cx="520407" cy="31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900</a:t>
              </a:r>
              <a:endParaRPr lang="en-US" dirty="0">
                <a:latin typeface="Arial"/>
                <a:cs typeface="Arial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99181" y="4355537"/>
            <a:ext cx="1812212" cy="1123336"/>
            <a:chOff x="6204485" y="4355537"/>
            <a:chExt cx="1812212" cy="1123336"/>
          </a:xfrm>
        </p:grpSpPr>
        <p:sp>
          <p:nvSpPr>
            <p:cNvPr id="31" name="TextBox 30"/>
            <p:cNvSpPr txBox="1"/>
            <p:nvPr/>
          </p:nvSpPr>
          <p:spPr>
            <a:xfrm>
              <a:off x="6204485" y="4729958"/>
              <a:ext cx="637657" cy="31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3000</a:t>
              </a:r>
              <a:endParaRPr lang="en-US" dirty="0">
                <a:latin typeface="Arial"/>
                <a:cs typeface="Arial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6842826" y="4355537"/>
              <a:ext cx="1173871" cy="1123336"/>
              <a:chOff x="6941853" y="4390471"/>
              <a:chExt cx="1110530" cy="948917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7143482" y="4570695"/>
                <a:ext cx="695089" cy="689754"/>
                <a:chOff x="1556765" y="5487436"/>
                <a:chExt cx="1080135" cy="1128897"/>
              </a:xfrm>
            </p:grpSpPr>
            <p:sp>
              <p:nvSpPr>
                <p:cNvPr id="35" name="Oval 34"/>
                <p:cNvSpPr/>
                <p:nvPr/>
              </p:nvSpPr>
              <p:spPr>
                <a:xfrm>
                  <a:off x="1577593" y="5487436"/>
                  <a:ext cx="1048214" cy="989128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/>
                <p:cNvSpPr/>
                <p:nvPr/>
              </p:nvSpPr>
              <p:spPr>
                <a:xfrm>
                  <a:off x="1973997" y="6319999"/>
                  <a:ext cx="268111" cy="29633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Circular Arrow 36"/>
                <p:cNvSpPr/>
                <p:nvPr/>
              </p:nvSpPr>
              <p:spPr>
                <a:xfrm rot="12919152">
                  <a:off x="1556765" y="6270866"/>
                  <a:ext cx="415594" cy="154923"/>
                </a:xfrm>
                <a:prstGeom prst="circularArrow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Circular Arrow 37"/>
                <p:cNvSpPr/>
                <p:nvPr/>
              </p:nvSpPr>
              <p:spPr>
                <a:xfrm rot="8373161">
                  <a:off x="2215129" y="6269707"/>
                  <a:ext cx="421771" cy="150484"/>
                </a:xfrm>
                <a:prstGeom prst="circularArrow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4" name="Double Brace 33"/>
              <p:cNvSpPr/>
              <p:nvPr/>
            </p:nvSpPr>
            <p:spPr>
              <a:xfrm>
                <a:off x="6941853" y="4390471"/>
                <a:ext cx="1110530" cy="948917"/>
              </a:xfrm>
              <a:prstGeom prst="bracePair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9" name="Double Brace 38"/>
          <p:cNvSpPr/>
          <p:nvPr/>
        </p:nvSpPr>
        <p:spPr>
          <a:xfrm>
            <a:off x="4601480" y="5532949"/>
            <a:ext cx="3597217" cy="1129520"/>
          </a:xfrm>
          <a:prstGeom prst="bracePai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>
            <a:off x="4821726" y="5761144"/>
            <a:ext cx="317307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4821726" y="5644394"/>
            <a:ext cx="333483" cy="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4821495" y="5903537"/>
            <a:ext cx="333483" cy="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4818674" y="6140603"/>
            <a:ext cx="333483" cy="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4815853" y="6405891"/>
            <a:ext cx="333483" cy="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4833016" y="6007237"/>
            <a:ext cx="3161789" cy="5084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4816084" y="6253704"/>
            <a:ext cx="3178721" cy="9794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827374" y="6542897"/>
            <a:ext cx="3167431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8" name="Picture 47" descr="Sequencing_white.a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065" y="1659600"/>
            <a:ext cx="1559534" cy="2355783"/>
          </a:xfrm>
          <a:prstGeom prst="rect">
            <a:avLst/>
          </a:prstGeom>
        </p:spPr>
      </p:pic>
      <p:pic>
        <p:nvPicPr>
          <p:cNvPr id="49" name="Picture 48" descr="PacBIO_whit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401" y="1659600"/>
            <a:ext cx="1621122" cy="2436895"/>
          </a:xfrm>
          <a:prstGeom prst="rect">
            <a:avLst/>
          </a:prstGeom>
        </p:spPr>
      </p:pic>
      <p:cxnSp>
        <p:nvCxnSpPr>
          <p:cNvPr id="50" name="Straight Arrow Connector 49"/>
          <p:cNvCxnSpPr/>
          <p:nvPr/>
        </p:nvCxnSpPr>
        <p:spPr>
          <a:xfrm>
            <a:off x="1018472" y="2457154"/>
            <a:ext cx="207640" cy="18081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Rounded Rectangle 50"/>
          <p:cNvSpPr/>
          <p:nvPr/>
        </p:nvSpPr>
        <p:spPr>
          <a:xfrm>
            <a:off x="353079" y="2637973"/>
            <a:ext cx="1746067" cy="6559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310535" y="2642201"/>
            <a:ext cx="1849888" cy="1248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Generated three types of libraries: fragment(x3), mate pair, and long reads 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53" name="Straight Arrow Connector 52"/>
          <p:cNvCxnSpPr>
            <a:endCxn id="52" idx="0"/>
          </p:cNvCxnSpPr>
          <p:nvPr/>
        </p:nvCxnSpPr>
        <p:spPr>
          <a:xfrm flipH="1">
            <a:off x="1235479" y="2460578"/>
            <a:ext cx="197075" cy="1816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/>
                <a:cs typeface="Arial"/>
              </a:rPr>
              <a:t>The Libraries</a:t>
            </a:r>
            <a:endParaRPr lang="en-US" sz="3600" dirty="0">
              <a:latin typeface="Arial"/>
              <a:cs typeface="Arial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80535" y="5905506"/>
            <a:ext cx="1288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6000-8000 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44838" y="1543558"/>
            <a:ext cx="556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18x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356942" y="2592800"/>
            <a:ext cx="556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13x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702921" y="3607295"/>
            <a:ext cx="556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12x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171862" y="472182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11x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259759" y="5905506"/>
            <a:ext cx="428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1</a:t>
            </a:r>
            <a:r>
              <a:rPr lang="en-US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4885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337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latin typeface="Arial"/>
                <a:cs typeface="Arial"/>
              </a:rPr>
              <a:t>FastQC</a:t>
            </a:r>
            <a:r>
              <a:rPr lang="en-US" sz="3600" dirty="0" smtClean="0">
                <a:latin typeface="Arial"/>
                <a:cs typeface="Arial"/>
              </a:rPr>
              <a:t> as a Measure of Read Quality</a:t>
            </a:r>
            <a:endParaRPr lang="en-US" sz="3600" dirty="0">
              <a:latin typeface="Arial"/>
              <a:cs typeface="Arial"/>
            </a:endParaRPr>
          </a:p>
        </p:txBody>
      </p:sp>
      <p:pic>
        <p:nvPicPr>
          <p:cNvPr id="5" name="Picture 4" descr="downloa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178" y="1989803"/>
            <a:ext cx="4794550" cy="3407697"/>
          </a:xfrm>
          <a:prstGeom prst="rect">
            <a:avLst/>
          </a:prstGeom>
        </p:spPr>
      </p:pic>
      <p:pic>
        <p:nvPicPr>
          <p:cNvPr id="77" name="Picture 76" descr="Sequencing_whit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065" y="1659600"/>
            <a:ext cx="1559534" cy="2355783"/>
          </a:xfrm>
          <a:prstGeom prst="rect">
            <a:avLst/>
          </a:prstGeom>
        </p:spPr>
      </p:pic>
      <p:pic>
        <p:nvPicPr>
          <p:cNvPr id="78" name="Picture 77" descr="PacBIO_white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401" y="1659600"/>
            <a:ext cx="1621122" cy="2436895"/>
          </a:xfrm>
          <a:prstGeom prst="rect">
            <a:avLst/>
          </a:prstGeom>
        </p:spPr>
      </p:pic>
      <p:sp>
        <p:nvSpPr>
          <p:cNvPr id="79" name="Rounded Rectangle 78"/>
          <p:cNvSpPr/>
          <p:nvPr/>
        </p:nvSpPr>
        <p:spPr>
          <a:xfrm>
            <a:off x="362517" y="3377781"/>
            <a:ext cx="1746067" cy="281452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362884" y="3377781"/>
            <a:ext cx="17457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solidFill>
                  <a:schemeClr val="bg1"/>
                </a:solidFill>
                <a:latin typeface="Arial"/>
                <a:cs typeface="Arial"/>
              </a:rPr>
              <a:t>FastQC</a:t>
            </a:r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 check on reads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81" name="Straight Arrow Connector 80"/>
          <p:cNvCxnSpPr/>
          <p:nvPr/>
        </p:nvCxnSpPr>
        <p:spPr>
          <a:xfrm>
            <a:off x="1018472" y="2457154"/>
            <a:ext cx="207640" cy="18081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Rounded Rectangle 87"/>
          <p:cNvSpPr/>
          <p:nvPr/>
        </p:nvSpPr>
        <p:spPr>
          <a:xfrm>
            <a:off x="353079" y="2637973"/>
            <a:ext cx="1746067" cy="6559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310535" y="2642201"/>
            <a:ext cx="1849888" cy="1248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Arial"/>
                <a:cs typeface="Arial"/>
              </a:rPr>
              <a:t>Generated three types of libraries: fragment(x3), mate pair, and long reads </a:t>
            </a:r>
            <a:endParaRPr lang="en-US" sz="11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93" name="Straight Arrow Connector 92"/>
          <p:cNvCxnSpPr/>
          <p:nvPr/>
        </p:nvCxnSpPr>
        <p:spPr>
          <a:xfrm>
            <a:off x="1260414" y="3358960"/>
            <a:ext cx="0" cy="1955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endCxn id="89" idx="0"/>
          </p:cNvCxnSpPr>
          <p:nvPr/>
        </p:nvCxnSpPr>
        <p:spPr>
          <a:xfrm flipH="1">
            <a:off x="1235479" y="2460578"/>
            <a:ext cx="197075" cy="1816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724828" y="5523023"/>
            <a:ext cx="54191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http://</a:t>
            </a:r>
            <a:r>
              <a:rPr lang="en-US" sz="1600" dirty="0" err="1">
                <a:latin typeface="Arial"/>
                <a:cs typeface="Arial"/>
              </a:rPr>
              <a:t>www.bioinformatics.babraham.ac.uk</a:t>
            </a:r>
            <a:r>
              <a:rPr lang="en-US" sz="1600" dirty="0">
                <a:latin typeface="Arial"/>
                <a:cs typeface="Arial"/>
              </a:rPr>
              <a:t>/projects/</a:t>
            </a:r>
            <a:r>
              <a:rPr lang="en-US" sz="1600" dirty="0" err="1" smtClean="0">
                <a:latin typeface="Arial"/>
                <a:cs typeface="Arial"/>
              </a:rPr>
              <a:t>fastqc</a:t>
            </a:r>
            <a:endParaRPr lang="en-US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18049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5655</TotalTime>
  <Words>917</Words>
  <Application>Microsoft Macintosh PowerPoint</Application>
  <PresentationFormat>On-screen Show (4:3)</PresentationFormat>
  <Paragraphs>293</Paragraphs>
  <Slides>26</Slides>
  <Notes>4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 Black </vt:lpstr>
      <vt:lpstr>Songs of Assemblies and Expression: The Genome and Transcriptome of Alston’s Singing Mouse Scotinomys teguina</vt:lpstr>
      <vt:lpstr>Our Question</vt:lpstr>
      <vt:lpstr>The Model System</vt:lpstr>
      <vt:lpstr>The Habitat</vt:lpstr>
      <vt:lpstr>Approach</vt:lpstr>
      <vt:lpstr>Methods: Genome Assembly</vt:lpstr>
      <vt:lpstr>The Libraries</vt:lpstr>
      <vt:lpstr>The Libraries</vt:lpstr>
      <vt:lpstr>FastQC as a Measure of Read Quality</vt:lpstr>
      <vt:lpstr>Reads for Genome Assembly</vt:lpstr>
      <vt:lpstr>Assembly Pipeline</vt:lpstr>
      <vt:lpstr>Genome Assembly </vt:lpstr>
      <vt:lpstr>Genome Assembly </vt:lpstr>
      <vt:lpstr>Methods: Transcriptome Assembly</vt:lpstr>
      <vt:lpstr>Reads for Transcriptome Assembly</vt:lpstr>
      <vt:lpstr>de Novo Assembly</vt:lpstr>
      <vt:lpstr>Reference Assembly </vt:lpstr>
      <vt:lpstr>Contiguity for Quality Assessment</vt:lpstr>
      <vt:lpstr>Annotation Summary</vt:lpstr>
      <vt:lpstr>KOG Annotation</vt:lpstr>
      <vt:lpstr>WGCNA</vt:lpstr>
      <vt:lpstr>Differential Gene Expression</vt:lpstr>
      <vt:lpstr>Conclusions</vt:lpstr>
      <vt:lpstr>Future Directions</vt:lpstr>
      <vt:lpstr>The Team</vt:lpstr>
      <vt:lpstr>Acknowledgements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Songs of Assemblies and Expression: The Genome and Transcriptome of Alston’s Singing Mouse Scotinomys teguina</dc:title>
  <dc:creator>David Zheng</dc:creator>
  <cp:lastModifiedBy>David Zheng</cp:lastModifiedBy>
  <cp:revision>223</cp:revision>
  <dcterms:created xsi:type="dcterms:W3CDTF">2015-04-05T16:23:50Z</dcterms:created>
  <dcterms:modified xsi:type="dcterms:W3CDTF">2015-04-15T19:02:27Z</dcterms:modified>
</cp:coreProperties>
</file>