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64" r:id="rId4"/>
    <p:sldId id="258" r:id="rId5"/>
    <p:sldId id="259" r:id="rId6"/>
    <p:sldId id="260" r:id="rId7"/>
    <p:sldId id="261" r:id="rId8"/>
    <p:sldId id="262" r:id="rId9"/>
    <p:sldId id="263" r:id="rId10"/>
    <p:sldId id="266" r:id="rId11"/>
    <p:sldId id="265"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7" d="100"/>
          <a:sy n="107" d="100"/>
        </p:scale>
        <p:origin x="-54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62316F-951B-4A48-B807-44BD1802629E}" type="datetimeFigureOut">
              <a:rPr lang="en-US" smtClean="0"/>
              <a:t>10/21/13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BB601C-7336-9245-BAA5-2AB060426E18}" type="slidenum">
              <a:rPr lang="en-US" smtClean="0"/>
              <a:t>‹#›</a:t>
            </a:fld>
            <a:endParaRPr lang="en-US"/>
          </a:p>
        </p:txBody>
      </p:sp>
    </p:spTree>
    <p:extLst>
      <p:ext uri="{BB962C8B-B14F-4D97-AF65-F5344CB8AC3E}">
        <p14:creationId xmlns:p14="http://schemas.microsoft.com/office/powerpoint/2010/main" val="83470237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 not sure what</a:t>
            </a:r>
            <a:r>
              <a:rPr lang="en-US" baseline="0" dirty="0" smtClean="0"/>
              <a:t> you mean by that parenthetical phrase. Search across all of them to upload? The meaning is ambiguous to me. </a:t>
            </a:r>
            <a:endParaRPr lang="en-US" dirty="0"/>
          </a:p>
        </p:txBody>
      </p:sp>
      <p:sp>
        <p:nvSpPr>
          <p:cNvPr id="4" name="Slide Number Placeholder 3"/>
          <p:cNvSpPr>
            <a:spLocks noGrp="1"/>
          </p:cNvSpPr>
          <p:nvPr>
            <p:ph type="sldNum" sz="quarter" idx="10"/>
          </p:nvPr>
        </p:nvSpPr>
        <p:spPr/>
        <p:txBody>
          <a:bodyPr/>
          <a:lstStyle/>
          <a:p>
            <a:fld id="{09BB601C-7336-9245-BAA5-2AB060426E18}"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70EC41-19F4-E647-A775-B35FC484C7A3}" type="datetimeFigureOut">
              <a:rPr lang="en-US" smtClean="0"/>
              <a:pPr/>
              <a:t>10/21/13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128CA-9012-CC4A-9D61-91548CBE1F42}" type="slidenum">
              <a:rPr lang="en-US" smtClean="0"/>
              <a:pPr/>
              <a:t>‹#›</a:t>
            </a:fld>
            <a:endParaRPr lang="en-US"/>
          </a:p>
        </p:txBody>
      </p:sp>
    </p:spTree>
    <p:extLst>
      <p:ext uri="{BB962C8B-B14F-4D97-AF65-F5344CB8AC3E}">
        <p14:creationId xmlns:p14="http://schemas.microsoft.com/office/powerpoint/2010/main" val="1585531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70EC41-19F4-E647-A775-B35FC484C7A3}" type="datetimeFigureOut">
              <a:rPr lang="en-US" smtClean="0"/>
              <a:pPr/>
              <a:t>10/21/13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128CA-9012-CC4A-9D61-91548CBE1F42}" type="slidenum">
              <a:rPr lang="en-US" smtClean="0"/>
              <a:pPr/>
              <a:t>‹#›</a:t>
            </a:fld>
            <a:endParaRPr lang="en-US"/>
          </a:p>
        </p:txBody>
      </p:sp>
    </p:spTree>
    <p:extLst>
      <p:ext uri="{BB962C8B-B14F-4D97-AF65-F5344CB8AC3E}">
        <p14:creationId xmlns:p14="http://schemas.microsoft.com/office/powerpoint/2010/main" val="2153940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70EC41-19F4-E647-A775-B35FC484C7A3}" type="datetimeFigureOut">
              <a:rPr lang="en-US" smtClean="0"/>
              <a:pPr/>
              <a:t>10/21/13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128CA-9012-CC4A-9D61-91548CBE1F42}" type="slidenum">
              <a:rPr lang="en-US" smtClean="0"/>
              <a:pPr/>
              <a:t>‹#›</a:t>
            </a:fld>
            <a:endParaRPr lang="en-US"/>
          </a:p>
        </p:txBody>
      </p:sp>
    </p:spTree>
    <p:extLst>
      <p:ext uri="{BB962C8B-B14F-4D97-AF65-F5344CB8AC3E}">
        <p14:creationId xmlns:p14="http://schemas.microsoft.com/office/powerpoint/2010/main" val="4142771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70EC41-19F4-E647-A775-B35FC484C7A3}" type="datetimeFigureOut">
              <a:rPr lang="en-US" smtClean="0"/>
              <a:pPr/>
              <a:t>10/21/13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128CA-9012-CC4A-9D61-91548CBE1F42}" type="slidenum">
              <a:rPr lang="en-US" smtClean="0"/>
              <a:pPr/>
              <a:t>‹#›</a:t>
            </a:fld>
            <a:endParaRPr lang="en-US"/>
          </a:p>
        </p:txBody>
      </p:sp>
    </p:spTree>
    <p:extLst>
      <p:ext uri="{BB962C8B-B14F-4D97-AF65-F5344CB8AC3E}">
        <p14:creationId xmlns:p14="http://schemas.microsoft.com/office/powerpoint/2010/main" val="2820935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70EC41-19F4-E647-A775-B35FC484C7A3}" type="datetimeFigureOut">
              <a:rPr lang="en-US" smtClean="0"/>
              <a:pPr/>
              <a:t>10/21/13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128CA-9012-CC4A-9D61-91548CBE1F42}" type="slidenum">
              <a:rPr lang="en-US" smtClean="0"/>
              <a:pPr/>
              <a:t>‹#›</a:t>
            </a:fld>
            <a:endParaRPr lang="en-US"/>
          </a:p>
        </p:txBody>
      </p:sp>
    </p:spTree>
    <p:extLst>
      <p:ext uri="{BB962C8B-B14F-4D97-AF65-F5344CB8AC3E}">
        <p14:creationId xmlns:p14="http://schemas.microsoft.com/office/powerpoint/2010/main" val="2619820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70EC41-19F4-E647-A775-B35FC484C7A3}" type="datetimeFigureOut">
              <a:rPr lang="en-US" smtClean="0"/>
              <a:pPr/>
              <a:t>10/21/13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128CA-9012-CC4A-9D61-91548CBE1F42}" type="slidenum">
              <a:rPr lang="en-US" smtClean="0"/>
              <a:pPr/>
              <a:t>‹#›</a:t>
            </a:fld>
            <a:endParaRPr lang="en-US"/>
          </a:p>
        </p:txBody>
      </p:sp>
    </p:spTree>
    <p:extLst>
      <p:ext uri="{BB962C8B-B14F-4D97-AF65-F5344CB8AC3E}">
        <p14:creationId xmlns:p14="http://schemas.microsoft.com/office/powerpoint/2010/main" val="4853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70EC41-19F4-E647-A775-B35FC484C7A3}" type="datetimeFigureOut">
              <a:rPr lang="en-US" smtClean="0"/>
              <a:pPr/>
              <a:t>10/21/13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6128CA-9012-CC4A-9D61-91548CBE1F42}" type="slidenum">
              <a:rPr lang="en-US" smtClean="0"/>
              <a:pPr/>
              <a:t>‹#›</a:t>
            </a:fld>
            <a:endParaRPr lang="en-US"/>
          </a:p>
        </p:txBody>
      </p:sp>
    </p:spTree>
    <p:extLst>
      <p:ext uri="{BB962C8B-B14F-4D97-AF65-F5344CB8AC3E}">
        <p14:creationId xmlns:p14="http://schemas.microsoft.com/office/powerpoint/2010/main" val="3396255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70EC41-19F4-E647-A775-B35FC484C7A3}" type="datetimeFigureOut">
              <a:rPr lang="en-US" smtClean="0"/>
              <a:pPr/>
              <a:t>10/21/13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6128CA-9012-CC4A-9D61-91548CBE1F42}" type="slidenum">
              <a:rPr lang="en-US" smtClean="0"/>
              <a:pPr/>
              <a:t>‹#›</a:t>
            </a:fld>
            <a:endParaRPr lang="en-US"/>
          </a:p>
        </p:txBody>
      </p:sp>
    </p:spTree>
    <p:extLst>
      <p:ext uri="{BB962C8B-B14F-4D97-AF65-F5344CB8AC3E}">
        <p14:creationId xmlns:p14="http://schemas.microsoft.com/office/powerpoint/2010/main" val="2801801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70EC41-19F4-E647-A775-B35FC484C7A3}" type="datetimeFigureOut">
              <a:rPr lang="en-US" smtClean="0"/>
              <a:pPr/>
              <a:t>10/21/13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6128CA-9012-CC4A-9D61-91548CBE1F42}" type="slidenum">
              <a:rPr lang="en-US" smtClean="0"/>
              <a:pPr/>
              <a:t>‹#›</a:t>
            </a:fld>
            <a:endParaRPr lang="en-US"/>
          </a:p>
        </p:txBody>
      </p:sp>
    </p:spTree>
    <p:extLst>
      <p:ext uri="{BB962C8B-B14F-4D97-AF65-F5344CB8AC3E}">
        <p14:creationId xmlns:p14="http://schemas.microsoft.com/office/powerpoint/2010/main" val="2072741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70EC41-19F4-E647-A775-B35FC484C7A3}" type="datetimeFigureOut">
              <a:rPr lang="en-US" smtClean="0"/>
              <a:pPr/>
              <a:t>10/21/13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128CA-9012-CC4A-9D61-91548CBE1F42}" type="slidenum">
              <a:rPr lang="en-US" smtClean="0"/>
              <a:pPr/>
              <a:t>‹#›</a:t>
            </a:fld>
            <a:endParaRPr lang="en-US"/>
          </a:p>
        </p:txBody>
      </p:sp>
    </p:spTree>
    <p:extLst>
      <p:ext uri="{BB962C8B-B14F-4D97-AF65-F5344CB8AC3E}">
        <p14:creationId xmlns:p14="http://schemas.microsoft.com/office/powerpoint/2010/main" val="213966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70EC41-19F4-E647-A775-B35FC484C7A3}" type="datetimeFigureOut">
              <a:rPr lang="en-US" smtClean="0"/>
              <a:pPr/>
              <a:t>10/21/13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128CA-9012-CC4A-9D61-91548CBE1F42}" type="slidenum">
              <a:rPr lang="en-US" smtClean="0"/>
              <a:pPr/>
              <a:t>‹#›</a:t>
            </a:fld>
            <a:endParaRPr lang="en-US"/>
          </a:p>
        </p:txBody>
      </p:sp>
    </p:spTree>
    <p:extLst>
      <p:ext uri="{BB962C8B-B14F-4D97-AF65-F5344CB8AC3E}">
        <p14:creationId xmlns:p14="http://schemas.microsoft.com/office/powerpoint/2010/main" val="17011752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70EC41-19F4-E647-A775-B35FC484C7A3}" type="datetimeFigureOut">
              <a:rPr lang="en-US" smtClean="0"/>
              <a:pPr/>
              <a:t>10/21/13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6128CA-9012-CC4A-9D61-91548CBE1F42}" type="slidenum">
              <a:rPr lang="en-US" smtClean="0"/>
              <a:pPr/>
              <a:t>‹#›</a:t>
            </a:fld>
            <a:endParaRPr lang="en-US"/>
          </a:p>
        </p:txBody>
      </p:sp>
    </p:spTree>
    <p:extLst>
      <p:ext uri="{BB962C8B-B14F-4D97-AF65-F5344CB8AC3E}">
        <p14:creationId xmlns:p14="http://schemas.microsoft.com/office/powerpoint/2010/main" val="27993057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rappel@austin.utexas.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xtensis.com/portfolio-server-11/download-professiona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Extensis</a:t>
            </a:r>
            <a:r>
              <a:rPr lang="en-US" dirty="0" smtClean="0"/>
              <a:t> Portfolio </a:t>
            </a:r>
            <a:endParaRPr lang="en-US" dirty="0"/>
          </a:p>
        </p:txBody>
      </p:sp>
      <p:sp>
        <p:nvSpPr>
          <p:cNvPr id="3" name="Subtitle 2"/>
          <p:cNvSpPr>
            <a:spLocks noGrp="1"/>
          </p:cNvSpPr>
          <p:nvPr>
            <p:ph type="subTitle" idx="1"/>
          </p:nvPr>
        </p:nvSpPr>
        <p:spPr/>
        <p:txBody>
          <a:bodyPr/>
          <a:lstStyle/>
          <a:p>
            <a:r>
              <a:rPr lang="en-US" dirty="0" smtClean="0"/>
              <a:t>A Brief How-to</a:t>
            </a:r>
          </a:p>
          <a:p>
            <a:r>
              <a:rPr lang="en-US" dirty="0" smtClean="0"/>
              <a:t>Desktop Client</a:t>
            </a:r>
            <a:endParaRPr lang="en-US" dirty="0"/>
          </a:p>
        </p:txBody>
      </p:sp>
      <p:sp>
        <p:nvSpPr>
          <p:cNvPr id="4" name="Date Placeholder 3"/>
          <p:cNvSpPr>
            <a:spLocks noGrp="1"/>
          </p:cNvSpPr>
          <p:nvPr>
            <p:ph type="dt" sz="half" idx="10"/>
          </p:nvPr>
        </p:nvSpPr>
        <p:spPr/>
        <p:txBody>
          <a:bodyPr/>
          <a:lstStyle/>
          <a:p>
            <a:fld id="{F5475660-317C-2C4A-82AB-00C925466AA4}" type="datetime1">
              <a:rPr lang="en-US" smtClean="0"/>
              <a:t>10/21/13</a:t>
            </a:fld>
            <a:endParaRPr lang="en-US"/>
          </a:p>
        </p:txBody>
      </p:sp>
    </p:spTree>
    <p:extLst>
      <p:ext uri="{BB962C8B-B14F-4D97-AF65-F5344CB8AC3E}">
        <p14:creationId xmlns:p14="http://schemas.microsoft.com/office/powerpoint/2010/main" val="100508409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Search</a:t>
            </a:r>
            <a:endParaRPr lang="en-US" dirty="0"/>
          </a:p>
        </p:txBody>
      </p:sp>
      <p:pic>
        <p:nvPicPr>
          <p:cNvPr id="4" name="Content Placeholder 3" descr="advsearch.png"/>
          <p:cNvPicPr>
            <a:picLocks noGrp="1" noChangeAspect="1"/>
          </p:cNvPicPr>
          <p:nvPr>
            <p:ph idx="1"/>
          </p:nvPr>
        </p:nvPicPr>
        <p:blipFill>
          <a:blip r:embed="rId2">
            <a:extLst>
              <a:ext uri="{28A0092B-C50C-407E-A947-70E740481C1C}">
                <a14:useLocalDpi xmlns:a14="http://schemas.microsoft.com/office/drawing/2010/main" val="0"/>
              </a:ext>
            </a:extLst>
          </a:blip>
          <a:srcRect l="1002" r="1002"/>
          <a:stretch>
            <a:fillRect/>
          </a:stretch>
        </p:blipFill>
        <p:spPr>
          <a:xfrm>
            <a:off x="457200" y="1417638"/>
            <a:ext cx="8229600" cy="4525963"/>
          </a:xfrm>
        </p:spPr>
      </p:pic>
      <p:sp>
        <p:nvSpPr>
          <p:cNvPr id="5" name="Down Arrow 4"/>
          <p:cNvSpPr/>
          <p:nvPr/>
        </p:nvSpPr>
        <p:spPr>
          <a:xfrm>
            <a:off x="1704668" y="1098424"/>
            <a:ext cx="251696" cy="31921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457200" y="6224404"/>
            <a:ext cx="8229600" cy="369332"/>
          </a:xfrm>
          <a:prstGeom prst="rect">
            <a:avLst/>
          </a:prstGeom>
          <a:noFill/>
        </p:spPr>
        <p:txBody>
          <a:bodyPr wrap="square" rtlCol="0">
            <a:spAutoFit/>
          </a:bodyPr>
          <a:lstStyle/>
          <a:p>
            <a:r>
              <a:rPr lang="en-US" dirty="0" smtClean="0"/>
              <a:t>Select “find”, with the magnifying glass icon</a:t>
            </a:r>
            <a:endParaRPr lang="en-US" dirty="0"/>
          </a:p>
        </p:txBody>
      </p:sp>
    </p:spTree>
    <p:extLst>
      <p:ext uri="{BB962C8B-B14F-4D97-AF65-F5344CB8AC3E}">
        <p14:creationId xmlns:p14="http://schemas.microsoft.com/office/powerpoint/2010/main" val="3281683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Batch Convert</a:t>
            </a:r>
            <a:endParaRPr lang="en-US" dirty="0"/>
          </a:p>
        </p:txBody>
      </p:sp>
      <p:pic>
        <p:nvPicPr>
          <p:cNvPr id="4" name="Content Placeholder 3" descr="batch1.png"/>
          <p:cNvPicPr>
            <a:picLocks noGrp="1" noChangeAspect="1"/>
          </p:cNvPicPr>
          <p:nvPr>
            <p:ph idx="1"/>
          </p:nvPr>
        </p:nvPicPr>
        <p:blipFill>
          <a:blip r:embed="rId2">
            <a:extLst>
              <a:ext uri="{28A0092B-C50C-407E-A947-70E740481C1C}">
                <a14:useLocalDpi xmlns:a14="http://schemas.microsoft.com/office/drawing/2010/main" val="0"/>
              </a:ext>
            </a:extLst>
          </a:blip>
          <a:srcRect t="5374" b="5374"/>
          <a:stretch>
            <a:fillRect/>
          </a:stretch>
        </p:blipFill>
        <p:spPr>
          <a:xfrm>
            <a:off x="205504" y="1234058"/>
            <a:ext cx="8229600" cy="4525963"/>
          </a:xfrm>
        </p:spPr>
      </p:pic>
      <p:sp>
        <p:nvSpPr>
          <p:cNvPr id="5" name="TextBox 4"/>
          <p:cNvSpPr txBox="1"/>
          <p:nvPr/>
        </p:nvSpPr>
        <p:spPr>
          <a:xfrm>
            <a:off x="720766" y="6003817"/>
            <a:ext cx="7550879" cy="369332"/>
          </a:xfrm>
          <a:prstGeom prst="rect">
            <a:avLst/>
          </a:prstGeom>
          <a:noFill/>
        </p:spPr>
        <p:txBody>
          <a:bodyPr wrap="square" rtlCol="0">
            <a:spAutoFit/>
          </a:bodyPr>
          <a:lstStyle/>
          <a:p>
            <a:r>
              <a:rPr lang="en-US" dirty="0" smtClean="0"/>
              <a:t>Item </a:t>
            </a:r>
            <a:r>
              <a:rPr lang="en-US" dirty="0" smtClean="0">
                <a:sym typeface="Wingdings"/>
              </a:rPr>
              <a:t> Batch Convert Images</a:t>
            </a:r>
            <a:endParaRPr lang="en-US" dirty="0"/>
          </a:p>
        </p:txBody>
      </p:sp>
    </p:spTree>
    <p:extLst>
      <p:ext uri="{BB962C8B-B14F-4D97-AF65-F5344CB8AC3E}">
        <p14:creationId xmlns:p14="http://schemas.microsoft.com/office/powerpoint/2010/main" val="694818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Edit specs</a:t>
            </a:r>
            <a:endParaRPr lang="en-US" dirty="0"/>
          </a:p>
        </p:txBody>
      </p:sp>
      <p:pic>
        <p:nvPicPr>
          <p:cNvPr id="4" name="Content Placeholder 3" descr="batch2.png"/>
          <p:cNvPicPr>
            <a:picLocks noGrp="1" noChangeAspect="1"/>
          </p:cNvPicPr>
          <p:nvPr>
            <p:ph idx="1"/>
          </p:nvPr>
        </p:nvPicPr>
        <p:blipFill>
          <a:blip r:embed="rId2">
            <a:extLst>
              <a:ext uri="{28A0092B-C50C-407E-A947-70E740481C1C}">
                <a14:useLocalDpi xmlns:a14="http://schemas.microsoft.com/office/drawing/2010/main" val="0"/>
              </a:ext>
            </a:extLst>
          </a:blip>
          <a:srcRect l="811" r="811"/>
          <a:stretch>
            <a:fillRect/>
          </a:stretch>
        </p:blipFill>
        <p:spPr/>
      </p:pic>
    </p:spTree>
    <p:extLst>
      <p:ext uri="{BB962C8B-B14F-4D97-AF65-F5344CB8AC3E}">
        <p14:creationId xmlns:p14="http://schemas.microsoft.com/office/powerpoint/2010/main" val="2791759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8268"/>
            <a:ext cx="8229600" cy="1143000"/>
          </a:xfrm>
        </p:spPr>
        <p:txBody>
          <a:bodyPr/>
          <a:lstStyle/>
          <a:p>
            <a:r>
              <a:rPr lang="en-US" dirty="0" smtClean="0"/>
              <a:t>Download</a:t>
            </a:r>
            <a:endParaRPr lang="en-US" dirty="0"/>
          </a:p>
        </p:txBody>
      </p:sp>
      <p:pic>
        <p:nvPicPr>
          <p:cNvPr id="4" name="Content Placeholder 3" descr="download.png"/>
          <p:cNvPicPr>
            <a:picLocks noGrp="1" noChangeAspect="1"/>
          </p:cNvPicPr>
          <p:nvPr>
            <p:ph idx="1"/>
          </p:nvPr>
        </p:nvPicPr>
        <p:blipFill>
          <a:blip r:embed="rId2">
            <a:extLst>
              <a:ext uri="{28A0092B-C50C-407E-A947-70E740481C1C}">
                <a14:useLocalDpi xmlns:a14="http://schemas.microsoft.com/office/drawing/2010/main" val="0"/>
              </a:ext>
            </a:extLst>
          </a:blip>
          <a:srcRect l="1778" r="1778"/>
          <a:stretch>
            <a:fillRect/>
          </a:stretch>
        </p:blipFill>
        <p:spPr>
          <a:xfrm>
            <a:off x="457200" y="1291268"/>
            <a:ext cx="8229600" cy="4525963"/>
          </a:xfrm>
        </p:spPr>
      </p:pic>
      <p:sp>
        <p:nvSpPr>
          <p:cNvPr id="5" name="TextBox 4"/>
          <p:cNvSpPr txBox="1"/>
          <p:nvPr/>
        </p:nvSpPr>
        <p:spPr>
          <a:xfrm>
            <a:off x="343222" y="6098543"/>
            <a:ext cx="8511900" cy="369332"/>
          </a:xfrm>
          <a:prstGeom prst="rect">
            <a:avLst/>
          </a:prstGeom>
          <a:noFill/>
        </p:spPr>
        <p:txBody>
          <a:bodyPr wrap="square" rtlCol="0">
            <a:spAutoFit/>
          </a:bodyPr>
          <a:lstStyle/>
          <a:p>
            <a:r>
              <a:rPr lang="en-US" dirty="0" smtClean="0"/>
              <a:t>Drag and drop to your desktop. The server must be mounted.</a:t>
            </a:r>
            <a:endParaRPr lang="en-US" dirty="0"/>
          </a:p>
        </p:txBody>
      </p:sp>
    </p:spTree>
    <p:extLst>
      <p:ext uri="{BB962C8B-B14F-4D97-AF65-F5344CB8AC3E}">
        <p14:creationId xmlns:p14="http://schemas.microsoft.com/office/powerpoint/2010/main" val="2474002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Upload</a:t>
            </a:r>
            <a:endParaRPr lang="en-US" dirty="0"/>
          </a:p>
        </p:txBody>
      </p:sp>
      <p:pic>
        <p:nvPicPr>
          <p:cNvPr id="4" name="Content Placeholder 3" descr="upload.png"/>
          <p:cNvPicPr>
            <a:picLocks noGrp="1" noChangeAspect="1"/>
          </p:cNvPicPr>
          <p:nvPr>
            <p:ph idx="1"/>
          </p:nvPr>
        </p:nvPicPr>
        <p:blipFill>
          <a:blip r:embed="rId2">
            <a:extLst>
              <a:ext uri="{28A0092B-C50C-407E-A947-70E740481C1C}">
                <a14:useLocalDpi xmlns:a14="http://schemas.microsoft.com/office/drawing/2010/main" val="0"/>
              </a:ext>
            </a:extLst>
          </a:blip>
          <a:srcRect l="586" r="586"/>
          <a:stretch>
            <a:fillRect/>
          </a:stretch>
        </p:blipFill>
        <p:spPr/>
      </p:pic>
      <p:sp>
        <p:nvSpPr>
          <p:cNvPr id="5" name="Down Arrow 4"/>
          <p:cNvSpPr/>
          <p:nvPr/>
        </p:nvSpPr>
        <p:spPr>
          <a:xfrm>
            <a:off x="217374" y="1132750"/>
            <a:ext cx="469070" cy="58353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320340" y="6281613"/>
            <a:ext cx="8591985" cy="369332"/>
          </a:xfrm>
          <a:prstGeom prst="rect">
            <a:avLst/>
          </a:prstGeom>
          <a:noFill/>
        </p:spPr>
        <p:txBody>
          <a:bodyPr wrap="square" rtlCol="0">
            <a:spAutoFit/>
          </a:bodyPr>
          <a:lstStyle/>
          <a:p>
            <a:r>
              <a:rPr lang="en-US" dirty="0" smtClean="0"/>
              <a:t>Select add.</a:t>
            </a:r>
            <a:endParaRPr lang="en-US" dirty="0"/>
          </a:p>
        </p:txBody>
      </p:sp>
    </p:spTree>
    <p:extLst>
      <p:ext uri="{BB962C8B-B14F-4D97-AF65-F5344CB8AC3E}">
        <p14:creationId xmlns:p14="http://schemas.microsoft.com/office/powerpoint/2010/main" val="3976619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Gallery</a:t>
            </a:r>
            <a:endParaRPr lang="en-US" dirty="0"/>
          </a:p>
        </p:txBody>
      </p:sp>
      <p:pic>
        <p:nvPicPr>
          <p:cNvPr id="4" name="Content Placeholder 3" descr="creategallery.png"/>
          <p:cNvPicPr>
            <a:picLocks noGrp="1" noChangeAspect="1"/>
          </p:cNvPicPr>
          <p:nvPr>
            <p:ph idx="1"/>
          </p:nvPr>
        </p:nvPicPr>
        <p:blipFill>
          <a:blip r:embed="rId2">
            <a:extLst>
              <a:ext uri="{28A0092B-C50C-407E-A947-70E740481C1C}">
                <a14:useLocalDpi xmlns:a14="http://schemas.microsoft.com/office/drawing/2010/main" val="0"/>
              </a:ext>
            </a:extLst>
          </a:blip>
          <a:srcRect l="678" r="678"/>
          <a:stretch>
            <a:fillRect/>
          </a:stretch>
        </p:blipFill>
        <p:spPr>
          <a:xfrm>
            <a:off x="811863" y="1337036"/>
            <a:ext cx="8229600" cy="4525963"/>
          </a:xfrm>
        </p:spPr>
      </p:pic>
      <p:sp>
        <p:nvSpPr>
          <p:cNvPr id="5" name="Down Arrow 4"/>
          <p:cNvSpPr/>
          <p:nvPr/>
        </p:nvSpPr>
        <p:spPr>
          <a:xfrm>
            <a:off x="697884" y="938237"/>
            <a:ext cx="354663" cy="74372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7683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User Accounts and Permissions</a:t>
            </a:r>
            <a:br>
              <a:rPr lang="en-US" b="1" dirty="0" smtClean="0"/>
            </a:br>
            <a:endParaRPr lang="en-US" dirty="0"/>
          </a:p>
        </p:txBody>
      </p:sp>
      <p:sp>
        <p:nvSpPr>
          <p:cNvPr id="3" name="Content Placeholder 2"/>
          <p:cNvSpPr>
            <a:spLocks noGrp="1"/>
          </p:cNvSpPr>
          <p:nvPr>
            <p:ph idx="1"/>
          </p:nvPr>
        </p:nvSpPr>
        <p:spPr/>
        <p:txBody>
          <a:bodyPr>
            <a:normAutofit fontScale="40000" lnSpcReduction="20000"/>
          </a:bodyPr>
          <a:lstStyle/>
          <a:p>
            <a:pPr marL="0" indent="0">
              <a:buNone/>
            </a:pPr>
            <a:endParaRPr lang="en-US" dirty="0" smtClean="0"/>
          </a:p>
          <a:p>
            <a:pPr marL="0" indent="0">
              <a:buNone/>
            </a:pPr>
            <a:r>
              <a:rPr lang="en-US" sz="4000" dirty="0" smtClean="0"/>
              <a:t>User accounts will be created by the Digital Asset Manager. All users in the department will have accounts as well as designated users in the CSUs. Permissions will depend on user needs. </a:t>
            </a:r>
          </a:p>
          <a:p>
            <a:pPr>
              <a:buNone/>
            </a:pPr>
            <a:endParaRPr lang="en-US" sz="4000" dirty="0" smtClean="0"/>
          </a:p>
          <a:p>
            <a:pPr>
              <a:buNone/>
            </a:pPr>
            <a:r>
              <a:rPr lang="en-US" sz="4000" b="1" dirty="0" smtClean="0"/>
              <a:t>Access Levels</a:t>
            </a:r>
          </a:p>
          <a:p>
            <a:pPr marL="0" indent="0">
              <a:buNone/>
            </a:pPr>
            <a:endParaRPr lang="en-US" dirty="0" smtClean="0"/>
          </a:p>
          <a:p>
            <a:r>
              <a:rPr lang="en-US" u="sng" dirty="0" smtClean="0"/>
              <a:t>Catalog Administrator</a:t>
            </a:r>
            <a:r>
              <a:rPr lang="en-US" dirty="0" smtClean="0"/>
              <a:t>: This level allows access to all functionality available. Catalog Administrators have access to advanced operations in the Portfolio Desktop Client, like editing custom fields, metadata mappings, and </a:t>
            </a:r>
            <a:r>
              <a:rPr lang="en-US" dirty="0" err="1" smtClean="0"/>
              <a:t>AutoSync</a:t>
            </a:r>
            <a:r>
              <a:rPr lang="en-US" dirty="0" smtClean="0"/>
              <a:t> folder settings. Catalog Administrator access should not to be confused with the Portfolio Server Administrator, who has access to all server settings.</a:t>
            </a:r>
          </a:p>
          <a:p>
            <a:pPr marL="0" indent="0">
              <a:buNone/>
            </a:pPr>
            <a:endParaRPr lang="en-US" dirty="0" smtClean="0"/>
          </a:p>
          <a:p>
            <a:r>
              <a:rPr lang="en-US" u="sng" dirty="0" smtClean="0"/>
              <a:t>Publisher</a:t>
            </a:r>
            <a:r>
              <a:rPr lang="en-US" dirty="0" smtClean="0"/>
              <a:t>: Publishers are able to upload and delete items from a catalog as well as update all metadata for files in the catalog. Publishers can also create galleries.</a:t>
            </a:r>
          </a:p>
          <a:p>
            <a:pPr marL="0" indent="0">
              <a:buNone/>
            </a:pPr>
            <a:endParaRPr lang="en-US" dirty="0" smtClean="0"/>
          </a:p>
          <a:p>
            <a:r>
              <a:rPr lang="en-US" u="sng" dirty="0" smtClean="0"/>
              <a:t>Editor</a:t>
            </a:r>
            <a:r>
              <a:rPr lang="en-US" dirty="0" smtClean="0"/>
              <a:t>: Editors are able to modify metadata, such as entering keywords and custom field values. Editor level and above can batch process, or, download files to their computer. </a:t>
            </a:r>
          </a:p>
          <a:p>
            <a:pPr marL="0" indent="0">
              <a:buNone/>
            </a:pPr>
            <a:endParaRPr lang="en-US" dirty="0" smtClean="0"/>
          </a:p>
          <a:p>
            <a:r>
              <a:rPr lang="en-US" u="sng" dirty="0" smtClean="0"/>
              <a:t>Reader</a:t>
            </a:r>
            <a:r>
              <a:rPr lang="en-US" dirty="0" smtClean="0"/>
              <a:t>: Readers may only view items in the catalog and download files. They cannot add or remove items or edit metadata. </a:t>
            </a:r>
          </a:p>
          <a:p>
            <a:pPr marL="0" indent="0">
              <a:buNone/>
            </a:pPr>
            <a:endParaRPr lang="en-US" dirty="0" smtClean="0"/>
          </a:p>
          <a:p>
            <a:pPr marL="0" indent="0">
              <a:buNone/>
            </a:pPr>
            <a:r>
              <a:rPr lang="en-US" b="1" dirty="0" smtClean="0"/>
              <a:t>Most users in the University Marketing and Creative Services department will be designated as Publishers or Editors. </a:t>
            </a:r>
            <a:r>
              <a:rPr lang="en-US" b="1" dirty="0" err="1" smtClean="0"/>
              <a:t>CSUs</a:t>
            </a:r>
            <a:r>
              <a:rPr lang="en-US" b="1" dirty="0" smtClean="0"/>
              <a:t> will each have their own Catalog Administrator to manage their assets.</a:t>
            </a:r>
          </a:p>
          <a:p>
            <a:endParaRPr lang="en-US" dirty="0"/>
          </a:p>
        </p:txBody>
      </p:sp>
    </p:spTree>
    <p:extLst>
      <p:ext uri="{BB962C8B-B14F-4D97-AF65-F5344CB8AC3E}">
        <p14:creationId xmlns:p14="http://schemas.microsoft.com/office/powerpoint/2010/main" val="1708100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Please contact Rachel Appel, Digital Asset Manager, with any questions or feedback</a:t>
            </a:r>
          </a:p>
          <a:p>
            <a:r>
              <a:rPr lang="en-US" dirty="0" smtClean="0">
                <a:hlinkClick r:id="rId2"/>
              </a:rPr>
              <a:t>rappel@austin.utexas.edu</a:t>
            </a:r>
            <a:endParaRPr lang="en-US" dirty="0" smtClean="0"/>
          </a:p>
          <a:p>
            <a:r>
              <a:rPr lang="en-US" dirty="0" smtClean="0"/>
              <a:t>512-232-2324</a:t>
            </a:r>
          </a:p>
          <a:p>
            <a:endParaRPr lang="en-US" dirty="0"/>
          </a:p>
        </p:txBody>
      </p:sp>
    </p:spTree>
    <p:extLst>
      <p:ext uri="{BB962C8B-B14F-4D97-AF65-F5344CB8AC3E}">
        <p14:creationId xmlns:p14="http://schemas.microsoft.com/office/powerpoint/2010/main" val="1098471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to Portfolio Server</a:t>
            </a:r>
            <a:endParaRPr lang="en-US" dirty="0"/>
          </a:p>
        </p:txBody>
      </p:sp>
      <p:sp>
        <p:nvSpPr>
          <p:cNvPr id="3" name="Content Placeholder 2"/>
          <p:cNvSpPr>
            <a:spLocks noGrp="1"/>
          </p:cNvSpPr>
          <p:nvPr>
            <p:ph idx="1"/>
          </p:nvPr>
        </p:nvSpPr>
        <p:spPr>
          <a:xfrm>
            <a:off x="457199" y="1600199"/>
            <a:ext cx="8329277" cy="5036113"/>
          </a:xfrm>
        </p:spPr>
        <p:txBody>
          <a:bodyPr>
            <a:normAutofit fontScale="85000" lnSpcReduction="20000"/>
          </a:bodyPr>
          <a:lstStyle/>
          <a:p>
            <a:r>
              <a:rPr lang="en-US" dirty="0" smtClean="0"/>
              <a:t>Link to </a:t>
            </a:r>
            <a:r>
              <a:rPr lang="en-US" dirty="0"/>
              <a:t>download Portfolio's </a:t>
            </a:r>
            <a:r>
              <a:rPr lang="en-US" dirty="0" smtClean="0"/>
              <a:t>desktop </a:t>
            </a:r>
            <a:r>
              <a:rPr lang="en-US" dirty="0"/>
              <a:t>client: </a:t>
            </a:r>
            <a:r>
              <a:rPr lang="en-US" u="sng" dirty="0" smtClean="0">
                <a:hlinkClick r:id="rId2"/>
              </a:rPr>
              <a:t>http://www.extensis.com/portfolio-server-11/download-professional/</a:t>
            </a:r>
            <a:endParaRPr lang="en-US" dirty="0" smtClean="0"/>
          </a:p>
          <a:p>
            <a:r>
              <a:rPr lang="en-US" dirty="0"/>
              <a:t>Once it's finished </a:t>
            </a:r>
            <a:r>
              <a:rPr lang="en-US" dirty="0" smtClean="0"/>
              <a:t>downloading, add </a:t>
            </a:r>
            <a:r>
              <a:rPr lang="en-US" dirty="0"/>
              <a:t>the </a:t>
            </a:r>
            <a:r>
              <a:rPr lang="en-US" dirty="0" smtClean="0"/>
              <a:t>IP address: </a:t>
            </a:r>
            <a:r>
              <a:rPr lang="en-US" dirty="0" smtClean="0">
                <a:solidFill>
                  <a:srgbClr val="660066"/>
                </a:solidFill>
              </a:rPr>
              <a:t>pres</a:t>
            </a:r>
            <a:r>
              <a:rPr lang="en-US" dirty="0">
                <a:solidFill>
                  <a:srgbClr val="660066"/>
                </a:solidFill>
              </a:rPr>
              <a:t>-port-p01.</a:t>
            </a:r>
            <a:r>
              <a:rPr lang="en-US" dirty="0" smtClean="0">
                <a:solidFill>
                  <a:srgbClr val="660066"/>
                </a:solidFill>
              </a:rPr>
              <a:t>austin.utexas.edu </a:t>
            </a:r>
            <a:r>
              <a:rPr lang="en-US" dirty="0"/>
              <a:t>and the name </a:t>
            </a:r>
            <a:r>
              <a:rPr lang="en-US" dirty="0">
                <a:solidFill>
                  <a:srgbClr val="660066"/>
                </a:solidFill>
              </a:rPr>
              <a:t>UT Portfolio</a:t>
            </a:r>
            <a:endParaRPr lang="en-US" dirty="0" smtClean="0">
              <a:solidFill>
                <a:srgbClr val="660066"/>
              </a:solidFill>
            </a:endParaRPr>
          </a:p>
          <a:p>
            <a:pPr lvl="0"/>
            <a:r>
              <a:rPr lang="en-US" dirty="0" smtClean="0"/>
              <a:t>Login to Portfolio using the Desktop Client by clicking on the Portfolio icon.</a:t>
            </a:r>
          </a:p>
          <a:p>
            <a:r>
              <a:rPr lang="en-US" dirty="0" smtClean="0"/>
              <a:t>Your username should be your EID with the same password. If this does not work, see the Digital Asset Manager. </a:t>
            </a:r>
          </a:p>
          <a:p>
            <a:r>
              <a:rPr lang="en-US" dirty="0" smtClean="0"/>
              <a:t>To download the server must be mounted. The server address is: </a:t>
            </a:r>
            <a:r>
              <a:rPr lang="en-US" dirty="0" err="1">
                <a:solidFill>
                  <a:srgbClr val="0000FF"/>
                </a:solidFill>
              </a:rPr>
              <a:t>smb</a:t>
            </a:r>
            <a:r>
              <a:rPr lang="en-US" dirty="0">
                <a:solidFill>
                  <a:srgbClr val="0000FF"/>
                </a:solidFill>
              </a:rPr>
              <a:t>://pres-port-p01.austin.utexas.edu</a:t>
            </a:r>
            <a:endParaRPr lang="en-US" dirty="0" smtClean="0">
              <a:solidFill>
                <a:srgbClr val="0000FF"/>
              </a:solidFill>
            </a:endParaRPr>
          </a:p>
          <a:p>
            <a:endParaRPr lang="en-US" dirty="0"/>
          </a:p>
        </p:txBody>
      </p:sp>
    </p:spTree>
    <p:extLst>
      <p:ext uri="{BB962C8B-B14F-4D97-AF65-F5344CB8AC3E}">
        <p14:creationId xmlns:p14="http://schemas.microsoft.com/office/powerpoint/2010/main" val="349272628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07" y="34358"/>
            <a:ext cx="8229600" cy="1143000"/>
          </a:xfrm>
        </p:spPr>
        <p:txBody>
          <a:bodyPr/>
          <a:lstStyle/>
          <a:p>
            <a:r>
              <a:rPr lang="en-US" dirty="0" smtClean="0"/>
              <a:t>Open Catalog</a:t>
            </a:r>
            <a:endParaRPr lang="en-US" dirty="0"/>
          </a:p>
        </p:txBody>
      </p:sp>
      <p:pic>
        <p:nvPicPr>
          <p:cNvPr id="4" name="Content Placeholder 3" descr="connect_server.png"/>
          <p:cNvPicPr>
            <a:picLocks noGrp="1" noChangeAspect="1"/>
          </p:cNvPicPr>
          <p:nvPr>
            <p:ph idx="1"/>
          </p:nvPr>
        </p:nvPicPr>
        <p:blipFill>
          <a:blip r:embed="rId2">
            <a:extLst>
              <a:ext uri="{28A0092B-C50C-407E-A947-70E740481C1C}">
                <a14:useLocalDpi xmlns:a14="http://schemas.microsoft.com/office/drawing/2010/main" val="0"/>
              </a:ext>
            </a:extLst>
          </a:blip>
          <a:srcRect t="2079" b="2079"/>
          <a:stretch>
            <a:fillRect/>
          </a:stretch>
        </p:blipFill>
        <p:spPr>
          <a:xfrm>
            <a:off x="377115" y="914194"/>
            <a:ext cx="4656804" cy="3056152"/>
          </a:xfrm>
        </p:spPr>
      </p:pic>
      <p:sp>
        <p:nvSpPr>
          <p:cNvPr id="5" name="Down Arrow 4"/>
          <p:cNvSpPr/>
          <p:nvPr/>
        </p:nvSpPr>
        <p:spPr>
          <a:xfrm>
            <a:off x="926699" y="297490"/>
            <a:ext cx="388984" cy="61670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catalog_lis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0962" y="2391360"/>
            <a:ext cx="5847515" cy="3295273"/>
          </a:xfrm>
          <a:prstGeom prst="rect">
            <a:avLst/>
          </a:prstGeom>
        </p:spPr>
      </p:pic>
      <p:sp>
        <p:nvSpPr>
          <p:cNvPr id="7" name="Up Arrow 6"/>
          <p:cNvSpPr/>
          <p:nvPr/>
        </p:nvSpPr>
        <p:spPr>
          <a:xfrm>
            <a:off x="6052144" y="4965793"/>
            <a:ext cx="514833" cy="72084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5297056" y="1177358"/>
            <a:ext cx="2539841" cy="646331"/>
          </a:xfrm>
          <a:prstGeom prst="rect">
            <a:avLst/>
          </a:prstGeom>
          <a:noFill/>
        </p:spPr>
        <p:txBody>
          <a:bodyPr wrap="square" rtlCol="0">
            <a:spAutoFit/>
          </a:bodyPr>
          <a:lstStyle/>
          <a:p>
            <a:r>
              <a:rPr lang="en-US" dirty="0" smtClean="0"/>
              <a:t>Portfolio </a:t>
            </a:r>
            <a:r>
              <a:rPr lang="en-US" dirty="0" smtClean="0">
                <a:sym typeface="Wingdings"/>
              </a:rPr>
              <a:t> </a:t>
            </a:r>
            <a:r>
              <a:rPr lang="en-US" dirty="0" smtClean="0"/>
              <a:t>File </a:t>
            </a:r>
            <a:r>
              <a:rPr lang="en-US" dirty="0" smtClean="0">
                <a:sym typeface="Wingdings"/>
              </a:rPr>
              <a:t> Connect to Server</a:t>
            </a:r>
            <a:endParaRPr lang="en-US" dirty="0"/>
          </a:p>
        </p:txBody>
      </p:sp>
      <p:sp>
        <p:nvSpPr>
          <p:cNvPr id="9" name="TextBox 8"/>
          <p:cNvSpPr txBox="1"/>
          <p:nvPr/>
        </p:nvSpPr>
        <p:spPr>
          <a:xfrm>
            <a:off x="2670962" y="6041333"/>
            <a:ext cx="6149837" cy="646331"/>
          </a:xfrm>
          <a:prstGeom prst="rect">
            <a:avLst/>
          </a:prstGeom>
          <a:noFill/>
        </p:spPr>
        <p:txBody>
          <a:bodyPr wrap="square" rtlCol="0">
            <a:spAutoFit/>
          </a:bodyPr>
          <a:lstStyle/>
          <a:p>
            <a:r>
              <a:rPr lang="en-US" dirty="0" smtClean="0"/>
              <a:t>Select a catalog based on department. You can select more than one. </a:t>
            </a:r>
            <a:endParaRPr lang="en-US" dirty="0"/>
          </a:p>
        </p:txBody>
      </p:sp>
    </p:spTree>
    <p:extLst>
      <p:ext uri="{BB962C8B-B14F-4D97-AF65-F5344CB8AC3E}">
        <p14:creationId xmlns:p14="http://schemas.microsoft.com/office/powerpoint/2010/main" val="360012609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912" y="22439"/>
            <a:ext cx="8229600" cy="1143000"/>
          </a:xfrm>
        </p:spPr>
        <p:txBody>
          <a:bodyPr/>
          <a:lstStyle/>
          <a:p>
            <a:r>
              <a:rPr lang="en-US" dirty="0" smtClean="0"/>
              <a:t>Catalogs</a:t>
            </a:r>
            <a:endParaRPr lang="en-US" dirty="0"/>
          </a:p>
        </p:txBody>
      </p:sp>
      <p:pic>
        <p:nvPicPr>
          <p:cNvPr id="4" name="Content Placeholder 3" descr="catalogs.png"/>
          <p:cNvPicPr>
            <a:picLocks noGrp="1" noChangeAspect="1"/>
          </p:cNvPicPr>
          <p:nvPr>
            <p:ph idx="1"/>
          </p:nvPr>
        </p:nvPicPr>
        <p:blipFill>
          <a:blip r:embed="rId3">
            <a:extLst>
              <a:ext uri="{28A0092B-C50C-407E-A947-70E740481C1C}">
                <a14:useLocalDpi xmlns:a14="http://schemas.microsoft.com/office/drawing/2010/main" val="0"/>
              </a:ext>
            </a:extLst>
          </a:blip>
          <a:srcRect l="729" r="729"/>
          <a:stretch>
            <a:fillRect/>
          </a:stretch>
        </p:blipFill>
        <p:spPr>
          <a:xfrm>
            <a:off x="457200" y="1153965"/>
            <a:ext cx="8375040" cy="4525963"/>
          </a:xfrm>
        </p:spPr>
      </p:pic>
      <p:sp>
        <p:nvSpPr>
          <p:cNvPr id="5" name="Up Arrow 4"/>
          <p:cNvSpPr/>
          <p:nvPr/>
        </p:nvSpPr>
        <p:spPr>
          <a:xfrm>
            <a:off x="8168678" y="2070987"/>
            <a:ext cx="380834" cy="697957"/>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629240" y="5926914"/>
            <a:ext cx="7836897" cy="923330"/>
          </a:xfrm>
          <a:prstGeom prst="rect">
            <a:avLst/>
          </a:prstGeom>
          <a:noFill/>
        </p:spPr>
        <p:txBody>
          <a:bodyPr wrap="square" rtlCol="0">
            <a:spAutoFit/>
          </a:bodyPr>
          <a:lstStyle/>
          <a:p>
            <a:pPr lvl="0"/>
            <a:r>
              <a:rPr lang="en-US" dirty="0" smtClean="0"/>
              <a:t>Select the catalog you want to upload to from the list on the right hand column </a:t>
            </a:r>
            <a:r>
              <a:rPr lang="en-US" strike="sngStrike" dirty="0" smtClean="0">
                <a:solidFill>
                  <a:srgbClr val="000000"/>
                </a:solidFill>
              </a:rPr>
              <a:t>(or search across all of them).</a:t>
            </a:r>
          </a:p>
          <a:p>
            <a:endParaRPr lang="en-US" dirty="0"/>
          </a:p>
        </p:txBody>
      </p:sp>
    </p:spTree>
    <p:extLst>
      <p:ext uri="{BB962C8B-B14F-4D97-AF65-F5344CB8AC3E}">
        <p14:creationId xmlns:p14="http://schemas.microsoft.com/office/powerpoint/2010/main" val="95557894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Click the triangle next to the catalog name to display the folders in the catalog</a:t>
            </a:r>
            <a:br>
              <a:rPr lang="en-US" sz="3200" dirty="0" smtClean="0"/>
            </a:br>
            <a:endParaRPr lang="en-US" sz="3200" dirty="0"/>
          </a:p>
        </p:txBody>
      </p:sp>
      <p:pic>
        <p:nvPicPr>
          <p:cNvPr id="4" name="Content Placeholder 3" descr="year_selection.png"/>
          <p:cNvPicPr>
            <a:picLocks noGrp="1" noChangeAspect="1"/>
          </p:cNvPicPr>
          <p:nvPr>
            <p:ph idx="1"/>
          </p:nvPr>
        </p:nvPicPr>
        <p:blipFill>
          <a:blip r:embed="rId2">
            <a:extLst>
              <a:ext uri="{28A0092B-C50C-407E-A947-70E740481C1C}">
                <a14:useLocalDpi xmlns:a14="http://schemas.microsoft.com/office/drawing/2010/main" val="0"/>
              </a:ext>
            </a:extLst>
          </a:blip>
          <a:srcRect l="917" r="917"/>
          <a:stretch>
            <a:fillRect/>
          </a:stretch>
        </p:blipFill>
        <p:spPr>
          <a:xfrm>
            <a:off x="457200" y="1153965"/>
            <a:ext cx="8229600" cy="4525963"/>
          </a:xfrm>
        </p:spPr>
      </p:pic>
      <p:sp>
        <p:nvSpPr>
          <p:cNvPr id="5" name="TextBox 4"/>
          <p:cNvSpPr txBox="1"/>
          <p:nvPr/>
        </p:nvSpPr>
        <p:spPr>
          <a:xfrm>
            <a:off x="357523" y="5892588"/>
            <a:ext cx="8329277" cy="923330"/>
          </a:xfrm>
          <a:prstGeom prst="rect">
            <a:avLst/>
          </a:prstGeom>
          <a:noFill/>
        </p:spPr>
        <p:txBody>
          <a:bodyPr wrap="square" rtlCol="0">
            <a:spAutoFit/>
          </a:bodyPr>
          <a:lstStyle/>
          <a:p>
            <a:r>
              <a:rPr lang="en-US" dirty="0" smtClean="0"/>
              <a:t>This will give you the list of the originating events for the files if you want to find something specific.</a:t>
            </a:r>
          </a:p>
          <a:p>
            <a:endParaRPr lang="en-US" dirty="0"/>
          </a:p>
        </p:txBody>
      </p:sp>
      <p:sp>
        <p:nvSpPr>
          <p:cNvPr id="6" name="Left Arrow 5"/>
          <p:cNvSpPr/>
          <p:nvPr/>
        </p:nvSpPr>
        <p:spPr>
          <a:xfrm>
            <a:off x="8343578" y="1727730"/>
            <a:ext cx="686444" cy="27460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9723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Properties for Metadata</a:t>
            </a:r>
            <a:endParaRPr lang="en-US" dirty="0"/>
          </a:p>
        </p:txBody>
      </p:sp>
      <p:pic>
        <p:nvPicPr>
          <p:cNvPr id="4" name="Content Placeholder 3" descr="metadata1.png"/>
          <p:cNvPicPr>
            <a:picLocks noGrp="1" noChangeAspect="1"/>
          </p:cNvPicPr>
          <p:nvPr>
            <p:ph idx="1"/>
          </p:nvPr>
        </p:nvPicPr>
        <p:blipFill>
          <a:blip r:embed="rId2">
            <a:extLst>
              <a:ext uri="{28A0092B-C50C-407E-A947-70E740481C1C}">
                <a14:useLocalDpi xmlns:a14="http://schemas.microsoft.com/office/drawing/2010/main" val="0"/>
              </a:ext>
            </a:extLst>
          </a:blip>
          <a:srcRect l="21939" r="21939"/>
          <a:stretch>
            <a:fillRect/>
          </a:stretch>
        </p:blipFill>
        <p:spPr/>
      </p:pic>
      <p:sp>
        <p:nvSpPr>
          <p:cNvPr id="5" name="Down Arrow 4"/>
          <p:cNvSpPr/>
          <p:nvPr/>
        </p:nvSpPr>
        <p:spPr>
          <a:xfrm>
            <a:off x="3203403" y="1417638"/>
            <a:ext cx="526274" cy="83642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3496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Metadata Fields</a:t>
            </a:r>
            <a:endParaRPr lang="en-US" dirty="0"/>
          </a:p>
        </p:txBody>
      </p:sp>
      <p:pic>
        <p:nvPicPr>
          <p:cNvPr id="4" name="Content Placeholder 3" descr="metadata2.png"/>
          <p:cNvPicPr>
            <a:picLocks noGrp="1" noChangeAspect="1"/>
          </p:cNvPicPr>
          <p:nvPr>
            <p:ph idx="1"/>
          </p:nvPr>
        </p:nvPicPr>
        <p:blipFill>
          <a:blip r:embed="rId2">
            <a:extLst>
              <a:ext uri="{28A0092B-C50C-407E-A947-70E740481C1C}">
                <a14:useLocalDpi xmlns:a14="http://schemas.microsoft.com/office/drawing/2010/main" val="0"/>
              </a:ext>
            </a:extLst>
          </a:blip>
          <a:srcRect l="807" r="807"/>
          <a:stretch>
            <a:fillRect/>
          </a:stretch>
        </p:blipFill>
        <p:spPr/>
      </p:pic>
      <p:sp>
        <p:nvSpPr>
          <p:cNvPr id="5" name="TextBox 4"/>
          <p:cNvSpPr txBox="1"/>
          <p:nvPr/>
        </p:nvSpPr>
        <p:spPr>
          <a:xfrm>
            <a:off x="583477" y="6315939"/>
            <a:ext cx="8103323" cy="369332"/>
          </a:xfrm>
          <a:prstGeom prst="rect">
            <a:avLst/>
          </a:prstGeom>
          <a:noFill/>
        </p:spPr>
        <p:txBody>
          <a:bodyPr wrap="square" rtlCol="0">
            <a:spAutoFit/>
          </a:bodyPr>
          <a:lstStyle/>
          <a:p>
            <a:r>
              <a:rPr lang="en-US" dirty="0" smtClean="0"/>
              <a:t>You can edit each field by selecting a field and then selecting Edit.</a:t>
            </a:r>
            <a:endParaRPr lang="en-US" dirty="0"/>
          </a:p>
        </p:txBody>
      </p:sp>
    </p:spTree>
    <p:extLst>
      <p:ext uri="{BB962C8B-B14F-4D97-AF65-F5344CB8AC3E}">
        <p14:creationId xmlns:p14="http://schemas.microsoft.com/office/powerpoint/2010/main" val="2434013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Close-up</a:t>
            </a:r>
            <a:endParaRPr lang="en-US" dirty="0"/>
          </a:p>
        </p:txBody>
      </p:sp>
      <p:pic>
        <p:nvPicPr>
          <p:cNvPr id="4" name="Content Placeholder 3" descr="closeup.png"/>
          <p:cNvPicPr>
            <a:picLocks noGrp="1" noChangeAspect="1"/>
          </p:cNvPicPr>
          <p:nvPr>
            <p:ph idx="1"/>
          </p:nvPr>
        </p:nvPicPr>
        <p:blipFill>
          <a:blip r:embed="rId2">
            <a:extLst>
              <a:ext uri="{28A0092B-C50C-407E-A947-70E740481C1C}">
                <a14:useLocalDpi xmlns:a14="http://schemas.microsoft.com/office/drawing/2010/main" val="0"/>
              </a:ext>
            </a:extLst>
          </a:blip>
          <a:srcRect l="1704" r="1704"/>
          <a:stretch>
            <a:fillRect/>
          </a:stretch>
        </p:blipFill>
        <p:spPr>
          <a:xfrm>
            <a:off x="457200" y="1417638"/>
            <a:ext cx="8229600" cy="4525963"/>
          </a:xfrm>
        </p:spPr>
      </p:pic>
      <p:sp>
        <p:nvSpPr>
          <p:cNvPr id="5" name="TextBox 4"/>
          <p:cNvSpPr txBox="1"/>
          <p:nvPr/>
        </p:nvSpPr>
        <p:spPr>
          <a:xfrm>
            <a:off x="457200" y="6177041"/>
            <a:ext cx="8229600" cy="369332"/>
          </a:xfrm>
          <a:prstGeom prst="rect">
            <a:avLst/>
          </a:prstGeom>
          <a:noFill/>
        </p:spPr>
        <p:txBody>
          <a:bodyPr wrap="square" rtlCol="0">
            <a:spAutoFit/>
          </a:bodyPr>
          <a:lstStyle/>
          <a:p>
            <a:r>
              <a:rPr lang="en-US" dirty="0" smtClean="0"/>
              <a:t>Double click the thumbnail for a close-up</a:t>
            </a:r>
            <a:endParaRPr lang="en-US" dirty="0"/>
          </a:p>
        </p:txBody>
      </p:sp>
    </p:spTree>
    <p:extLst>
      <p:ext uri="{BB962C8B-B14F-4D97-AF65-F5344CB8AC3E}">
        <p14:creationId xmlns:p14="http://schemas.microsoft.com/office/powerpoint/2010/main" val="192475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a:t>
            </a:r>
            <a:endParaRPr lang="en-US" dirty="0"/>
          </a:p>
        </p:txBody>
      </p:sp>
      <p:pic>
        <p:nvPicPr>
          <p:cNvPr id="4" name="Content Placeholder 3" descr="searching.png"/>
          <p:cNvPicPr>
            <a:picLocks noGrp="1" noChangeAspect="1"/>
          </p:cNvPicPr>
          <p:nvPr>
            <p:ph idx="1"/>
          </p:nvPr>
        </p:nvPicPr>
        <p:blipFill>
          <a:blip r:embed="rId2">
            <a:extLst>
              <a:ext uri="{28A0092B-C50C-407E-A947-70E740481C1C}">
                <a14:useLocalDpi xmlns:a14="http://schemas.microsoft.com/office/drawing/2010/main" val="0"/>
              </a:ext>
            </a:extLst>
          </a:blip>
          <a:srcRect l="705" r="705"/>
          <a:stretch>
            <a:fillRect/>
          </a:stretch>
        </p:blipFill>
        <p:spPr/>
      </p:pic>
      <p:sp>
        <p:nvSpPr>
          <p:cNvPr id="5" name="Down Arrow 4"/>
          <p:cNvSpPr/>
          <p:nvPr/>
        </p:nvSpPr>
        <p:spPr>
          <a:xfrm>
            <a:off x="7058928" y="1167076"/>
            <a:ext cx="423307" cy="52632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99963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TotalTime>
  <Words>453</Words>
  <Application>Microsoft Macintosh PowerPoint</Application>
  <PresentationFormat>On-screen Show (4:3)</PresentationFormat>
  <Paragraphs>54</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Extensis Portfolio </vt:lpstr>
      <vt:lpstr>Connecting to Portfolio Server</vt:lpstr>
      <vt:lpstr>Open Catalog</vt:lpstr>
      <vt:lpstr>Catalogs</vt:lpstr>
      <vt:lpstr>Click the triangle next to the catalog name to display the folders in the catalog </vt:lpstr>
      <vt:lpstr>Select Properties for Metadata</vt:lpstr>
      <vt:lpstr>Metadata Fields</vt:lpstr>
      <vt:lpstr>Close-up</vt:lpstr>
      <vt:lpstr>Searching</vt:lpstr>
      <vt:lpstr>Advanced Search</vt:lpstr>
      <vt:lpstr>Batch Convert</vt:lpstr>
      <vt:lpstr>Edit specs</vt:lpstr>
      <vt:lpstr>Download</vt:lpstr>
      <vt:lpstr>Upload</vt:lpstr>
      <vt:lpstr>Creating a Gallery</vt:lpstr>
      <vt:lpstr>User Accounts and Permissions </vt:lpstr>
      <vt:lpstr>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Extensis Portfolio </dc:title>
  <dc:creator>Rachel Appel</dc:creator>
  <cp:lastModifiedBy>DAM</cp:lastModifiedBy>
  <cp:revision>9</cp:revision>
  <dcterms:created xsi:type="dcterms:W3CDTF">2012-11-26T22:12:25Z</dcterms:created>
  <dcterms:modified xsi:type="dcterms:W3CDTF">2013-10-21T21:15:43Z</dcterms:modified>
</cp:coreProperties>
</file>