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57" r:id="rId3"/>
    <p:sldId id="258" r:id="rId4"/>
    <p:sldId id="259" r:id="rId5"/>
    <p:sldId id="282" r:id="rId6"/>
    <p:sldId id="260" r:id="rId7"/>
    <p:sldId id="261" r:id="rId8"/>
    <p:sldId id="262" r:id="rId9"/>
    <p:sldId id="263" r:id="rId10"/>
    <p:sldId id="264" r:id="rId11"/>
    <p:sldId id="266" r:id="rId12"/>
    <p:sldId id="267" r:id="rId13"/>
    <p:sldId id="268" r:id="rId14"/>
    <p:sldId id="269" r:id="rId15"/>
    <p:sldId id="270" r:id="rId16"/>
    <p:sldId id="281" r:id="rId17"/>
    <p:sldId id="271" r:id="rId18"/>
    <p:sldId id="272" r:id="rId19"/>
    <p:sldId id="273" r:id="rId20"/>
    <p:sldId id="274" r:id="rId21"/>
    <p:sldId id="275" r:id="rId22"/>
    <p:sldId id="278" r:id="rId23"/>
    <p:sldId id="279" r:id="rId24"/>
    <p:sldId id="280" r:id="rId25"/>
    <p:sldId id="276" r:id="rId26"/>
    <p:sldId id="277"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84" autoAdjust="0"/>
    <p:restoredTop sz="94660"/>
  </p:normalViewPr>
  <p:slideViewPr>
    <p:cSldViewPr snapToGrid="0" snapToObjects="1">
      <p:cViewPr>
        <p:scale>
          <a:sx n="110" d="100"/>
          <a:sy n="110" d="100"/>
        </p:scale>
        <p:origin x="-130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F9E1EB-3112-374C-95C2-318DEBCC8F6A}" type="datetimeFigureOut">
              <a:rPr lang="en-US" smtClean="0"/>
              <a:t>10/21/13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3B2628-8E50-F845-9A5B-C492C767E79F}" type="slidenum">
              <a:rPr lang="en-US" smtClean="0"/>
              <a:t>‹#›</a:t>
            </a:fld>
            <a:endParaRPr lang="en-US"/>
          </a:p>
        </p:txBody>
      </p:sp>
    </p:spTree>
    <p:extLst>
      <p:ext uri="{BB962C8B-B14F-4D97-AF65-F5344CB8AC3E}">
        <p14:creationId xmlns:p14="http://schemas.microsoft.com/office/powerpoint/2010/main" val="58064084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EDITED</a:t>
            </a:r>
            <a:r>
              <a:rPr lang="en-US" baseline="0" dirty="0" smtClean="0"/>
              <a:t>: “</a:t>
            </a:r>
            <a:r>
              <a:rPr lang="en-US" sz="1200" dirty="0" smtClean="0"/>
              <a:t>This will bring up all of its metadata that has been entered or the technical embedded data.”</a:t>
            </a:r>
            <a:br>
              <a:rPr lang="en-US" sz="1200" dirty="0" smtClean="0"/>
            </a:br>
            <a:r>
              <a:rPr lang="en-US" sz="1200" dirty="0" smtClean="0"/>
              <a:t>- KP</a:t>
            </a:r>
            <a:endParaRPr lang="en-US" dirty="0"/>
          </a:p>
        </p:txBody>
      </p:sp>
      <p:sp>
        <p:nvSpPr>
          <p:cNvPr id="4" name="Slide Number Placeholder 3"/>
          <p:cNvSpPr>
            <a:spLocks noGrp="1"/>
          </p:cNvSpPr>
          <p:nvPr>
            <p:ph type="sldNum" sz="quarter" idx="10"/>
          </p:nvPr>
        </p:nvSpPr>
        <p:spPr/>
        <p:txBody>
          <a:bodyPr/>
          <a:lstStyle/>
          <a:p>
            <a:fld id="{7C3B2628-8E50-F845-9A5B-C492C767E79F}" type="slidenum">
              <a:rPr lang="en-US" smtClean="0"/>
              <a:t>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EDIT</a:t>
            </a:r>
            <a:r>
              <a:rPr lang="en-US" baseline="0" dirty="0" smtClean="0"/>
              <a:t>ED - KP</a:t>
            </a:r>
            <a:endParaRPr lang="en-US" dirty="0"/>
          </a:p>
        </p:txBody>
      </p:sp>
      <p:sp>
        <p:nvSpPr>
          <p:cNvPr id="4" name="Slide Number Placeholder 3"/>
          <p:cNvSpPr>
            <a:spLocks noGrp="1"/>
          </p:cNvSpPr>
          <p:nvPr>
            <p:ph type="sldNum" sz="quarter" idx="10"/>
          </p:nvPr>
        </p:nvSpPr>
        <p:spPr/>
        <p:txBody>
          <a:bodyPr/>
          <a:lstStyle/>
          <a:p>
            <a:fld id="{7C3B2628-8E50-F845-9A5B-C492C767E79F}" type="slidenum">
              <a:rPr lang="en-US" smtClean="0"/>
              <a:t>10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3B2628-8E50-F845-9A5B-C492C767E79F}" type="slidenum">
              <a:rPr lang="en-US" smtClean="0"/>
              <a:t>24</a:t>
            </a:fld>
            <a:endParaRPr lang="en-US"/>
          </a:p>
        </p:txBody>
      </p:sp>
    </p:spTree>
    <p:extLst>
      <p:ext uri="{BB962C8B-B14F-4D97-AF65-F5344CB8AC3E}">
        <p14:creationId xmlns:p14="http://schemas.microsoft.com/office/powerpoint/2010/main" val="37473323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111F3C-F8EF-BF42-B086-797B4D26CFE5}" type="datetimeFigureOut">
              <a:rPr lang="en-US" smtClean="0"/>
              <a:pPr/>
              <a:t>10/21/13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8C462D-184E-F947-B37A-5B76121A95E8}" type="slidenum">
              <a:rPr lang="en-US" smtClean="0"/>
              <a:pPr/>
              <a:t>‹#›</a:t>
            </a:fld>
            <a:endParaRPr lang="en-US"/>
          </a:p>
        </p:txBody>
      </p:sp>
    </p:spTree>
    <p:extLst>
      <p:ext uri="{BB962C8B-B14F-4D97-AF65-F5344CB8AC3E}">
        <p14:creationId xmlns:p14="http://schemas.microsoft.com/office/powerpoint/2010/main" val="574899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111F3C-F8EF-BF42-B086-797B4D26CFE5}" type="datetimeFigureOut">
              <a:rPr lang="en-US" smtClean="0"/>
              <a:pPr/>
              <a:t>10/21/13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8C462D-184E-F947-B37A-5B76121A95E8}" type="slidenum">
              <a:rPr lang="en-US" smtClean="0"/>
              <a:pPr/>
              <a:t>‹#›</a:t>
            </a:fld>
            <a:endParaRPr lang="en-US"/>
          </a:p>
        </p:txBody>
      </p:sp>
    </p:spTree>
    <p:extLst>
      <p:ext uri="{BB962C8B-B14F-4D97-AF65-F5344CB8AC3E}">
        <p14:creationId xmlns:p14="http://schemas.microsoft.com/office/powerpoint/2010/main" val="30900441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111F3C-F8EF-BF42-B086-797B4D26CFE5}" type="datetimeFigureOut">
              <a:rPr lang="en-US" smtClean="0"/>
              <a:pPr/>
              <a:t>10/21/13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8C462D-184E-F947-B37A-5B76121A95E8}" type="slidenum">
              <a:rPr lang="en-US" smtClean="0"/>
              <a:pPr/>
              <a:t>‹#›</a:t>
            </a:fld>
            <a:endParaRPr lang="en-US"/>
          </a:p>
        </p:txBody>
      </p:sp>
    </p:spTree>
    <p:extLst>
      <p:ext uri="{BB962C8B-B14F-4D97-AF65-F5344CB8AC3E}">
        <p14:creationId xmlns:p14="http://schemas.microsoft.com/office/powerpoint/2010/main" val="3923240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111F3C-F8EF-BF42-B086-797B4D26CFE5}" type="datetimeFigureOut">
              <a:rPr lang="en-US" smtClean="0"/>
              <a:pPr/>
              <a:t>10/21/13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8C462D-184E-F947-B37A-5B76121A95E8}" type="slidenum">
              <a:rPr lang="en-US" smtClean="0"/>
              <a:pPr/>
              <a:t>‹#›</a:t>
            </a:fld>
            <a:endParaRPr lang="en-US"/>
          </a:p>
        </p:txBody>
      </p:sp>
    </p:spTree>
    <p:extLst>
      <p:ext uri="{BB962C8B-B14F-4D97-AF65-F5344CB8AC3E}">
        <p14:creationId xmlns:p14="http://schemas.microsoft.com/office/powerpoint/2010/main" val="1381585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111F3C-F8EF-BF42-B086-797B4D26CFE5}" type="datetimeFigureOut">
              <a:rPr lang="en-US" smtClean="0"/>
              <a:pPr/>
              <a:t>10/21/13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8C462D-184E-F947-B37A-5B76121A95E8}" type="slidenum">
              <a:rPr lang="en-US" smtClean="0"/>
              <a:pPr/>
              <a:t>‹#›</a:t>
            </a:fld>
            <a:endParaRPr lang="en-US"/>
          </a:p>
        </p:txBody>
      </p:sp>
    </p:spTree>
    <p:extLst>
      <p:ext uri="{BB962C8B-B14F-4D97-AF65-F5344CB8AC3E}">
        <p14:creationId xmlns:p14="http://schemas.microsoft.com/office/powerpoint/2010/main" val="1261220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111F3C-F8EF-BF42-B086-797B4D26CFE5}" type="datetimeFigureOut">
              <a:rPr lang="en-US" smtClean="0"/>
              <a:pPr/>
              <a:t>10/21/13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8C462D-184E-F947-B37A-5B76121A95E8}" type="slidenum">
              <a:rPr lang="en-US" smtClean="0"/>
              <a:pPr/>
              <a:t>‹#›</a:t>
            </a:fld>
            <a:endParaRPr lang="en-US"/>
          </a:p>
        </p:txBody>
      </p:sp>
    </p:spTree>
    <p:extLst>
      <p:ext uri="{BB962C8B-B14F-4D97-AF65-F5344CB8AC3E}">
        <p14:creationId xmlns:p14="http://schemas.microsoft.com/office/powerpoint/2010/main" val="4233567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111F3C-F8EF-BF42-B086-797B4D26CFE5}" type="datetimeFigureOut">
              <a:rPr lang="en-US" smtClean="0"/>
              <a:pPr/>
              <a:t>10/21/13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8C462D-184E-F947-B37A-5B76121A95E8}" type="slidenum">
              <a:rPr lang="en-US" smtClean="0"/>
              <a:pPr/>
              <a:t>‹#›</a:t>
            </a:fld>
            <a:endParaRPr lang="en-US"/>
          </a:p>
        </p:txBody>
      </p:sp>
    </p:spTree>
    <p:extLst>
      <p:ext uri="{BB962C8B-B14F-4D97-AF65-F5344CB8AC3E}">
        <p14:creationId xmlns:p14="http://schemas.microsoft.com/office/powerpoint/2010/main" val="2159230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6111F3C-F8EF-BF42-B086-797B4D26CFE5}" type="datetimeFigureOut">
              <a:rPr lang="en-US" smtClean="0"/>
              <a:pPr/>
              <a:t>10/21/13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8C462D-184E-F947-B37A-5B76121A95E8}" type="slidenum">
              <a:rPr lang="en-US" smtClean="0"/>
              <a:pPr/>
              <a:t>‹#›</a:t>
            </a:fld>
            <a:endParaRPr lang="en-US"/>
          </a:p>
        </p:txBody>
      </p:sp>
    </p:spTree>
    <p:extLst>
      <p:ext uri="{BB962C8B-B14F-4D97-AF65-F5344CB8AC3E}">
        <p14:creationId xmlns:p14="http://schemas.microsoft.com/office/powerpoint/2010/main" val="185081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111F3C-F8EF-BF42-B086-797B4D26CFE5}" type="datetimeFigureOut">
              <a:rPr lang="en-US" smtClean="0"/>
              <a:pPr/>
              <a:t>10/21/13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8C462D-184E-F947-B37A-5B76121A95E8}" type="slidenum">
              <a:rPr lang="en-US" smtClean="0"/>
              <a:pPr/>
              <a:t>‹#›</a:t>
            </a:fld>
            <a:endParaRPr lang="en-US"/>
          </a:p>
        </p:txBody>
      </p:sp>
    </p:spTree>
    <p:extLst>
      <p:ext uri="{BB962C8B-B14F-4D97-AF65-F5344CB8AC3E}">
        <p14:creationId xmlns:p14="http://schemas.microsoft.com/office/powerpoint/2010/main" val="2460655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111F3C-F8EF-BF42-B086-797B4D26CFE5}" type="datetimeFigureOut">
              <a:rPr lang="en-US" smtClean="0"/>
              <a:pPr/>
              <a:t>10/21/13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8C462D-184E-F947-B37A-5B76121A95E8}" type="slidenum">
              <a:rPr lang="en-US" smtClean="0"/>
              <a:pPr/>
              <a:t>‹#›</a:t>
            </a:fld>
            <a:endParaRPr lang="en-US"/>
          </a:p>
        </p:txBody>
      </p:sp>
    </p:spTree>
    <p:extLst>
      <p:ext uri="{BB962C8B-B14F-4D97-AF65-F5344CB8AC3E}">
        <p14:creationId xmlns:p14="http://schemas.microsoft.com/office/powerpoint/2010/main" val="2850739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111F3C-F8EF-BF42-B086-797B4D26CFE5}" type="datetimeFigureOut">
              <a:rPr lang="en-US" smtClean="0"/>
              <a:pPr/>
              <a:t>10/21/13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8C462D-184E-F947-B37A-5B76121A95E8}" type="slidenum">
              <a:rPr lang="en-US" smtClean="0"/>
              <a:pPr/>
              <a:t>‹#›</a:t>
            </a:fld>
            <a:endParaRPr lang="en-US"/>
          </a:p>
        </p:txBody>
      </p:sp>
    </p:spTree>
    <p:extLst>
      <p:ext uri="{BB962C8B-B14F-4D97-AF65-F5344CB8AC3E}">
        <p14:creationId xmlns:p14="http://schemas.microsoft.com/office/powerpoint/2010/main" val="41535110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111F3C-F8EF-BF42-B086-797B4D26CFE5}" type="datetimeFigureOut">
              <a:rPr lang="en-US" smtClean="0"/>
              <a:pPr/>
              <a:t>10/21/13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8C462D-184E-F947-B37A-5B76121A95E8}" type="slidenum">
              <a:rPr lang="en-US" smtClean="0"/>
              <a:pPr/>
              <a:t>‹#›</a:t>
            </a:fld>
            <a:endParaRPr lang="en-US"/>
          </a:p>
        </p:txBody>
      </p:sp>
    </p:spTree>
    <p:extLst>
      <p:ext uri="{BB962C8B-B14F-4D97-AF65-F5344CB8AC3E}">
        <p14:creationId xmlns:p14="http://schemas.microsoft.com/office/powerpoint/2010/main" val="39902220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pres-port-p01.austin.utexas.edu:9443/"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rappel@austin.utexas.ed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Extensis</a:t>
            </a:r>
            <a:r>
              <a:rPr lang="en-US" dirty="0" smtClean="0"/>
              <a:t> Portfolio</a:t>
            </a:r>
            <a:endParaRPr lang="en-US" dirty="0"/>
          </a:p>
        </p:txBody>
      </p:sp>
      <p:sp>
        <p:nvSpPr>
          <p:cNvPr id="3" name="Subtitle 2"/>
          <p:cNvSpPr>
            <a:spLocks noGrp="1"/>
          </p:cNvSpPr>
          <p:nvPr>
            <p:ph type="subTitle" idx="1"/>
          </p:nvPr>
        </p:nvSpPr>
        <p:spPr/>
        <p:txBody>
          <a:bodyPr/>
          <a:lstStyle/>
          <a:p>
            <a:r>
              <a:rPr lang="en-US" dirty="0" smtClean="0"/>
              <a:t>A Brief How-to</a:t>
            </a:r>
          </a:p>
          <a:p>
            <a:r>
              <a:rPr lang="en-US" dirty="0" smtClean="0"/>
              <a:t>Web Client</a:t>
            </a:r>
            <a:endParaRPr lang="en-US" dirty="0"/>
          </a:p>
        </p:txBody>
      </p:sp>
      <p:sp>
        <p:nvSpPr>
          <p:cNvPr id="4" name="Date Placeholder 3"/>
          <p:cNvSpPr>
            <a:spLocks noGrp="1"/>
          </p:cNvSpPr>
          <p:nvPr>
            <p:ph type="dt" sz="half" idx="10"/>
          </p:nvPr>
        </p:nvSpPr>
        <p:spPr/>
        <p:txBody>
          <a:bodyPr/>
          <a:lstStyle/>
          <a:p>
            <a:fld id="{303E14EE-634E-594F-93A9-489AB2E81564}" type="datetime1">
              <a:rPr lang="en-US" smtClean="0"/>
              <a:t>10/21/13</a:t>
            </a:fld>
            <a:endParaRPr lang="en-US"/>
          </a:p>
        </p:txBody>
      </p:sp>
    </p:spTree>
    <p:extLst>
      <p:ext uri="{BB962C8B-B14F-4D97-AF65-F5344CB8AC3E}">
        <p14:creationId xmlns:p14="http://schemas.microsoft.com/office/powerpoint/2010/main" val="350477884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3198"/>
            <a:ext cx="8229600" cy="1143000"/>
          </a:xfrm>
        </p:spPr>
        <p:txBody>
          <a:bodyPr/>
          <a:lstStyle/>
          <a:p>
            <a:r>
              <a:rPr lang="en-US" dirty="0" smtClean="0"/>
              <a:t>Viewing More Fields</a:t>
            </a:r>
            <a:endParaRPr lang="en-US" dirty="0"/>
          </a:p>
        </p:txBody>
      </p:sp>
      <p:sp>
        <p:nvSpPr>
          <p:cNvPr id="6" name="TextBox 5"/>
          <p:cNvSpPr txBox="1"/>
          <p:nvPr/>
        </p:nvSpPr>
        <p:spPr>
          <a:xfrm>
            <a:off x="670560" y="5913010"/>
            <a:ext cx="7792720" cy="646331"/>
          </a:xfrm>
          <a:prstGeom prst="rect">
            <a:avLst/>
          </a:prstGeom>
          <a:noFill/>
        </p:spPr>
        <p:txBody>
          <a:bodyPr wrap="square" rtlCol="0">
            <a:spAutoFit/>
          </a:bodyPr>
          <a:lstStyle/>
          <a:p>
            <a:pPr algn="ctr"/>
            <a:r>
              <a:rPr lang="en-US" dirty="0" smtClean="0"/>
              <a:t>If you’d like to see more metadata fields under each thumbnail, choose “View Fields” in the top-left corner of the center </a:t>
            </a:r>
            <a:r>
              <a:rPr lang="en-US" dirty="0" smtClean="0"/>
              <a:t>pane. </a:t>
            </a:r>
            <a:endParaRPr lang="en-US" dirty="0"/>
          </a:p>
        </p:txBody>
      </p:sp>
      <p:pic>
        <p:nvPicPr>
          <p:cNvPr id="4" name="Content Placeholder 3" descr="Screen Shot 2013-10-21 at 3.14.06 PM.png"/>
          <p:cNvPicPr>
            <a:picLocks noGrp="1" noChangeAspect="1"/>
          </p:cNvPicPr>
          <p:nvPr>
            <p:ph idx="1"/>
          </p:nvPr>
        </p:nvPicPr>
        <p:blipFill rotWithShape="1">
          <a:blip r:embed="rId3">
            <a:extLst>
              <a:ext uri="{28A0092B-C50C-407E-A947-70E740481C1C}">
                <a14:useLocalDpi xmlns:a14="http://schemas.microsoft.com/office/drawing/2010/main" val="0"/>
              </a:ext>
            </a:extLst>
          </a:blip>
          <a:srcRect l="36121" t="3485" b="7319"/>
          <a:stretch/>
        </p:blipFill>
        <p:spPr>
          <a:xfrm>
            <a:off x="457200" y="1666240"/>
            <a:ext cx="3647440" cy="3281283"/>
          </a:xfrm>
        </p:spPr>
      </p:pic>
      <p:pic>
        <p:nvPicPr>
          <p:cNvPr id="8" name="Picture 7" descr="Screen Shot 2013-10-21 at 3.14.21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31269" y="1666239"/>
            <a:ext cx="4143232" cy="3281283"/>
          </a:xfrm>
          <a:prstGeom prst="rect">
            <a:avLst/>
          </a:prstGeom>
        </p:spPr>
      </p:pic>
      <p:sp>
        <p:nvSpPr>
          <p:cNvPr id="9" name="Left Arrow 8"/>
          <p:cNvSpPr/>
          <p:nvPr/>
        </p:nvSpPr>
        <p:spPr>
          <a:xfrm>
            <a:off x="4003040" y="1630998"/>
            <a:ext cx="497749" cy="246548"/>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00562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078"/>
            <a:ext cx="8229600" cy="1143000"/>
          </a:xfrm>
        </p:spPr>
        <p:txBody>
          <a:bodyPr/>
          <a:lstStyle/>
          <a:p>
            <a:r>
              <a:rPr lang="en-US" dirty="0" smtClean="0"/>
              <a:t>Interface View</a:t>
            </a:r>
            <a:endParaRPr lang="en-US" dirty="0"/>
          </a:p>
        </p:txBody>
      </p:sp>
      <p:sp>
        <p:nvSpPr>
          <p:cNvPr id="7" name="Up Arrow 6"/>
          <p:cNvSpPr/>
          <p:nvPr/>
        </p:nvSpPr>
        <p:spPr>
          <a:xfrm>
            <a:off x="3373120" y="5638483"/>
            <a:ext cx="416560" cy="56896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4927600" y="5974080"/>
            <a:ext cx="4013200" cy="646331"/>
          </a:xfrm>
          <a:prstGeom prst="rect">
            <a:avLst/>
          </a:prstGeom>
          <a:noFill/>
        </p:spPr>
        <p:txBody>
          <a:bodyPr wrap="square" rtlCol="0">
            <a:spAutoFit/>
          </a:bodyPr>
          <a:lstStyle/>
          <a:p>
            <a:r>
              <a:rPr lang="en-US" dirty="0" smtClean="0"/>
              <a:t>You can view more thumbnails at a time per page.</a:t>
            </a:r>
            <a:endParaRPr lang="en-US" dirty="0"/>
          </a:p>
        </p:txBody>
      </p:sp>
      <p:pic>
        <p:nvPicPr>
          <p:cNvPr id="4" name="Content Placeholder 3" descr="Screen Shot 2013-10-21 at 3.18.08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l="-4521" t="2310" r="-4423" b="2002"/>
          <a:stretch/>
        </p:blipFill>
        <p:spPr>
          <a:xfrm>
            <a:off x="682295" y="1198880"/>
            <a:ext cx="7759090" cy="4368800"/>
          </a:xfrm>
        </p:spPr>
      </p:pic>
    </p:spTree>
    <p:extLst>
      <p:ext uri="{BB962C8B-B14F-4D97-AF65-F5344CB8AC3E}">
        <p14:creationId xmlns:p14="http://schemas.microsoft.com/office/powerpoint/2010/main" val="38371680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Up Arrow 4"/>
          <p:cNvSpPr/>
          <p:nvPr/>
        </p:nvSpPr>
        <p:spPr>
          <a:xfrm>
            <a:off x="6177280" y="5161280"/>
            <a:ext cx="568960" cy="75184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538480" y="5425440"/>
            <a:ext cx="5669280" cy="646331"/>
          </a:xfrm>
          <a:prstGeom prst="rect">
            <a:avLst/>
          </a:prstGeom>
          <a:noFill/>
        </p:spPr>
        <p:txBody>
          <a:bodyPr wrap="square" rtlCol="0">
            <a:spAutoFit/>
          </a:bodyPr>
          <a:lstStyle/>
          <a:p>
            <a:r>
              <a:rPr lang="en-US" dirty="0" smtClean="0"/>
              <a:t>Portfolio cannot display all of the thumbnails on one page, so to see each page you must click through them</a:t>
            </a:r>
            <a:endParaRPr lang="en-US" dirty="0"/>
          </a:p>
        </p:txBody>
      </p:sp>
      <p:pic>
        <p:nvPicPr>
          <p:cNvPr id="7" name="Content Placeholder 6" descr="Screen Shot 2013-10-21 at 3.18.08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l="-8510" t="37060" r="14167" b="1728"/>
          <a:stretch/>
        </p:blipFill>
        <p:spPr>
          <a:xfrm>
            <a:off x="274320" y="1740653"/>
            <a:ext cx="7955280" cy="3308867"/>
          </a:xfrm>
        </p:spPr>
      </p:pic>
    </p:spTree>
    <p:extLst>
      <p:ext uri="{BB962C8B-B14F-4D97-AF65-F5344CB8AC3E}">
        <p14:creationId xmlns:p14="http://schemas.microsoft.com/office/powerpoint/2010/main" val="4283968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Searching</a:t>
            </a:r>
            <a:endParaRPr lang="en-US" dirty="0"/>
          </a:p>
        </p:txBody>
      </p:sp>
      <p:sp>
        <p:nvSpPr>
          <p:cNvPr id="5" name="Left Arrow 4"/>
          <p:cNvSpPr/>
          <p:nvPr/>
        </p:nvSpPr>
        <p:spPr>
          <a:xfrm>
            <a:off x="5486400" y="2733040"/>
            <a:ext cx="955040" cy="46736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936962" y="5618480"/>
            <a:ext cx="7668558" cy="369332"/>
          </a:xfrm>
          <a:prstGeom prst="rect">
            <a:avLst/>
          </a:prstGeom>
          <a:noFill/>
        </p:spPr>
        <p:txBody>
          <a:bodyPr wrap="square" rtlCol="0">
            <a:spAutoFit/>
          </a:bodyPr>
          <a:lstStyle/>
          <a:p>
            <a:r>
              <a:rPr lang="en-US" dirty="0" smtClean="0"/>
              <a:t>Use </a:t>
            </a:r>
            <a:r>
              <a:rPr lang="en-US" dirty="0" err="1" smtClean="0"/>
              <a:t>QuickFind</a:t>
            </a:r>
            <a:r>
              <a:rPr lang="en-US" dirty="0" smtClean="0"/>
              <a:t> to do searches. All metadata fields are searchable.</a:t>
            </a:r>
            <a:endParaRPr lang="en-US" dirty="0"/>
          </a:p>
        </p:txBody>
      </p:sp>
      <p:pic>
        <p:nvPicPr>
          <p:cNvPr id="7" name="Content Placeholder 6" descr="Screen Shot 2013-10-21 at 3.22.43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l="23847" t="-1908" r="523" b="61726"/>
          <a:stretch/>
        </p:blipFill>
        <p:spPr>
          <a:xfrm>
            <a:off x="855682" y="2021841"/>
            <a:ext cx="7485678" cy="1818640"/>
          </a:xfrm>
        </p:spPr>
      </p:pic>
      <p:sp>
        <p:nvSpPr>
          <p:cNvPr id="8" name="Down Arrow 7"/>
          <p:cNvSpPr/>
          <p:nvPr/>
        </p:nvSpPr>
        <p:spPr>
          <a:xfrm>
            <a:off x="6969760" y="1280161"/>
            <a:ext cx="386080" cy="74168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872183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319" y="74105"/>
            <a:ext cx="8229600" cy="1143000"/>
          </a:xfrm>
        </p:spPr>
        <p:txBody>
          <a:bodyPr/>
          <a:lstStyle/>
          <a:p>
            <a:r>
              <a:rPr lang="en-US" dirty="0" smtClean="0"/>
              <a:t>Advanced Search</a:t>
            </a:r>
            <a:endParaRPr lang="en-US" dirty="0"/>
          </a:p>
        </p:txBody>
      </p:sp>
      <p:sp>
        <p:nvSpPr>
          <p:cNvPr id="8" name="TextBox 7"/>
          <p:cNvSpPr txBox="1"/>
          <p:nvPr/>
        </p:nvSpPr>
        <p:spPr>
          <a:xfrm>
            <a:off x="695324" y="5283398"/>
            <a:ext cx="7829551" cy="646331"/>
          </a:xfrm>
          <a:prstGeom prst="rect">
            <a:avLst/>
          </a:prstGeom>
          <a:noFill/>
        </p:spPr>
        <p:txBody>
          <a:bodyPr wrap="square" rtlCol="0">
            <a:spAutoFit/>
          </a:bodyPr>
          <a:lstStyle/>
          <a:p>
            <a:r>
              <a:rPr lang="en-US" dirty="0" smtClean="0"/>
              <a:t>For more specific searches, select the arrow next to </a:t>
            </a:r>
            <a:r>
              <a:rPr lang="en-US" dirty="0" err="1" smtClean="0"/>
              <a:t>QuickFind</a:t>
            </a:r>
            <a:r>
              <a:rPr lang="en-US" dirty="0" smtClean="0"/>
              <a:t> for the advanced search </a:t>
            </a:r>
            <a:r>
              <a:rPr lang="en-US" dirty="0" smtClean="0"/>
              <a:t>options.</a:t>
            </a:r>
            <a:r>
              <a:rPr lang="en-US" dirty="0"/>
              <a:t> </a:t>
            </a:r>
            <a:r>
              <a:rPr lang="en-US" dirty="0" smtClean="0"/>
              <a:t>Click the plus sign to add more fields to search from.</a:t>
            </a:r>
            <a:endParaRPr lang="en-US" dirty="0" smtClean="0"/>
          </a:p>
        </p:txBody>
      </p:sp>
      <p:pic>
        <p:nvPicPr>
          <p:cNvPr id="11" name="Content Placeholder 10" descr="Screen Shot 2013-10-21 at 3.25.18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l="-484" r="159"/>
          <a:stretch/>
        </p:blipFill>
        <p:spPr>
          <a:xfrm>
            <a:off x="584199" y="1869115"/>
            <a:ext cx="7445375" cy="2272673"/>
          </a:xfrm>
        </p:spPr>
      </p:pic>
      <p:sp>
        <p:nvSpPr>
          <p:cNvPr id="12" name="Down Arrow 11"/>
          <p:cNvSpPr/>
          <p:nvPr/>
        </p:nvSpPr>
        <p:spPr>
          <a:xfrm>
            <a:off x="6294684" y="1079500"/>
            <a:ext cx="380835" cy="68796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Left Arrow 12"/>
          <p:cNvSpPr/>
          <p:nvPr/>
        </p:nvSpPr>
        <p:spPr>
          <a:xfrm>
            <a:off x="8143875" y="2472365"/>
            <a:ext cx="809625" cy="385135"/>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876891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Batch Find</a:t>
            </a:r>
            <a:endParaRPr lang="en-US" dirty="0"/>
          </a:p>
        </p:txBody>
      </p:sp>
      <p:sp>
        <p:nvSpPr>
          <p:cNvPr id="5" name="TextBox 4"/>
          <p:cNvSpPr txBox="1"/>
          <p:nvPr/>
        </p:nvSpPr>
        <p:spPr>
          <a:xfrm>
            <a:off x="457200" y="5928995"/>
            <a:ext cx="7538720" cy="369332"/>
          </a:xfrm>
          <a:prstGeom prst="rect">
            <a:avLst/>
          </a:prstGeom>
          <a:noFill/>
        </p:spPr>
        <p:txBody>
          <a:bodyPr wrap="square" rtlCol="0">
            <a:spAutoFit/>
          </a:bodyPr>
          <a:lstStyle/>
          <a:p>
            <a:r>
              <a:rPr lang="en-US" dirty="0" smtClean="0"/>
              <a:t>Or, use Batch Find to search many options at once.</a:t>
            </a:r>
            <a:endParaRPr lang="en-US" dirty="0"/>
          </a:p>
        </p:txBody>
      </p:sp>
      <p:pic>
        <p:nvPicPr>
          <p:cNvPr id="6" name="Content Placeholder 5" descr="Screen Shot 2013-10-21 at 3.30.32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l="-1196" t="-4034" r="100"/>
          <a:stretch/>
        </p:blipFill>
        <p:spPr>
          <a:xfrm>
            <a:off x="457200" y="1274880"/>
            <a:ext cx="8302625" cy="3946408"/>
          </a:xfrm>
        </p:spPr>
      </p:pic>
    </p:spTree>
    <p:extLst>
      <p:ext uri="{BB962C8B-B14F-4D97-AF65-F5344CB8AC3E}">
        <p14:creationId xmlns:p14="http://schemas.microsoft.com/office/powerpoint/2010/main" val="31081289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Batch Convert</a:t>
            </a:r>
            <a:endParaRPr lang="en-US" dirty="0"/>
          </a:p>
        </p:txBody>
      </p:sp>
      <p:pic>
        <p:nvPicPr>
          <p:cNvPr id="4" name="Content Placeholder 3" descr="batchconvert.png"/>
          <p:cNvPicPr>
            <a:picLocks noGrp="1" noChangeAspect="1"/>
          </p:cNvPicPr>
          <p:nvPr>
            <p:ph idx="1"/>
          </p:nvPr>
        </p:nvPicPr>
        <p:blipFill>
          <a:blip r:embed="rId2">
            <a:extLst>
              <a:ext uri="{28A0092B-C50C-407E-A947-70E740481C1C}">
                <a14:useLocalDpi xmlns:a14="http://schemas.microsoft.com/office/drawing/2010/main" val="0"/>
              </a:ext>
            </a:extLst>
          </a:blip>
          <a:srcRect t="10811" b="10811"/>
          <a:stretch>
            <a:fillRect/>
          </a:stretch>
        </p:blipFill>
        <p:spPr>
          <a:xfrm>
            <a:off x="457200" y="1225404"/>
            <a:ext cx="8229600" cy="4525963"/>
          </a:xfrm>
        </p:spPr>
      </p:pic>
      <p:sp>
        <p:nvSpPr>
          <p:cNvPr id="5" name="TextBox 4"/>
          <p:cNvSpPr txBox="1"/>
          <p:nvPr/>
        </p:nvSpPr>
        <p:spPr>
          <a:xfrm>
            <a:off x="1009783" y="6058984"/>
            <a:ext cx="7557756" cy="369332"/>
          </a:xfrm>
          <a:prstGeom prst="rect">
            <a:avLst/>
          </a:prstGeom>
          <a:noFill/>
        </p:spPr>
        <p:txBody>
          <a:bodyPr wrap="square" rtlCol="0">
            <a:spAutoFit/>
          </a:bodyPr>
          <a:lstStyle/>
          <a:p>
            <a:r>
              <a:rPr lang="en-US" dirty="0" smtClean="0"/>
              <a:t>Images can download as 72 DPI and web ready</a:t>
            </a:r>
            <a:endParaRPr lang="en-US" dirty="0"/>
          </a:p>
        </p:txBody>
      </p:sp>
    </p:spTree>
    <p:extLst>
      <p:ext uri="{BB962C8B-B14F-4D97-AF65-F5344CB8AC3E}">
        <p14:creationId xmlns:p14="http://schemas.microsoft.com/office/powerpoint/2010/main" val="3836694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Download</a:t>
            </a:r>
            <a:endParaRPr lang="en-US" dirty="0"/>
          </a:p>
        </p:txBody>
      </p:sp>
      <p:sp>
        <p:nvSpPr>
          <p:cNvPr id="6" name="TextBox 5"/>
          <p:cNvSpPr txBox="1"/>
          <p:nvPr/>
        </p:nvSpPr>
        <p:spPr>
          <a:xfrm>
            <a:off x="701675" y="5497879"/>
            <a:ext cx="7721600" cy="646331"/>
          </a:xfrm>
          <a:prstGeom prst="rect">
            <a:avLst/>
          </a:prstGeom>
          <a:noFill/>
        </p:spPr>
        <p:txBody>
          <a:bodyPr wrap="square" rtlCol="0">
            <a:spAutoFit/>
          </a:bodyPr>
          <a:lstStyle/>
          <a:p>
            <a:r>
              <a:rPr lang="en-US" dirty="0" smtClean="0"/>
              <a:t>To download a particular image, select the image and then select “Download” on the top toolbar</a:t>
            </a:r>
            <a:endParaRPr lang="en-US" dirty="0"/>
          </a:p>
        </p:txBody>
      </p:sp>
      <p:pic>
        <p:nvPicPr>
          <p:cNvPr id="7" name="Content Placeholder 6" descr="Screen Shot 2013-10-21 at 3.31.38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l="-645" r="24187" b="35391"/>
          <a:stretch/>
        </p:blipFill>
        <p:spPr>
          <a:xfrm>
            <a:off x="1282700" y="2160587"/>
            <a:ext cx="6442075" cy="2924175"/>
          </a:xfrm>
        </p:spPr>
      </p:pic>
      <p:sp>
        <p:nvSpPr>
          <p:cNvPr id="8" name="Down Arrow 7"/>
          <p:cNvSpPr/>
          <p:nvPr/>
        </p:nvSpPr>
        <p:spPr>
          <a:xfrm>
            <a:off x="5064125" y="1381125"/>
            <a:ext cx="381000" cy="6985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98725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3916"/>
            <a:ext cx="8229600" cy="1143000"/>
          </a:xfrm>
        </p:spPr>
        <p:txBody>
          <a:bodyPr/>
          <a:lstStyle/>
          <a:p>
            <a:r>
              <a:rPr lang="en-US" dirty="0" smtClean="0"/>
              <a:t>Show Jobs</a:t>
            </a:r>
            <a:endParaRPr lang="en-US" dirty="0"/>
          </a:p>
        </p:txBody>
      </p:sp>
      <p:sp>
        <p:nvSpPr>
          <p:cNvPr id="5" name="TextBox 4"/>
          <p:cNvSpPr txBox="1"/>
          <p:nvPr/>
        </p:nvSpPr>
        <p:spPr>
          <a:xfrm>
            <a:off x="640080" y="5811520"/>
            <a:ext cx="8046720" cy="646331"/>
          </a:xfrm>
          <a:prstGeom prst="rect">
            <a:avLst/>
          </a:prstGeom>
          <a:noFill/>
        </p:spPr>
        <p:txBody>
          <a:bodyPr wrap="square" rtlCol="0">
            <a:spAutoFit/>
          </a:bodyPr>
          <a:lstStyle/>
          <a:p>
            <a:r>
              <a:rPr lang="en-US" dirty="0" smtClean="0"/>
              <a:t>You can select many items through “Batch Process” to download later, and they will queue up in the “Show Jobs” tab on the top toolbar. </a:t>
            </a:r>
            <a:endParaRPr lang="en-US" dirty="0"/>
          </a:p>
        </p:txBody>
      </p:sp>
      <p:pic>
        <p:nvPicPr>
          <p:cNvPr id="6" name="Content Placeholder 5" descr="show_jobs.png"/>
          <p:cNvPicPr>
            <a:picLocks noGrp="1" noChangeAspect="1"/>
          </p:cNvPicPr>
          <p:nvPr>
            <p:ph idx="1"/>
          </p:nvPr>
        </p:nvPicPr>
        <p:blipFill rotWithShape="1">
          <a:blip r:embed="rId2">
            <a:extLst>
              <a:ext uri="{28A0092B-C50C-407E-A947-70E740481C1C}">
                <a14:useLocalDpi xmlns:a14="http://schemas.microsoft.com/office/drawing/2010/main" val="0"/>
              </a:ext>
            </a:extLst>
          </a:blip>
          <a:srcRect l="24922" t="14279" r="26081" b="3371"/>
          <a:stretch/>
        </p:blipFill>
        <p:spPr>
          <a:xfrm>
            <a:off x="2508249" y="1444625"/>
            <a:ext cx="4032251" cy="3996610"/>
          </a:xfrm>
        </p:spPr>
      </p:pic>
    </p:spTree>
    <p:extLst>
      <p:ext uri="{BB962C8B-B14F-4D97-AF65-F5344CB8AC3E}">
        <p14:creationId xmlns:p14="http://schemas.microsoft.com/office/powerpoint/2010/main" val="12658928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2398"/>
            <a:ext cx="8229600" cy="1143000"/>
          </a:xfrm>
        </p:spPr>
        <p:txBody>
          <a:bodyPr/>
          <a:lstStyle/>
          <a:p>
            <a:r>
              <a:rPr lang="en-US" dirty="0" smtClean="0"/>
              <a:t>Upload</a:t>
            </a:r>
            <a:endParaRPr lang="en-US" dirty="0"/>
          </a:p>
        </p:txBody>
      </p:sp>
      <p:sp>
        <p:nvSpPr>
          <p:cNvPr id="6" name="TextBox 5"/>
          <p:cNvSpPr txBox="1"/>
          <p:nvPr/>
        </p:nvSpPr>
        <p:spPr>
          <a:xfrm>
            <a:off x="780415" y="5344775"/>
            <a:ext cx="7426564" cy="923330"/>
          </a:xfrm>
          <a:prstGeom prst="rect">
            <a:avLst/>
          </a:prstGeom>
          <a:noFill/>
        </p:spPr>
        <p:txBody>
          <a:bodyPr wrap="square" rtlCol="0">
            <a:spAutoFit/>
          </a:bodyPr>
          <a:lstStyle/>
          <a:p>
            <a:r>
              <a:rPr lang="en-US" dirty="0" smtClean="0"/>
              <a:t>To upload a new file, select “Upload” on the top toolbar. You must select a folder file first. If there is no applicable file, create one via Finder to talk to the Digital Asset Manager.</a:t>
            </a:r>
            <a:endParaRPr lang="en-US" dirty="0"/>
          </a:p>
        </p:txBody>
      </p:sp>
      <p:pic>
        <p:nvPicPr>
          <p:cNvPr id="7" name="Content Placeholder 6" descr="Screen Shot 2013-10-21 at 3.31.38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l="14758" t="-15162" r="12515" b="29422"/>
          <a:stretch/>
        </p:blipFill>
        <p:spPr>
          <a:xfrm>
            <a:off x="2047874" y="1450023"/>
            <a:ext cx="5664199" cy="3587114"/>
          </a:xfrm>
        </p:spPr>
      </p:pic>
      <p:sp>
        <p:nvSpPr>
          <p:cNvPr id="5" name="Down Arrow 4"/>
          <p:cNvSpPr/>
          <p:nvPr/>
        </p:nvSpPr>
        <p:spPr>
          <a:xfrm>
            <a:off x="2874010" y="1144588"/>
            <a:ext cx="579120" cy="83312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3870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 to Portfolio Server</a:t>
            </a:r>
            <a:endParaRPr lang="en-US" dirty="0"/>
          </a:p>
        </p:txBody>
      </p:sp>
      <p:sp>
        <p:nvSpPr>
          <p:cNvPr id="3" name="Content Placeholder 2"/>
          <p:cNvSpPr>
            <a:spLocks noGrp="1"/>
          </p:cNvSpPr>
          <p:nvPr>
            <p:ph idx="1"/>
          </p:nvPr>
        </p:nvSpPr>
        <p:spPr/>
        <p:txBody>
          <a:bodyPr/>
          <a:lstStyle/>
          <a:p>
            <a:pPr lvl="0"/>
            <a:r>
              <a:rPr lang="en-US" dirty="0"/>
              <a:t>Login to the Portfolio Server using the Web Client </a:t>
            </a:r>
            <a:r>
              <a:rPr lang="en-US" dirty="0" err="1" smtClean="0"/>
              <a:t>through:</a:t>
            </a:r>
            <a:r>
              <a:rPr lang="en-US" dirty="0" err="1" smtClean="0">
                <a:hlinkClick r:id="rId2"/>
              </a:rPr>
              <a:t>https</a:t>
            </a:r>
            <a:r>
              <a:rPr lang="en-US" dirty="0" smtClean="0">
                <a:hlinkClick r:id="rId2"/>
              </a:rPr>
              <a:t>://pres-port-p01.austin.utexas.edu:9443/</a:t>
            </a:r>
            <a:endParaRPr lang="en-US" dirty="0"/>
          </a:p>
          <a:p>
            <a:endParaRPr lang="en-US" dirty="0" smtClean="0"/>
          </a:p>
          <a:p>
            <a:r>
              <a:rPr lang="en-US" dirty="0" smtClean="0"/>
              <a:t>Your </a:t>
            </a:r>
            <a:r>
              <a:rPr lang="en-US" dirty="0"/>
              <a:t>username should be your EID with the same password. If this does not work, see the Digital Asset Manager. </a:t>
            </a:r>
          </a:p>
          <a:p>
            <a:endParaRPr lang="en-US" dirty="0"/>
          </a:p>
        </p:txBody>
      </p:sp>
    </p:spTree>
    <p:extLst>
      <p:ext uri="{BB962C8B-B14F-4D97-AF65-F5344CB8AC3E}">
        <p14:creationId xmlns:p14="http://schemas.microsoft.com/office/powerpoint/2010/main" val="196132594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TextBox 4"/>
          <p:cNvSpPr txBox="1"/>
          <p:nvPr/>
        </p:nvSpPr>
        <p:spPr>
          <a:xfrm>
            <a:off x="863600" y="5720080"/>
            <a:ext cx="7548880" cy="369332"/>
          </a:xfrm>
          <a:prstGeom prst="rect">
            <a:avLst/>
          </a:prstGeom>
          <a:noFill/>
        </p:spPr>
        <p:txBody>
          <a:bodyPr wrap="square" rtlCol="0">
            <a:spAutoFit/>
          </a:bodyPr>
          <a:lstStyle/>
          <a:p>
            <a:r>
              <a:rPr lang="en-US" dirty="0" smtClean="0"/>
              <a:t>A Finder window will pop up and you can select your file.</a:t>
            </a:r>
            <a:endParaRPr lang="en-US" dirty="0"/>
          </a:p>
        </p:txBody>
      </p:sp>
      <p:pic>
        <p:nvPicPr>
          <p:cNvPr id="4" name="Content Placeholder 3" descr="Screen Shot 2013-10-21 at 3.45.44 PM.png"/>
          <p:cNvPicPr>
            <a:picLocks noGrp="1" noChangeAspect="1"/>
          </p:cNvPicPr>
          <p:nvPr>
            <p:ph idx="1"/>
          </p:nvPr>
        </p:nvPicPr>
        <p:blipFill>
          <a:blip r:embed="rId2">
            <a:extLst>
              <a:ext uri="{28A0092B-C50C-407E-A947-70E740481C1C}">
                <a14:useLocalDpi xmlns:a14="http://schemas.microsoft.com/office/drawing/2010/main" val="0"/>
              </a:ext>
            </a:extLst>
          </a:blip>
          <a:srcRect t="1551" b="1551"/>
          <a:stretch>
            <a:fillRect/>
          </a:stretch>
        </p:blipFill>
        <p:spPr>
          <a:xfrm>
            <a:off x="475342" y="965213"/>
            <a:ext cx="8229600" cy="4525963"/>
          </a:xfrm>
        </p:spPr>
      </p:pic>
    </p:spTree>
    <p:extLst>
      <p:ext uri="{BB962C8B-B14F-4D97-AF65-F5344CB8AC3E}">
        <p14:creationId xmlns:p14="http://schemas.microsoft.com/office/powerpoint/2010/main" val="27363015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0679"/>
            <a:ext cx="8229600" cy="1143000"/>
          </a:xfrm>
        </p:spPr>
        <p:txBody>
          <a:bodyPr/>
          <a:lstStyle/>
          <a:p>
            <a:r>
              <a:rPr lang="en-US" dirty="0" smtClean="0"/>
              <a:t>Cataloging</a:t>
            </a:r>
            <a:endParaRPr lang="en-US" dirty="0"/>
          </a:p>
        </p:txBody>
      </p:sp>
      <p:sp>
        <p:nvSpPr>
          <p:cNvPr id="5" name="TextBox 4"/>
          <p:cNvSpPr txBox="1"/>
          <p:nvPr/>
        </p:nvSpPr>
        <p:spPr>
          <a:xfrm>
            <a:off x="772160" y="5588000"/>
            <a:ext cx="7914640" cy="646331"/>
          </a:xfrm>
          <a:prstGeom prst="rect">
            <a:avLst/>
          </a:prstGeom>
          <a:noFill/>
        </p:spPr>
        <p:txBody>
          <a:bodyPr wrap="square" rtlCol="0">
            <a:spAutoFit/>
          </a:bodyPr>
          <a:lstStyle/>
          <a:p>
            <a:r>
              <a:rPr lang="en-US" dirty="0" smtClean="0"/>
              <a:t>You can enter metadata for the new file under Custom Fields on the right panel. If your user permissions allow it, feel free to edit or add metadata to any file.</a:t>
            </a:r>
            <a:endParaRPr lang="en-US" dirty="0"/>
          </a:p>
        </p:txBody>
      </p:sp>
      <p:pic>
        <p:nvPicPr>
          <p:cNvPr id="7" name="Content Placeholder 6" descr="Screen Shot 2013-10-21 at 3.48.00 PM.png"/>
          <p:cNvPicPr>
            <a:picLocks noGrp="1" noChangeAspect="1"/>
          </p:cNvPicPr>
          <p:nvPr>
            <p:ph idx="1"/>
          </p:nvPr>
        </p:nvPicPr>
        <p:blipFill>
          <a:blip r:embed="rId2">
            <a:extLst>
              <a:ext uri="{28A0092B-C50C-407E-A947-70E740481C1C}">
                <a14:useLocalDpi xmlns:a14="http://schemas.microsoft.com/office/drawing/2010/main" val="0"/>
              </a:ext>
            </a:extLst>
          </a:blip>
          <a:srcRect t="1319" b="1319"/>
          <a:stretch>
            <a:fillRect/>
          </a:stretch>
        </p:blipFill>
        <p:spPr>
          <a:xfrm>
            <a:off x="457200" y="922321"/>
            <a:ext cx="8229600" cy="4525963"/>
          </a:xfrm>
        </p:spPr>
      </p:pic>
      <p:sp>
        <p:nvSpPr>
          <p:cNvPr id="10" name="Left Arrow 9"/>
          <p:cNvSpPr/>
          <p:nvPr/>
        </p:nvSpPr>
        <p:spPr>
          <a:xfrm>
            <a:off x="8686800" y="1288143"/>
            <a:ext cx="375557" cy="235857"/>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62763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9109" cy="787246"/>
          </a:xfrm>
        </p:spPr>
        <p:txBody>
          <a:bodyPr/>
          <a:lstStyle/>
          <a:p>
            <a:r>
              <a:rPr lang="en-US" dirty="0" smtClean="0"/>
              <a:t>Creating a Gallery</a:t>
            </a:r>
            <a:endParaRPr lang="en-US" dirty="0"/>
          </a:p>
        </p:txBody>
      </p:sp>
      <p:sp>
        <p:nvSpPr>
          <p:cNvPr id="5" name="Up Arrow 4"/>
          <p:cNvSpPr/>
          <p:nvPr/>
        </p:nvSpPr>
        <p:spPr>
          <a:xfrm>
            <a:off x="328482" y="5773844"/>
            <a:ext cx="484351" cy="822960"/>
          </a:xfrm>
          <a:prstGeom prst="upArrow">
            <a:avLst/>
          </a:prstGeom>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7" name="TextBox 6"/>
          <p:cNvSpPr txBox="1"/>
          <p:nvPr/>
        </p:nvSpPr>
        <p:spPr>
          <a:xfrm>
            <a:off x="1936285" y="6017342"/>
            <a:ext cx="6371001" cy="369332"/>
          </a:xfrm>
          <a:prstGeom prst="rect">
            <a:avLst/>
          </a:prstGeom>
          <a:noFill/>
        </p:spPr>
        <p:txBody>
          <a:bodyPr wrap="square" rtlCol="0">
            <a:spAutoFit/>
          </a:bodyPr>
          <a:lstStyle/>
          <a:p>
            <a:r>
              <a:rPr lang="en-US" dirty="0" smtClean="0"/>
              <a:t>Select + sign at the bottom right corner and select “New Gallery”</a:t>
            </a:r>
            <a:endParaRPr lang="en-US" dirty="0"/>
          </a:p>
        </p:txBody>
      </p:sp>
      <p:pic>
        <p:nvPicPr>
          <p:cNvPr id="6" name="Content Placeholder 5" descr="Screen Shot 2013-10-21 at 3.53.21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l="-1146" t="4570" r="1" b="934"/>
          <a:stretch/>
        </p:blipFill>
        <p:spPr>
          <a:xfrm>
            <a:off x="362857" y="1161143"/>
            <a:ext cx="8323943" cy="4544785"/>
          </a:xfrm>
        </p:spPr>
      </p:pic>
    </p:spTree>
    <p:extLst>
      <p:ext uri="{BB962C8B-B14F-4D97-AF65-F5344CB8AC3E}">
        <p14:creationId xmlns:p14="http://schemas.microsoft.com/office/powerpoint/2010/main" val="31405861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and Privacy Settings</a:t>
            </a:r>
            <a:endParaRPr lang="en-US" dirty="0"/>
          </a:p>
        </p:txBody>
      </p:sp>
      <p:pic>
        <p:nvPicPr>
          <p:cNvPr id="6" name="Content Placeholder 5" descr="Screen Shot 2013-10-21 at 4.04.04 PM.png"/>
          <p:cNvPicPr>
            <a:picLocks noGrp="1" noChangeAspect="1"/>
          </p:cNvPicPr>
          <p:nvPr>
            <p:ph idx="1"/>
          </p:nvPr>
        </p:nvPicPr>
        <p:blipFill>
          <a:blip r:embed="rId2">
            <a:extLst>
              <a:ext uri="{28A0092B-C50C-407E-A947-70E740481C1C}">
                <a14:useLocalDpi xmlns:a14="http://schemas.microsoft.com/office/drawing/2010/main" val="0"/>
              </a:ext>
            </a:extLst>
          </a:blip>
          <a:srcRect t="1713" b="1713"/>
          <a:stretch>
            <a:fillRect/>
          </a:stretch>
        </p:blipFill>
        <p:spPr>
          <a:xfrm>
            <a:off x="468745" y="1452273"/>
            <a:ext cx="8229600" cy="4525963"/>
          </a:xfrm>
        </p:spPr>
      </p:pic>
    </p:spTree>
    <p:extLst>
      <p:ext uri="{BB962C8B-B14F-4D97-AF65-F5344CB8AC3E}">
        <p14:creationId xmlns:p14="http://schemas.microsoft.com/office/powerpoint/2010/main" val="28384359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Drag selections in</a:t>
            </a:r>
            <a:endParaRPr lang="en-US" dirty="0"/>
          </a:p>
        </p:txBody>
      </p:sp>
      <p:sp>
        <p:nvSpPr>
          <p:cNvPr id="5" name="Right Arrow 4"/>
          <p:cNvSpPr/>
          <p:nvPr/>
        </p:nvSpPr>
        <p:spPr>
          <a:xfrm>
            <a:off x="131899" y="2391524"/>
            <a:ext cx="530316" cy="291993"/>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8" name="Content Placeholder 7" descr="Screen Shot 2013-10-21 at 3.56.15 PM.png"/>
          <p:cNvPicPr>
            <a:picLocks noGrp="1" noChangeAspect="1"/>
          </p:cNvPicPr>
          <p:nvPr>
            <p:ph idx="1"/>
          </p:nvPr>
        </p:nvPicPr>
        <p:blipFill>
          <a:blip r:embed="rId3">
            <a:extLst>
              <a:ext uri="{28A0092B-C50C-407E-A947-70E740481C1C}">
                <a14:useLocalDpi xmlns:a14="http://schemas.microsoft.com/office/drawing/2010/main" val="0"/>
              </a:ext>
            </a:extLst>
          </a:blip>
          <a:srcRect t="1772" b="1772"/>
          <a:stretch>
            <a:fillRect/>
          </a:stretch>
        </p:blipFill>
        <p:spPr>
          <a:xfrm>
            <a:off x="773430" y="1343779"/>
            <a:ext cx="7970088" cy="4383241"/>
          </a:xfrm>
        </p:spPr>
      </p:pic>
    </p:spTree>
    <p:extLst>
      <p:ext uri="{BB962C8B-B14F-4D97-AF65-F5344CB8AC3E}">
        <p14:creationId xmlns:p14="http://schemas.microsoft.com/office/powerpoint/2010/main" val="34026902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User Accounts and Permissions</a:t>
            </a:r>
            <a:br>
              <a:rPr lang="en-US" b="1" dirty="0" smtClean="0"/>
            </a:br>
            <a:endParaRPr lang="en-US" dirty="0"/>
          </a:p>
        </p:txBody>
      </p:sp>
      <p:sp>
        <p:nvSpPr>
          <p:cNvPr id="3" name="Content Placeholder 2"/>
          <p:cNvSpPr>
            <a:spLocks noGrp="1"/>
          </p:cNvSpPr>
          <p:nvPr>
            <p:ph idx="1"/>
          </p:nvPr>
        </p:nvSpPr>
        <p:spPr>
          <a:xfrm>
            <a:off x="457200" y="1178560"/>
            <a:ext cx="8229600" cy="4947603"/>
          </a:xfrm>
        </p:spPr>
        <p:txBody>
          <a:bodyPr>
            <a:normAutofit fontScale="47500" lnSpcReduction="20000"/>
          </a:bodyPr>
          <a:lstStyle/>
          <a:p>
            <a:pPr marL="0" indent="0">
              <a:buNone/>
            </a:pPr>
            <a:endParaRPr lang="en-US" dirty="0"/>
          </a:p>
          <a:p>
            <a:pPr marL="0" indent="0" algn="dist">
              <a:buNone/>
            </a:pPr>
            <a:r>
              <a:rPr lang="en-US" dirty="0"/>
              <a:t>User accounts will be created by the Digital Asset Manager. All users in the department will </a:t>
            </a:r>
            <a:r>
              <a:rPr lang="en-US" dirty="0" smtClean="0"/>
              <a:t>have accounts </a:t>
            </a:r>
            <a:r>
              <a:rPr lang="en-US" dirty="0"/>
              <a:t>as well as designated users in the CSUs. Permissions will depend on user needs. </a:t>
            </a:r>
          </a:p>
          <a:p>
            <a:pPr marL="0" indent="0">
              <a:buNone/>
            </a:pPr>
            <a:endParaRPr lang="en-US" dirty="0"/>
          </a:p>
          <a:p>
            <a:pPr>
              <a:buNone/>
            </a:pPr>
            <a:r>
              <a:rPr lang="en-US" b="1" dirty="0"/>
              <a:t>Access Levels</a:t>
            </a:r>
          </a:p>
          <a:p>
            <a:pPr marL="0" indent="0">
              <a:buNone/>
            </a:pPr>
            <a:endParaRPr lang="en-US" dirty="0"/>
          </a:p>
          <a:p>
            <a:r>
              <a:rPr lang="en-US" dirty="0"/>
              <a:t>Catalog Administrator: This level allows access to all functionality available. Catalog Administrators have access to advanced operations in the Portfolio Desktop Client, like editing custom fields, metadata mappings, and </a:t>
            </a:r>
            <a:r>
              <a:rPr lang="en-US" dirty="0" err="1"/>
              <a:t>AutoSync</a:t>
            </a:r>
            <a:r>
              <a:rPr lang="en-US" dirty="0"/>
              <a:t> folder settings. Catalog Administrator access should not to be confused with the Portfolio Server Administrator, who has access to all server settings.</a:t>
            </a:r>
          </a:p>
          <a:p>
            <a:pPr marL="0" indent="0">
              <a:buNone/>
            </a:pPr>
            <a:endParaRPr lang="en-US" dirty="0"/>
          </a:p>
          <a:p>
            <a:r>
              <a:rPr lang="en-US" dirty="0"/>
              <a:t>Publisher: Publishers are able to upload and delete items from a catalog as well as update all metadata for files in the catalog. Publishers can also create galleries.</a:t>
            </a:r>
          </a:p>
          <a:p>
            <a:pPr marL="0" indent="0">
              <a:buNone/>
            </a:pPr>
            <a:endParaRPr lang="en-US" dirty="0"/>
          </a:p>
          <a:p>
            <a:r>
              <a:rPr lang="en-US" dirty="0"/>
              <a:t>Editor: Editors are able to modify metadata, such as entering keywords and custom field values. Editor level and above can batch process, or, download files to their computer. </a:t>
            </a:r>
          </a:p>
          <a:p>
            <a:pPr marL="0" indent="0">
              <a:buNone/>
            </a:pPr>
            <a:endParaRPr lang="en-US" dirty="0"/>
          </a:p>
          <a:p>
            <a:r>
              <a:rPr lang="en-US" dirty="0"/>
              <a:t>Reader: Readers may only view items in the catalog and download files. They cannot add or remove items or edit metadata. </a:t>
            </a:r>
          </a:p>
          <a:p>
            <a:pPr marL="0" indent="0">
              <a:buNone/>
            </a:pPr>
            <a:endParaRPr lang="en-US" dirty="0"/>
          </a:p>
          <a:p>
            <a:r>
              <a:rPr lang="en-US" dirty="0"/>
              <a:t>Most users in the University Marketing and Creative Services department will be designated as Publishers or Editors. CSUs will each have their own Catalog Administrator to manage their assets.</a:t>
            </a:r>
          </a:p>
          <a:p>
            <a:endParaRPr lang="en-US" dirty="0"/>
          </a:p>
        </p:txBody>
      </p:sp>
    </p:spTree>
    <p:extLst>
      <p:ext uri="{BB962C8B-B14F-4D97-AF65-F5344CB8AC3E}">
        <p14:creationId xmlns:p14="http://schemas.microsoft.com/office/powerpoint/2010/main" val="5919251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t>Please contact Rachel Appel, Digital Asset Manager, with any questions or feedback</a:t>
            </a:r>
          </a:p>
          <a:p>
            <a:r>
              <a:rPr lang="en-US" dirty="0" smtClean="0">
                <a:hlinkClick r:id="rId2"/>
              </a:rPr>
              <a:t>rappel@austin.utexas.edu</a:t>
            </a:r>
            <a:endParaRPr lang="en-US" dirty="0" smtClean="0"/>
          </a:p>
          <a:p>
            <a:r>
              <a:rPr lang="en-US" dirty="0" smtClean="0"/>
              <a:t>512-232-2324</a:t>
            </a:r>
            <a:endParaRPr lang="en-US" dirty="0"/>
          </a:p>
        </p:txBody>
      </p:sp>
    </p:spTree>
    <p:extLst>
      <p:ext uri="{BB962C8B-B14F-4D97-AF65-F5344CB8AC3E}">
        <p14:creationId xmlns:p14="http://schemas.microsoft.com/office/powerpoint/2010/main" val="3073944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924560" y="5679440"/>
            <a:ext cx="7762240" cy="646331"/>
          </a:xfrm>
          <a:prstGeom prst="rect">
            <a:avLst/>
          </a:prstGeom>
          <a:noFill/>
        </p:spPr>
        <p:txBody>
          <a:bodyPr wrap="square" rtlCol="0">
            <a:spAutoFit/>
          </a:bodyPr>
          <a:lstStyle/>
          <a:p>
            <a:pPr lvl="0"/>
            <a:r>
              <a:rPr lang="en-US" dirty="0"/>
              <a:t>Select the catalog you want to upload to from </a:t>
            </a:r>
            <a:r>
              <a:rPr lang="en-US" dirty="0" smtClean="0"/>
              <a:t>the drop down </a:t>
            </a:r>
            <a:r>
              <a:rPr lang="en-US" dirty="0"/>
              <a:t>list </a:t>
            </a:r>
            <a:r>
              <a:rPr lang="en-US" dirty="0" smtClean="0"/>
              <a:t>on the top of the </a:t>
            </a:r>
            <a:r>
              <a:rPr lang="en-US" dirty="0"/>
              <a:t>left hand column</a:t>
            </a:r>
          </a:p>
        </p:txBody>
      </p:sp>
      <p:sp>
        <p:nvSpPr>
          <p:cNvPr id="2" name="Title 1"/>
          <p:cNvSpPr>
            <a:spLocks noGrp="1"/>
          </p:cNvSpPr>
          <p:nvPr>
            <p:ph type="title"/>
          </p:nvPr>
        </p:nvSpPr>
        <p:spPr>
          <a:xfrm>
            <a:off x="457200" y="159861"/>
            <a:ext cx="8229600" cy="724059"/>
          </a:xfrm>
        </p:spPr>
        <p:txBody>
          <a:bodyPr>
            <a:normAutofit fontScale="90000"/>
          </a:bodyPr>
          <a:lstStyle/>
          <a:p>
            <a:r>
              <a:rPr lang="en-US" dirty="0" smtClean="0"/>
              <a:t>Catalogs</a:t>
            </a:r>
            <a:endParaRPr lang="en-US" dirty="0"/>
          </a:p>
        </p:txBody>
      </p:sp>
      <p:sp>
        <p:nvSpPr>
          <p:cNvPr id="12" name="Right Arrow 11"/>
          <p:cNvSpPr/>
          <p:nvPr/>
        </p:nvSpPr>
        <p:spPr>
          <a:xfrm>
            <a:off x="252194" y="956889"/>
            <a:ext cx="489485" cy="24245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Content Placeholder 13" descr="Screen Shot 2013-10-21 at 2.42.20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l="971" t="4383" r="1178" b="429"/>
          <a:stretch/>
        </p:blipFill>
        <p:spPr>
          <a:xfrm>
            <a:off x="822959" y="913980"/>
            <a:ext cx="7937729" cy="4654623"/>
          </a:xfrm>
        </p:spPr>
      </p:pic>
    </p:spTree>
    <p:extLst>
      <p:ext uri="{BB962C8B-B14F-4D97-AF65-F5344CB8AC3E}">
        <p14:creationId xmlns:p14="http://schemas.microsoft.com/office/powerpoint/2010/main" val="94803771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2800" dirty="0" smtClean="0"/>
              <a:t>The left hand column will allow you to display galleries or folders (sorted by year) that belong to the catalog </a:t>
            </a:r>
            <a:endParaRPr lang="en-US" sz="2800" dirty="0"/>
          </a:p>
        </p:txBody>
      </p:sp>
      <p:sp>
        <p:nvSpPr>
          <p:cNvPr id="5" name="Right Arrow 4"/>
          <p:cNvSpPr/>
          <p:nvPr/>
        </p:nvSpPr>
        <p:spPr>
          <a:xfrm>
            <a:off x="538015" y="2195801"/>
            <a:ext cx="396240" cy="2336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Content Placeholder 12" descr="Screen Shot 2013-10-21 at 2.47.12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l="1445" t="5036" r="920" b="859"/>
          <a:stretch/>
        </p:blipFill>
        <p:spPr>
          <a:xfrm>
            <a:off x="1026160" y="1423879"/>
            <a:ext cx="7548880" cy="4449604"/>
          </a:xfrm>
        </p:spPr>
      </p:pic>
      <p:sp>
        <p:nvSpPr>
          <p:cNvPr id="14" name="Right Arrow 13"/>
          <p:cNvSpPr/>
          <p:nvPr/>
        </p:nvSpPr>
        <p:spPr>
          <a:xfrm>
            <a:off x="538015" y="3374361"/>
            <a:ext cx="396240" cy="2336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7635773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5874"/>
            <a:ext cx="8229600" cy="1143000"/>
          </a:xfrm>
        </p:spPr>
        <p:txBody>
          <a:bodyPr/>
          <a:lstStyle/>
          <a:p>
            <a:r>
              <a:rPr lang="en-US" dirty="0" smtClean="0"/>
              <a:t>Folder Selection</a:t>
            </a:r>
            <a:endParaRPr lang="en-US" dirty="0"/>
          </a:p>
        </p:txBody>
      </p:sp>
      <p:sp>
        <p:nvSpPr>
          <p:cNvPr id="5" name="TextBox 4"/>
          <p:cNvSpPr txBox="1"/>
          <p:nvPr/>
        </p:nvSpPr>
        <p:spPr>
          <a:xfrm>
            <a:off x="680719" y="5851555"/>
            <a:ext cx="8243576" cy="923330"/>
          </a:xfrm>
          <a:prstGeom prst="rect">
            <a:avLst/>
          </a:prstGeom>
          <a:noFill/>
        </p:spPr>
        <p:txBody>
          <a:bodyPr wrap="square" rtlCol="0">
            <a:spAutoFit/>
          </a:bodyPr>
          <a:lstStyle/>
          <a:p>
            <a:r>
              <a:rPr lang="en-US" dirty="0"/>
              <a:t>This will give you the list of </a:t>
            </a:r>
            <a:r>
              <a:rPr lang="en-US" dirty="0" smtClean="0"/>
              <a:t>the originating </a:t>
            </a:r>
            <a:r>
              <a:rPr lang="en-US" dirty="0"/>
              <a:t>events </a:t>
            </a:r>
            <a:r>
              <a:rPr lang="en-US" dirty="0" smtClean="0"/>
              <a:t>for </a:t>
            </a:r>
            <a:r>
              <a:rPr lang="en-US" dirty="0"/>
              <a:t>the files if you want to find something specific.</a:t>
            </a:r>
          </a:p>
          <a:p>
            <a:endParaRPr lang="en-US" dirty="0"/>
          </a:p>
        </p:txBody>
      </p:sp>
      <p:sp>
        <p:nvSpPr>
          <p:cNvPr id="6" name="Right Arrow 5"/>
          <p:cNvSpPr/>
          <p:nvPr/>
        </p:nvSpPr>
        <p:spPr>
          <a:xfrm>
            <a:off x="177800" y="3422803"/>
            <a:ext cx="396240" cy="2336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Content Placeholder 8" descr="Screen Shot 2013-10-21 at 2.37.56 PM.png"/>
          <p:cNvPicPr>
            <a:picLocks noChangeAspect="1"/>
          </p:cNvPicPr>
          <p:nvPr/>
        </p:nvPicPr>
        <p:blipFill rotWithShape="1">
          <a:blip r:embed="rId2">
            <a:extLst>
              <a:ext uri="{28A0092B-C50C-407E-A947-70E740481C1C}">
                <a14:useLocalDpi xmlns:a14="http://schemas.microsoft.com/office/drawing/2010/main" val="0"/>
              </a:ext>
            </a:extLst>
          </a:blip>
          <a:srcRect l="2003" t="16745" b="16745"/>
          <a:stretch/>
        </p:blipFill>
        <p:spPr>
          <a:xfrm>
            <a:off x="680719" y="1272775"/>
            <a:ext cx="8064725" cy="4525963"/>
          </a:xfrm>
          <a:prstGeom prst="rect">
            <a:avLst/>
          </a:prstGeom>
        </p:spPr>
      </p:pic>
    </p:spTree>
    <p:extLst>
      <p:ext uri="{BB962C8B-B14F-4D97-AF65-F5344CB8AC3E}">
        <p14:creationId xmlns:p14="http://schemas.microsoft.com/office/powerpoint/2010/main" val="2392207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38162"/>
          </a:xfrm>
        </p:spPr>
        <p:txBody>
          <a:bodyPr>
            <a:normAutofit fontScale="90000"/>
          </a:bodyPr>
          <a:lstStyle/>
          <a:p>
            <a:r>
              <a:rPr lang="en-US" dirty="0" smtClean="0"/>
              <a:t>Metadata</a:t>
            </a:r>
            <a:endParaRPr lang="en-US" dirty="0"/>
          </a:p>
        </p:txBody>
      </p:sp>
      <p:sp>
        <p:nvSpPr>
          <p:cNvPr id="9" name="TextBox 8"/>
          <p:cNvSpPr txBox="1"/>
          <p:nvPr/>
        </p:nvSpPr>
        <p:spPr>
          <a:xfrm>
            <a:off x="873760" y="5537200"/>
            <a:ext cx="7731760" cy="923330"/>
          </a:xfrm>
          <a:prstGeom prst="rect">
            <a:avLst/>
          </a:prstGeom>
          <a:noFill/>
        </p:spPr>
        <p:txBody>
          <a:bodyPr wrap="square" rtlCol="0">
            <a:spAutoFit/>
          </a:bodyPr>
          <a:lstStyle/>
          <a:p>
            <a:r>
              <a:rPr lang="en-US" dirty="0" smtClean="0"/>
              <a:t>Select “All Fields” in order to see all of the metadata schemas. </a:t>
            </a:r>
            <a:endParaRPr lang="en-US" dirty="0" smtClean="0"/>
          </a:p>
          <a:p>
            <a:r>
              <a:rPr lang="en-US" dirty="0" smtClean="0"/>
              <a:t>Custom </a:t>
            </a:r>
            <a:r>
              <a:rPr lang="en-US" dirty="0" smtClean="0"/>
              <a:t>includes information pertinent to the department, while the other schemas are Portfolio native.</a:t>
            </a:r>
            <a:endParaRPr lang="en-US" dirty="0"/>
          </a:p>
        </p:txBody>
      </p:sp>
      <p:pic>
        <p:nvPicPr>
          <p:cNvPr id="4" name="Content Placeholder 3" descr="Screen Shot 2013-10-21 at 2.57.40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l="-20086" t="2078" r="11523" b="41973"/>
          <a:stretch/>
        </p:blipFill>
        <p:spPr>
          <a:xfrm>
            <a:off x="1269996" y="1449313"/>
            <a:ext cx="5466986" cy="3953955"/>
          </a:xfrm>
        </p:spPr>
      </p:pic>
      <p:sp>
        <p:nvSpPr>
          <p:cNvPr id="6" name="Down Arrow 5"/>
          <p:cNvSpPr/>
          <p:nvPr/>
        </p:nvSpPr>
        <p:spPr>
          <a:xfrm>
            <a:off x="5518723" y="1016000"/>
            <a:ext cx="242455" cy="33481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32547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2720"/>
            <a:ext cx="8229600" cy="950278"/>
          </a:xfrm>
        </p:spPr>
        <p:txBody>
          <a:bodyPr/>
          <a:lstStyle/>
          <a:p>
            <a:r>
              <a:rPr lang="en-US" dirty="0" smtClean="0"/>
              <a:t>Selecting Thumbnail</a:t>
            </a:r>
            <a:endParaRPr lang="en-US" dirty="0"/>
          </a:p>
        </p:txBody>
      </p:sp>
      <p:sp>
        <p:nvSpPr>
          <p:cNvPr id="6" name="TextBox 5"/>
          <p:cNvSpPr txBox="1"/>
          <p:nvPr/>
        </p:nvSpPr>
        <p:spPr>
          <a:xfrm>
            <a:off x="580714" y="6100671"/>
            <a:ext cx="8016240" cy="369332"/>
          </a:xfrm>
          <a:prstGeom prst="rect">
            <a:avLst/>
          </a:prstGeom>
          <a:noFill/>
        </p:spPr>
        <p:txBody>
          <a:bodyPr wrap="square" rtlCol="0">
            <a:spAutoFit/>
          </a:bodyPr>
          <a:lstStyle/>
          <a:p>
            <a:r>
              <a:rPr lang="en-US" dirty="0" smtClean="0"/>
              <a:t>In order to see information about an image, click on the </a:t>
            </a:r>
            <a:r>
              <a:rPr lang="en-US" dirty="0" smtClean="0"/>
              <a:t>thumbnail.</a:t>
            </a:r>
            <a:endParaRPr lang="en-US" dirty="0"/>
          </a:p>
        </p:txBody>
      </p:sp>
      <p:pic>
        <p:nvPicPr>
          <p:cNvPr id="4" name="Content Placeholder 3" descr="Screen Shot 2013-10-21 at 3.02.38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t="3551" b="3551"/>
          <a:stretch/>
        </p:blipFill>
        <p:spPr>
          <a:xfrm>
            <a:off x="457200" y="1262005"/>
            <a:ext cx="8229600" cy="4525963"/>
          </a:xfrm>
        </p:spPr>
      </p:pic>
      <p:sp>
        <p:nvSpPr>
          <p:cNvPr id="5" name="Up Arrow 4"/>
          <p:cNvSpPr/>
          <p:nvPr/>
        </p:nvSpPr>
        <p:spPr>
          <a:xfrm>
            <a:off x="1950259" y="2750127"/>
            <a:ext cx="650240" cy="99568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858018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This will open a pane on the right side of the screen that shows the manually entered metadata and/or the technical embedded data.</a:t>
            </a:r>
            <a:endParaRPr lang="en-US" sz="1800" dirty="0"/>
          </a:p>
        </p:txBody>
      </p:sp>
      <p:sp>
        <p:nvSpPr>
          <p:cNvPr id="5" name="Left Arrow 4"/>
          <p:cNvSpPr/>
          <p:nvPr/>
        </p:nvSpPr>
        <p:spPr>
          <a:xfrm>
            <a:off x="6817360" y="3830320"/>
            <a:ext cx="751840" cy="447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Content Placeholder 5" descr="Screen Shot 2013-10-21 at 3.05.01 PM.png"/>
          <p:cNvPicPr>
            <a:picLocks noGrp="1" noChangeAspect="1"/>
          </p:cNvPicPr>
          <p:nvPr>
            <p:ph idx="1"/>
          </p:nvPr>
        </p:nvPicPr>
        <p:blipFill rotWithShape="1">
          <a:blip r:embed="rId3">
            <a:extLst>
              <a:ext uri="{28A0092B-C50C-407E-A947-70E740481C1C}">
                <a14:useLocalDpi xmlns:a14="http://schemas.microsoft.com/office/drawing/2010/main" val="0"/>
              </a:ext>
            </a:extLst>
          </a:blip>
          <a:srcRect l="-35276" t="6821" r="7461" b="19028"/>
          <a:stretch/>
        </p:blipFill>
        <p:spPr>
          <a:xfrm>
            <a:off x="457200" y="1437640"/>
            <a:ext cx="6268720" cy="4597400"/>
          </a:xfrm>
        </p:spPr>
      </p:pic>
    </p:spTree>
    <p:extLst>
      <p:ext uri="{BB962C8B-B14F-4D97-AF65-F5344CB8AC3E}">
        <p14:creationId xmlns:p14="http://schemas.microsoft.com/office/powerpoint/2010/main" val="41111311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Close-up of Image</a:t>
            </a:r>
            <a:endParaRPr lang="en-US" dirty="0"/>
          </a:p>
        </p:txBody>
      </p:sp>
      <p:sp>
        <p:nvSpPr>
          <p:cNvPr id="7" name="Right Arrow 6"/>
          <p:cNvSpPr/>
          <p:nvPr/>
        </p:nvSpPr>
        <p:spPr>
          <a:xfrm>
            <a:off x="254000" y="1417638"/>
            <a:ext cx="548640" cy="22352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457200" y="5699760"/>
            <a:ext cx="8229600" cy="923330"/>
          </a:xfrm>
          <a:prstGeom prst="rect">
            <a:avLst/>
          </a:prstGeom>
          <a:noFill/>
        </p:spPr>
        <p:txBody>
          <a:bodyPr wrap="square" rtlCol="0">
            <a:spAutoFit/>
          </a:bodyPr>
          <a:lstStyle/>
          <a:p>
            <a:r>
              <a:rPr lang="en-US" dirty="0" smtClean="0"/>
              <a:t>Double clicking a thumbnail will bring up a larger image</a:t>
            </a:r>
            <a:r>
              <a:rPr lang="en-US" dirty="0" smtClean="0"/>
              <a:t>. Click on the icons on the top right corner of the screen to flag, download or get </a:t>
            </a:r>
            <a:r>
              <a:rPr lang="en-US" dirty="0" smtClean="0"/>
              <a:t>file info</a:t>
            </a:r>
            <a:r>
              <a:rPr lang="en-US" dirty="0" smtClean="0"/>
              <a:t> </a:t>
            </a:r>
          </a:p>
          <a:p>
            <a:r>
              <a:rPr lang="en-US" dirty="0" smtClean="0"/>
              <a:t>Exit </a:t>
            </a:r>
            <a:r>
              <a:rPr lang="en-US" dirty="0" smtClean="0"/>
              <a:t>by selecting the “x” in the top left hand corner.</a:t>
            </a:r>
            <a:endParaRPr lang="en-US" dirty="0"/>
          </a:p>
        </p:txBody>
      </p:sp>
      <p:pic>
        <p:nvPicPr>
          <p:cNvPr id="18" name="Content Placeholder 17" descr="Screen Shot 2013-10-21 at 3.10.07 PM.png"/>
          <p:cNvPicPr>
            <a:picLocks noGrp="1" noChangeAspect="1"/>
          </p:cNvPicPr>
          <p:nvPr>
            <p:ph idx="1"/>
          </p:nvPr>
        </p:nvPicPr>
        <p:blipFill>
          <a:blip r:embed="rId2">
            <a:extLst>
              <a:ext uri="{28A0092B-C50C-407E-A947-70E740481C1C}">
                <a14:useLocalDpi xmlns:a14="http://schemas.microsoft.com/office/drawing/2010/main" val="0"/>
              </a:ext>
            </a:extLst>
          </a:blip>
          <a:srcRect t="1653" b="1653"/>
          <a:stretch>
            <a:fillRect/>
          </a:stretch>
        </p:blipFill>
        <p:spPr>
          <a:xfrm>
            <a:off x="883920" y="1387158"/>
            <a:ext cx="7426960" cy="4084542"/>
          </a:xfrm>
        </p:spPr>
      </p:pic>
      <p:sp>
        <p:nvSpPr>
          <p:cNvPr id="19" name="Left Arrow 18"/>
          <p:cNvSpPr/>
          <p:nvPr/>
        </p:nvSpPr>
        <p:spPr>
          <a:xfrm>
            <a:off x="8361680" y="1387158"/>
            <a:ext cx="538480" cy="22352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262083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289</TotalTime>
  <Words>826</Words>
  <Application>Microsoft Macintosh PowerPoint</Application>
  <PresentationFormat>On-screen Show (4:3)</PresentationFormat>
  <Paragraphs>72</Paragraphs>
  <Slides>26</Slides>
  <Notes>3</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Extensis Portfolio</vt:lpstr>
      <vt:lpstr>Connecting to Portfolio Server</vt:lpstr>
      <vt:lpstr>Catalogs</vt:lpstr>
      <vt:lpstr>The left hand column will allow you to display galleries or folders (sorted by year) that belong to the catalog </vt:lpstr>
      <vt:lpstr>Folder Selection</vt:lpstr>
      <vt:lpstr>Metadata</vt:lpstr>
      <vt:lpstr>Selecting Thumbnail</vt:lpstr>
      <vt:lpstr>This will open a pane on the right side of the screen that shows the manually entered metadata and/or the technical embedded data.</vt:lpstr>
      <vt:lpstr>Close-up of Image</vt:lpstr>
      <vt:lpstr>Viewing More Fields</vt:lpstr>
      <vt:lpstr>Interface View</vt:lpstr>
      <vt:lpstr>PowerPoint Presentation</vt:lpstr>
      <vt:lpstr>Searching</vt:lpstr>
      <vt:lpstr>Advanced Search</vt:lpstr>
      <vt:lpstr>Batch Find</vt:lpstr>
      <vt:lpstr>Batch Convert</vt:lpstr>
      <vt:lpstr>Download</vt:lpstr>
      <vt:lpstr>Show Jobs</vt:lpstr>
      <vt:lpstr>Upload</vt:lpstr>
      <vt:lpstr>PowerPoint Presentation</vt:lpstr>
      <vt:lpstr>Cataloging</vt:lpstr>
      <vt:lpstr>Creating a Gallery</vt:lpstr>
      <vt:lpstr>Name and Privacy Settings</vt:lpstr>
      <vt:lpstr>Drag selections in</vt:lpstr>
      <vt:lpstr>User Accounts and Permissions </vt:lpstr>
      <vt:lpstr>Questions?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Extensis Portfolio</dc:title>
  <dc:creator>Rachel Appel</dc:creator>
  <cp:lastModifiedBy>DAM</cp:lastModifiedBy>
  <cp:revision>26</cp:revision>
  <dcterms:created xsi:type="dcterms:W3CDTF">2012-11-26T21:58:05Z</dcterms:created>
  <dcterms:modified xsi:type="dcterms:W3CDTF">2013-10-21T21:04:39Z</dcterms:modified>
</cp:coreProperties>
</file>